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1"/>
  </p:notesMasterIdLst>
  <p:sldIdLst>
    <p:sldId id="256" r:id="rId5"/>
    <p:sldId id="273" r:id="rId6"/>
    <p:sldId id="274" r:id="rId7"/>
    <p:sldId id="279" r:id="rId8"/>
    <p:sldId id="276" r:id="rId9"/>
    <p:sldId id="265" r:id="rId10"/>
  </p:sldIdLst>
  <p:sldSz cx="9144000" cy="6858000" type="screen4x3"/>
  <p:notesSz cx="6973888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0B66146-6A01-49E8-9AF0-01AE782C81FB}" vWet="3" dt="2021-04-01T13:44:14.656"/>
    <p1510:client id="{EDFEDE74-3F14-4B22-93B9-F7B4022BA4B3}" v="258" dt="2021-04-01T15:25:06.90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256" autoAdjust="0"/>
    <p:restoredTop sz="94660"/>
  </p:normalViewPr>
  <p:slideViewPr>
    <p:cSldViewPr>
      <p:cViewPr varScale="1">
        <p:scale>
          <a:sx n="85" d="100"/>
          <a:sy n="85" d="100"/>
        </p:scale>
        <p:origin x="1002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2600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49700" y="0"/>
            <a:ext cx="3022600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894E1B-3950-4A52-8C65-3BD96ECFB55F}" type="datetimeFigureOut">
              <a:rPr lang="en-US" smtClean="0"/>
              <a:t>4/1/2021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7925" y="692150"/>
            <a:ext cx="4618038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6913" y="4387850"/>
            <a:ext cx="5580062" cy="4156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525"/>
            <a:ext cx="3022600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49700" y="8772525"/>
            <a:ext cx="3022600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7D5677-E5A6-4BF4-A83F-B0DED817C4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386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Rev. April 2021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7D5677-E5A6-4BF4-A83F-B0DED817C4F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1121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0FB52-3E9E-47E6-B741-B3D98B0A05E8}" type="datetimeFigureOut">
              <a:rPr lang="en-US" smtClean="0"/>
              <a:t>4/1/2021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1A44A-67BA-4B66-8E4A-6F914C7790D0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12284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0FB52-3E9E-47E6-B741-B3D98B0A05E8}" type="datetimeFigureOut">
              <a:rPr lang="en-US" smtClean="0"/>
              <a:t>4/1/2021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1A44A-67BA-4B66-8E4A-6F914C7790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0868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0FB52-3E9E-47E6-B741-B3D98B0A05E8}" type="datetimeFigureOut">
              <a:rPr lang="en-US" smtClean="0"/>
              <a:t>4/1/2021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1A44A-67BA-4B66-8E4A-6F914C7790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652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0FB52-3E9E-47E6-B741-B3D98B0A05E8}" type="datetimeFigureOut">
              <a:rPr lang="en-US" smtClean="0"/>
              <a:t>4/1/2021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1A44A-67BA-4B66-8E4A-6F914C7790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9274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0FB52-3E9E-47E6-B741-B3D98B0A05E8}" type="datetimeFigureOut">
              <a:rPr lang="en-US" smtClean="0"/>
              <a:t>4/1/2021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1A44A-67BA-4B66-8E4A-6F914C7790D0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5578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0FB52-3E9E-47E6-B741-B3D98B0A05E8}" type="datetimeFigureOut">
              <a:rPr lang="en-US" smtClean="0"/>
              <a:t>4/1/2021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1A44A-67BA-4B66-8E4A-6F914C7790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179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0FB52-3E9E-47E6-B741-B3D98B0A05E8}" type="datetimeFigureOut">
              <a:rPr lang="en-US" smtClean="0"/>
              <a:t>4/1/2021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1A44A-67BA-4B66-8E4A-6F914C7790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83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0FB52-3E9E-47E6-B741-B3D98B0A05E8}" type="datetimeFigureOut">
              <a:rPr lang="en-US" smtClean="0"/>
              <a:t>4/1/2021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1A44A-67BA-4B66-8E4A-6F914C7790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3286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0FB52-3E9E-47E6-B741-B3D98B0A05E8}" type="datetimeFigureOut">
              <a:rPr lang="en-US" smtClean="0"/>
              <a:t>4/1/2021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1A44A-67BA-4B66-8E4A-6F914C7790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6623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46D0FB52-3E9E-47E6-B741-B3D98B0A05E8}" type="datetimeFigureOut">
              <a:rPr lang="en-US" smtClean="0"/>
              <a:t>4/1/2021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DF1A44A-67BA-4B66-8E4A-6F914C7790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341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0FB52-3E9E-47E6-B741-B3D98B0A05E8}" type="datetimeFigureOut">
              <a:rPr lang="en-US" smtClean="0"/>
              <a:t>4/1/2021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1A44A-67BA-4B66-8E4A-6F914C7790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560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46D0FB52-3E9E-47E6-B741-B3D98B0A05E8}" type="datetimeFigureOut">
              <a:rPr lang="en-US" smtClean="0"/>
              <a:t>4/1/2021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DF1A44A-67BA-4B66-8E4A-6F914C7790D0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1194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Road Maintenance</a:t>
            </a:r>
          </a:p>
        </p:txBody>
      </p:sp>
      <p:pic>
        <p:nvPicPr>
          <p:cNvPr id="4" name="Picture 3" descr="1-GC Seal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1900" y="4495800"/>
            <a:ext cx="1600200" cy="1730829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9695093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Identified Roads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Roads are identified for each Fiscal Year (FY) by incorporating input from:</a:t>
            </a:r>
          </a:p>
          <a:p>
            <a:pPr lvl="1"/>
            <a:r>
              <a:rPr lang="en-US" dirty="0"/>
              <a:t>Engineer condition coded maps</a:t>
            </a:r>
          </a:p>
          <a:p>
            <a:pPr lvl="1"/>
            <a:r>
              <a:rPr lang="en-US" dirty="0"/>
              <a:t>Road and Bridge Department personnel</a:t>
            </a:r>
          </a:p>
          <a:p>
            <a:pPr lvl="1"/>
            <a:r>
              <a:rPr lang="en-US" dirty="0"/>
              <a:t>Residential input</a:t>
            </a:r>
          </a:p>
          <a:p>
            <a:r>
              <a:rPr lang="en-US" dirty="0"/>
              <a:t>Roads are coded into four categories: </a:t>
            </a:r>
          </a:p>
          <a:p>
            <a:pPr lvl="1"/>
            <a:r>
              <a:rPr lang="en-US" dirty="0"/>
              <a:t>Good</a:t>
            </a:r>
          </a:p>
          <a:p>
            <a:pPr lvl="1"/>
            <a:r>
              <a:rPr lang="en-US" dirty="0"/>
              <a:t>Fair</a:t>
            </a:r>
          </a:p>
          <a:p>
            <a:pPr lvl="1"/>
            <a:r>
              <a:rPr lang="en-US" dirty="0"/>
              <a:t>Poor</a:t>
            </a:r>
          </a:p>
          <a:p>
            <a:pPr lvl="1"/>
            <a:r>
              <a:rPr lang="en-US" dirty="0"/>
              <a:t>Unimproved (gravel)</a:t>
            </a:r>
          </a:p>
        </p:txBody>
      </p:sp>
    </p:spTree>
    <p:extLst>
      <p:ext uri="{BB962C8B-B14F-4D97-AF65-F5344CB8AC3E}">
        <p14:creationId xmlns:p14="http://schemas.microsoft.com/office/powerpoint/2010/main" val="20618355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Maintenance Techniques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Full Depth Reclamation (FDR) on </a:t>
            </a:r>
            <a:r>
              <a:rPr lang="en-US" u="sng" dirty="0"/>
              <a:t>poor roads</a:t>
            </a:r>
          </a:p>
          <a:p>
            <a:pPr marL="749808" lvl="1" indent="-457200"/>
            <a:r>
              <a:rPr lang="en-US" dirty="0"/>
              <a:t>Base and Asphalt are pulverized, then roadway is re-stabilized with cement slurry.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Asphalt milling and overlay on </a:t>
            </a:r>
            <a:r>
              <a:rPr lang="en-US" u="sng" dirty="0"/>
              <a:t>fair roads </a:t>
            </a:r>
          </a:p>
          <a:p>
            <a:pPr marL="749808" lvl="1" indent="-457200"/>
            <a:r>
              <a:rPr lang="en-US" dirty="0"/>
              <a:t>Only Asphalt surface is removed, and new asphalt surface is laid.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Rejuvenation on </a:t>
            </a:r>
            <a:r>
              <a:rPr lang="en-US" u="sng" dirty="0"/>
              <a:t>fair roads </a:t>
            </a:r>
            <a:r>
              <a:rPr lang="en-US" dirty="0"/>
              <a:t>with known stable subbase </a:t>
            </a:r>
          </a:p>
          <a:p>
            <a:pPr marL="749808" lvl="1" indent="-457200"/>
            <a:r>
              <a:rPr lang="en-US" dirty="0"/>
              <a:t>Specialized Asphalt emulsion oils are sprayed on asphalt to restore original strength and flex properties.</a:t>
            </a:r>
          </a:p>
        </p:txBody>
      </p:sp>
    </p:spTree>
    <p:extLst>
      <p:ext uri="{BB962C8B-B14F-4D97-AF65-F5344CB8AC3E}">
        <p14:creationId xmlns:p14="http://schemas.microsoft.com/office/powerpoint/2010/main" val="11798963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457200"/>
            <a:ext cx="7543800" cy="1280161"/>
          </a:xfrm>
        </p:spPr>
        <p:txBody>
          <a:bodyPr/>
          <a:lstStyle/>
          <a:p>
            <a:r>
              <a:rPr lang="en-US" b="1" dirty="0"/>
              <a:t>FDR/Milling/Rejuvenation</a:t>
            </a:r>
          </a:p>
        </p:txBody>
      </p:sp>
      <p:pic>
        <p:nvPicPr>
          <p:cNvPr id="1026" name="Picture 2" descr="R:\Photos\base crew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221604"/>
            <a:ext cx="33528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R:\Photos\milling crew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5098" y="2206313"/>
            <a:ext cx="33528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5" descr="Image result for asphalt rejuvenato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4953000"/>
            <a:ext cx="2476500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05658" y="1698384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FDR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11898" y="1698384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Milling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05200" y="4491335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Rejuvenation</a:t>
            </a:r>
          </a:p>
        </p:txBody>
      </p:sp>
    </p:spTree>
    <p:extLst>
      <p:ext uri="{BB962C8B-B14F-4D97-AF65-F5344CB8AC3E}">
        <p14:creationId xmlns:p14="http://schemas.microsoft.com/office/powerpoint/2010/main" val="25472380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Quality Control / Quality Assurance (QC/QA)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981200"/>
            <a:ext cx="7543801" cy="4023360"/>
          </a:xfrm>
        </p:spPr>
        <p:txBody>
          <a:bodyPr>
            <a:normAutofit/>
          </a:bodyPr>
          <a:lstStyle/>
          <a:p>
            <a:pPr lvl="1"/>
            <a:r>
              <a:rPr lang="en-US" sz="2000" dirty="0"/>
              <a:t>QC/QA controls are in place in accordance with Galveston County Road and Bridge Department’s Best Practices.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6753" y="2895600"/>
            <a:ext cx="4179147" cy="3134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6022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Phases of Construction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4908" y="1876778"/>
            <a:ext cx="3843866" cy="4295422"/>
          </a:xfrm>
        </p:spPr>
        <p:txBody>
          <a:bodyPr>
            <a:normAutofit/>
          </a:bodyPr>
          <a:lstStyle/>
          <a:p>
            <a:pPr lvl="1"/>
            <a:r>
              <a:rPr lang="en-US" sz="2000" dirty="0"/>
              <a:t>Road is pulverized and cement slurry is added to restabilize, or road surface only is removed. </a:t>
            </a:r>
          </a:p>
          <a:p>
            <a:pPr lvl="2"/>
            <a:r>
              <a:rPr lang="en-US" sz="1600" dirty="0"/>
              <a:t>Typically done in Fall/Winter/early Spring.</a:t>
            </a:r>
          </a:p>
          <a:p>
            <a:pPr lvl="1"/>
            <a:r>
              <a:rPr lang="en-US" sz="2000" dirty="0"/>
              <a:t>A temporary surface is emplaced, known as chip seal.</a:t>
            </a:r>
          </a:p>
          <a:p>
            <a:pPr lvl="2"/>
            <a:r>
              <a:rPr lang="en-US" sz="1600" dirty="0"/>
              <a:t>Done upon completion of stabilizing road base or completion of milling.</a:t>
            </a:r>
          </a:p>
          <a:p>
            <a:pPr lvl="1"/>
            <a:r>
              <a:rPr lang="en-US" sz="2000" dirty="0"/>
              <a:t>Road is paved with asphalt.</a:t>
            </a:r>
          </a:p>
          <a:p>
            <a:pPr lvl="2"/>
            <a:r>
              <a:rPr lang="en-US" sz="1600" dirty="0"/>
              <a:t>Typically done in late Spring/Summer/early Fall due to warmer dry weather necessary for laying Hot Mix Asphalt Cement.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3429000"/>
            <a:ext cx="4064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16973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714265C73FC13448AE13AE9296BEA87" ma:contentTypeVersion="10" ma:contentTypeDescription="Create a new document." ma:contentTypeScope="" ma:versionID="ec50a35dfe2d22262b4f74b64adb14c9">
  <xsd:schema xmlns:xsd="http://www.w3.org/2001/XMLSchema" xmlns:xs="http://www.w3.org/2001/XMLSchema" xmlns:p="http://schemas.microsoft.com/office/2006/metadata/properties" xmlns:ns2="3472814b-e28c-40e9-91c6-d4e8cd2263f4" xmlns:ns3="1a763192-efca-40bf-9a5a-7057dad4fb32" targetNamespace="http://schemas.microsoft.com/office/2006/metadata/properties" ma:root="true" ma:fieldsID="df4eeffd88e24f710a9369663de8ce9c" ns2:_="" ns3:_="">
    <xsd:import namespace="3472814b-e28c-40e9-91c6-d4e8cd2263f4"/>
    <xsd:import namespace="1a763192-efca-40bf-9a5a-7057dad4fb3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72814b-e28c-40e9-91c6-d4e8cd2263f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763192-efca-40bf-9a5a-7057dad4fb32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76A65E8-808F-4F5E-955F-2845CC8A3336}">
  <ds:schemaRefs>
    <ds:schemaRef ds:uri="1a763192-efca-40bf-9a5a-7057dad4fb32"/>
    <ds:schemaRef ds:uri="3472814b-e28c-40e9-91c6-d4e8cd2263f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9085DDFB-45C8-4537-8069-87AC02E92D8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8EAF6AF-C30A-43DC-8A58-E502B6B920CA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29439</TotalTime>
  <Words>238</Words>
  <Application>Microsoft Office PowerPoint</Application>
  <PresentationFormat>On-screen Show (4:3)</PresentationFormat>
  <Paragraphs>33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Calibri</vt:lpstr>
      <vt:lpstr>Calibri Light</vt:lpstr>
      <vt:lpstr>Retrospect</vt:lpstr>
      <vt:lpstr>Road Maintenance</vt:lpstr>
      <vt:lpstr>Identified Roads</vt:lpstr>
      <vt:lpstr>Maintenance Techniques</vt:lpstr>
      <vt:lpstr>FDR/Milling/Rejuvenation</vt:lpstr>
      <vt:lpstr>Quality Control / Quality Assurance (QC/QA)</vt:lpstr>
      <vt:lpstr>Phases of Construction</vt:lpstr>
    </vt:vector>
  </TitlesOfParts>
  <Company>Galveston County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Information Technology</dc:creator>
  <cp:lastModifiedBy>Waltman, Stephanie</cp:lastModifiedBy>
  <cp:revision>82</cp:revision>
  <cp:lastPrinted>2018-08-01T12:02:48Z</cp:lastPrinted>
  <dcterms:created xsi:type="dcterms:W3CDTF">2017-07-18T15:43:58Z</dcterms:created>
  <dcterms:modified xsi:type="dcterms:W3CDTF">2021-04-01T15:25:06Z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0x0101002714265C73FC13448AE13AE9296BEA87</vt:lpwstr>
  </property>
</Properties>
</file>