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0" r:id="rId1"/>
  </p:sldMasterIdLst>
  <p:notesMasterIdLst>
    <p:notesMasterId r:id="rId35"/>
  </p:notesMasterIdLst>
  <p:handoutMasterIdLst>
    <p:handoutMasterId r:id="rId36"/>
  </p:handoutMasterIdLst>
  <p:sldIdLst>
    <p:sldId id="256" r:id="rId2"/>
    <p:sldId id="455" r:id="rId3"/>
    <p:sldId id="426" r:id="rId4"/>
    <p:sldId id="454" r:id="rId5"/>
    <p:sldId id="453" r:id="rId6"/>
    <p:sldId id="404" r:id="rId7"/>
    <p:sldId id="443" r:id="rId8"/>
    <p:sldId id="444" r:id="rId9"/>
    <p:sldId id="274" r:id="rId10"/>
    <p:sldId id="394" r:id="rId11"/>
    <p:sldId id="292" r:id="rId12"/>
    <p:sldId id="413" r:id="rId13"/>
    <p:sldId id="380" r:id="rId14"/>
    <p:sldId id="422" r:id="rId15"/>
    <p:sldId id="423" r:id="rId16"/>
    <p:sldId id="447" r:id="rId17"/>
    <p:sldId id="395" r:id="rId18"/>
    <p:sldId id="280" r:id="rId19"/>
    <p:sldId id="286" r:id="rId20"/>
    <p:sldId id="431" r:id="rId21"/>
    <p:sldId id="436" r:id="rId22"/>
    <p:sldId id="438" r:id="rId23"/>
    <p:sldId id="288" r:id="rId24"/>
    <p:sldId id="391" r:id="rId25"/>
    <p:sldId id="290" r:id="rId26"/>
    <p:sldId id="336" r:id="rId27"/>
    <p:sldId id="291" r:id="rId28"/>
    <p:sldId id="335" r:id="rId29"/>
    <p:sldId id="402" r:id="rId30"/>
    <p:sldId id="338" r:id="rId31"/>
    <p:sldId id="341" r:id="rId32"/>
    <p:sldId id="375" r:id="rId33"/>
    <p:sldId id="456" r:id="rId34"/>
  </p:sldIdLst>
  <p:sldSz cx="12192000" cy="6858000"/>
  <p:notesSz cx="69738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61A78"/>
    <a:srgbClr val="1F4E79"/>
    <a:srgbClr val="FFFFCC"/>
    <a:srgbClr val="FB9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4660"/>
  </p:normalViewPr>
  <p:slideViewPr>
    <p:cSldViewPr>
      <p:cViewPr varScale="1">
        <p:scale>
          <a:sx n="57" d="100"/>
          <a:sy n="57" d="100"/>
        </p:scale>
        <p:origin x="1084" y="4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20" tIns="46310" rIns="92620" bIns="46310" rtlCol="0"/>
          <a:lstStyle>
            <a:lvl1pPr algn="l">
              <a:defRPr sz="1200"/>
            </a:lvl1pPr>
          </a:lstStyle>
          <a:p>
            <a:endParaRPr dirty="0"/>
          </a:p>
        </p:txBody>
      </p:sp>
      <p:sp>
        <p:nvSpPr>
          <p:cNvPr id="3" name="Date Placeholder 2"/>
          <p:cNvSpPr>
            <a:spLocks noGrp="1"/>
          </p:cNvSpPr>
          <p:nvPr>
            <p:ph type="dt" sz="quarter" idx="1"/>
          </p:nvPr>
        </p:nvSpPr>
        <p:spPr>
          <a:xfrm>
            <a:off x="3950256" y="0"/>
            <a:ext cx="3022018" cy="461804"/>
          </a:xfrm>
          <a:prstGeom prst="rect">
            <a:avLst/>
          </a:prstGeom>
        </p:spPr>
        <p:txBody>
          <a:bodyPr vert="horz" lIns="92620" tIns="46310" rIns="92620" bIns="46310" rtlCol="0"/>
          <a:lstStyle>
            <a:lvl1pPr algn="r">
              <a:defRPr sz="1200"/>
            </a:lvl1pPr>
          </a:lstStyle>
          <a:p>
            <a:fld id="{BEA74EB7-856E-45FD-83F0-5F7C6F3E4372}" type="datetimeFigureOut">
              <a:rPr lang="en-US"/>
              <a:t>4/14/2024</a:t>
            </a:fld>
            <a:endParaRPr dirty="0"/>
          </a:p>
        </p:txBody>
      </p:sp>
      <p:sp>
        <p:nvSpPr>
          <p:cNvPr id="4" name="Footer Placeholder 3"/>
          <p:cNvSpPr>
            <a:spLocks noGrp="1"/>
          </p:cNvSpPr>
          <p:nvPr>
            <p:ph type="ftr" sz="quarter" idx="2"/>
          </p:nvPr>
        </p:nvSpPr>
        <p:spPr>
          <a:xfrm>
            <a:off x="0" y="8772668"/>
            <a:ext cx="3022018" cy="461804"/>
          </a:xfrm>
          <a:prstGeom prst="rect">
            <a:avLst/>
          </a:prstGeom>
        </p:spPr>
        <p:txBody>
          <a:bodyPr vert="horz" lIns="92620" tIns="46310" rIns="92620" bIns="46310" rtlCol="0" anchor="b"/>
          <a:lstStyle>
            <a:lvl1pPr algn="l">
              <a:defRPr sz="1200"/>
            </a:lvl1pPr>
          </a:lstStyle>
          <a:p>
            <a:endParaRPr dirty="0"/>
          </a:p>
        </p:txBody>
      </p:sp>
      <p:sp>
        <p:nvSpPr>
          <p:cNvPr id="5" name="Slide Number Placeholder 4"/>
          <p:cNvSpPr>
            <a:spLocks noGrp="1"/>
          </p:cNvSpPr>
          <p:nvPr>
            <p:ph type="sldNum" sz="quarter" idx="3"/>
          </p:nvPr>
        </p:nvSpPr>
        <p:spPr>
          <a:xfrm>
            <a:off x="3950256" y="8772668"/>
            <a:ext cx="3022018" cy="461804"/>
          </a:xfrm>
          <a:prstGeom prst="rect">
            <a:avLst/>
          </a:prstGeom>
        </p:spPr>
        <p:txBody>
          <a:bodyPr vert="horz" lIns="92620" tIns="46310" rIns="92620" bIns="4631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20" tIns="46310" rIns="92620" bIns="46310" rtlCol="0"/>
          <a:lstStyle>
            <a:lvl1pPr algn="l">
              <a:defRPr sz="1200"/>
            </a:lvl1pPr>
          </a:lstStyle>
          <a:p>
            <a:endParaRPr dirty="0"/>
          </a:p>
        </p:txBody>
      </p:sp>
      <p:sp>
        <p:nvSpPr>
          <p:cNvPr id="3" name="Date Placeholder 2"/>
          <p:cNvSpPr>
            <a:spLocks noGrp="1"/>
          </p:cNvSpPr>
          <p:nvPr>
            <p:ph type="dt" idx="1"/>
          </p:nvPr>
        </p:nvSpPr>
        <p:spPr>
          <a:xfrm>
            <a:off x="3950256" y="0"/>
            <a:ext cx="3022018" cy="461804"/>
          </a:xfrm>
          <a:prstGeom prst="rect">
            <a:avLst/>
          </a:prstGeom>
        </p:spPr>
        <p:txBody>
          <a:bodyPr vert="horz" lIns="92620" tIns="46310" rIns="92620" bIns="46310" rtlCol="0"/>
          <a:lstStyle>
            <a:lvl1pPr algn="r">
              <a:defRPr sz="1200"/>
            </a:lvl1pPr>
          </a:lstStyle>
          <a:p>
            <a:fld id="{C61B0E40-8125-41F8-BB6C-139D8D531A4F}" type="datetimeFigureOut">
              <a:rPr lang="en-US"/>
              <a:t>4/14/2024</a:t>
            </a:fld>
            <a:endParaRPr dirty="0"/>
          </a:p>
        </p:txBody>
      </p:sp>
      <p:sp>
        <p:nvSpPr>
          <p:cNvPr id="4" name="Slide Image Placeholder 3"/>
          <p:cNvSpPr>
            <a:spLocks noGrp="1" noRot="1" noChangeAspect="1"/>
          </p:cNvSpPr>
          <p:nvPr>
            <p:ph type="sldImg" idx="2"/>
          </p:nvPr>
        </p:nvSpPr>
        <p:spPr>
          <a:xfrm>
            <a:off x="407988" y="692150"/>
            <a:ext cx="6157912" cy="3463925"/>
          </a:xfrm>
          <a:prstGeom prst="rect">
            <a:avLst/>
          </a:prstGeom>
          <a:noFill/>
          <a:ln w="12700">
            <a:solidFill>
              <a:prstClr val="black"/>
            </a:solidFill>
          </a:ln>
        </p:spPr>
        <p:txBody>
          <a:bodyPr vert="horz" lIns="92620" tIns="46310" rIns="92620" bIns="46310" rtlCol="0" anchor="ctr"/>
          <a:lstStyle/>
          <a:p>
            <a:endParaRPr dirty="0"/>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620" tIns="46310" rIns="92620" bIns="4631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8"/>
            <a:ext cx="3022018" cy="461804"/>
          </a:xfrm>
          <a:prstGeom prst="rect">
            <a:avLst/>
          </a:prstGeom>
        </p:spPr>
        <p:txBody>
          <a:bodyPr vert="horz" lIns="92620" tIns="46310" rIns="92620" bIns="46310" rtlCol="0" anchor="b"/>
          <a:lstStyle>
            <a:lvl1pPr algn="l">
              <a:defRPr sz="1200"/>
            </a:lvl1pPr>
          </a:lstStyle>
          <a:p>
            <a:endParaRPr dirty="0"/>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20" tIns="46310" rIns="92620" bIns="4631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49566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87680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1581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72409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959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2539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705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936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4832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3522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2837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0211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24504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grpSp>
        <p:nvGrpSpPr>
          <p:cNvPr id="5" name="bottom graphic">
            <a:extLst>
              <a:ext uri="{FF2B5EF4-FFF2-40B4-BE49-F238E27FC236}">
                <a16:creationId xmlns:a16="http://schemas.microsoft.com/office/drawing/2014/main" id="{672D5257-BD9E-41AB-A22A-A328DF2943E2}"/>
              </a:ext>
            </a:extLst>
          </p:cNvPr>
          <p:cNvGrpSpPr/>
          <p:nvPr userDrawn="1"/>
        </p:nvGrpSpPr>
        <p:grpSpPr>
          <a:xfrm>
            <a:off x="1" y="6309360"/>
            <a:ext cx="12193406" cy="548640"/>
            <a:chOff x="0" y="6309360"/>
            <a:chExt cx="12190231" cy="548640"/>
          </a:xfrm>
        </p:grpSpPr>
        <p:sp>
          <p:nvSpPr>
            <p:cNvPr id="6" name="Rectangle 5">
              <a:extLst>
                <a:ext uri="{FF2B5EF4-FFF2-40B4-BE49-F238E27FC236}">
                  <a16:creationId xmlns:a16="http://schemas.microsoft.com/office/drawing/2014/main" id="{B650DFB0-31D9-4731-8D10-183BDBECA175}"/>
                </a:ext>
              </a:extLst>
            </p:cNvPr>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801" dirty="0"/>
            </a:p>
          </p:txBody>
        </p:sp>
        <p:sp>
          <p:nvSpPr>
            <p:cNvPr id="7" name="Rectangle 6">
              <a:extLst>
                <a:ext uri="{FF2B5EF4-FFF2-40B4-BE49-F238E27FC236}">
                  <a16:creationId xmlns:a16="http://schemas.microsoft.com/office/drawing/2014/main" id="{2D711019-471C-4E31-AA8D-F377DCC51E20}"/>
                </a:ext>
              </a:extLst>
            </p:cNvPr>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dirty="0"/>
            </a:p>
          </p:txBody>
        </p:sp>
        <p:sp>
          <p:nvSpPr>
            <p:cNvPr id="8" name="Rectangle 7">
              <a:extLst>
                <a:ext uri="{FF2B5EF4-FFF2-40B4-BE49-F238E27FC236}">
                  <a16:creationId xmlns:a16="http://schemas.microsoft.com/office/drawing/2014/main" id="{A738C5DE-0AC1-4659-9DA3-4C842C403159}"/>
                </a:ext>
              </a:extLst>
            </p:cNvPr>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1" dirty="0"/>
            </a:p>
          </p:txBody>
        </p:sp>
      </p:grpSp>
    </p:spTree>
    <p:extLst>
      <p:ext uri="{BB962C8B-B14F-4D97-AF65-F5344CB8AC3E}">
        <p14:creationId xmlns:p14="http://schemas.microsoft.com/office/powerpoint/2010/main" val="27265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18416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4/14/2024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9985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36636D-D922-432D-A958-524484B5923D}" type="datetimeFigureOut">
              <a:rPr lang="en-US" smtClean="0"/>
              <a:pPr/>
              <a:t>4/14/2024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Add a footer</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28532043"/>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gcad@galvestoncad.org"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gcad@galvestoncad.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four-leaf-clover-clover-four-leaf-157968/"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ngall.com/stop-sign-png" TargetMode="External"/><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9145409" cy="1752600"/>
          </a:xfrm>
          <a:noFill/>
        </p:spPr>
        <p:txBody>
          <a:bodyPr anchor="ctr">
            <a:noAutofit/>
          </a:bodyPr>
          <a:lstStyle/>
          <a:p>
            <a:pPr algn="ctr">
              <a:lnSpc>
                <a:spcPct val="100000"/>
              </a:lnSpc>
            </a:pPr>
            <a:r>
              <a:rPr lang="en-US" dirty="0">
                <a:ln>
                  <a:solidFill>
                    <a:schemeClr val="tx1"/>
                  </a:solidFill>
                </a:ln>
                <a:solidFill>
                  <a:schemeClr val="tx1"/>
                </a:solidFill>
              </a:rPr>
              <a:t>Protest Your Property Value </a:t>
            </a:r>
            <a:r>
              <a:rPr lang="en-US" sz="3600" i="1" dirty="0">
                <a:ln>
                  <a:solidFill>
                    <a:schemeClr val="tx1"/>
                  </a:solidFill>
                </a:ln>
                <a:solidFill>
                  <a:schemeClr val="tx1"/>
                </a:solidFill>
              </a:rPr>
              <a:t>(and immediately lower the tax burden)</a:t>
            </a:r>
            <a:endParaRPr lang="en-US" sz="3601" i="1" dirty="0">
              <a:ln>
                <a:solidFill>
                  <a:schemeClr val="tx1"/>
                </a:solidFill>
              </a:ln>
              <a:solidFill>
                <a:schemeClr val="tx1"/>
              </a:solidFill>
            </a:endParaRPr>
          </a:p>
        </p:txBody>
      </p:sp>
      <p:sp>
        <p:nvSpPr>
          <p:cNvPr id="3" name="Subtitle 2"/>
          <p:cNvSpPr>
            <a:spLocks noGrp="1"/>
          </p:cNvSpPr>
          <p:nvPr>
            <p:ph type="subTitle" idx="1"/>
          </p:nvPr>
        </p:nvSpPr>
        <p:spPr>
          <a:xfrm>
            <a:off x="530772" y="4572000"/>
            <a:ext cx="9908579" cy="2057678"/>
          </a:xfrm>
        </p:spPr>
        <p:txBody>
          <a:bodyPr>
            <a:normAutofit/>
          </a:bodyPr>
          <a:lstStyle/>
          <a:p>
            <a:pPr algn="ctr">
              <a:lnSpc>
                <a:spcPct val="100000"/>
              </a:lnSpc>
            </a:pPr>
            <a:r>
              <a:rPr lang="en-US" sz="2801" dirty="0">
                <a:solidFill>
                  <a:schemeClr val="tx1"/>
                </a:solidFill>
              </a:rPr>
              <a:t>Prepared and Presented by</a:t>
            </a:r>
          </a:p>
          <a:p>
            <a:pPr algn="ctr">
              <a:lnSpc>
                <a:spcPct val="100000"/>
              </a:lnSpc>
            </a:pPr>
            <a:r>
              <a:rPr lang="en-US" sz="3200" b="1" dirty="0">
                <a:solidFill>
                  <a:schemeClr val="tx1"/>
                </a:solidFill>
              </a:rPr>
              <a:t>Cheryl E. Johnson, PCC, CTOP</a:t>
            </a:r>
            <a:br>
              <a:rPr lang="en-US" sz="2801" dirty="0">
                <a:solidFill>
                  <a:schemeClr val="tx1"/>
                </a:solidFill>
              </a:rPr>
            </a:br>
            <a:r>
              <a:rPr lang="en-US" sz="2801" dirty="0">
                <a:solidFill>
                  <a:schemeClr val="tx1"/>
                </a:solidFill>
              </a:rPr>
              <a:t>Galveston County Tax Assessor/Collector</a:t>
            </a:r>
          </a:p>
        </p:txBody>
      </p:sp>
    </p:spTree>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Map · Free vector graphic on Pixabay"/>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749300" dist="50800" dir="5400000" algn="ctr" rotWithShape="0">
              <a:srgbClr val="000000">
                <a:alpha val="0"/>
              </a:srgbClr>
            </a:outerShdw>
          </a:effectLst>
        </p:spPr>
      </p:pic>
      <p:sp>
        <p:nvSpPr>
          <p:cNvPr id="8" name="TextBox 7"/>
          <p:cNvSpPr txBox="1"/>
          <p:nvPr/>
        </p:nvSpPr>
        <p:spPr>
          <a:xfrm>
            <a:off x="2247900" y="530995"/>
            <a:ext cx="7696200" cy="978729"/>
          </a:xfrm>
          <a:prstGeom prst="rect">
            <a:avLst/>
          </a:prstGeom>
          <a:noFill/>
        </p:spPr>
        <p:txBody>
          <a:bodyPr wrap="square" rtlCol="0">
            <a:spAutoFit/>
          </a:bodyPr>
          <a:lstStyle/>
          <a:p>
            <a:pPr algn="ctr">
              <a:lnSpc>
                <a:spcPct val="90000"/>
              </a:lnSpc>
            </a:pPr>
            <a:r>
              <a:rPr lang="en-US" sz="3200" b="1" i="1" dirty="0"/>
              <a:t>Do not be overly concerned if your land value increased.</a:t>
            </a:r>
            <a:endParaRPr lang="en-US" sz="3200" b="1" dirty="0"/>
          </a:p>
        </p:txBody>
      </p:sp>
      <p:sp>
        <p:nvSpPr>
          <p:cNvPr id="7" name="TextBox 6"/>
          <p:cNvSpPr txBox="1"/>
          <p:nvPr/>
        </p:nvSpPr>
        <p:spPr>
          <a:xfrm>
            <a:off x="342900" y="2026348"/>
            <a:ext cx="11506200" cy="4228850"/>
          </a:xfrm>
          <a:prstGeom prst="rect">
            <a:avLst/>
          </a:prstGeom>
          <a:noFill/>
        </p:spPr>
        <p:txBody>
          <a:bodyPr wrap="square" rtlCol="0">
            <a:spAutoFit/>
          </a:bodyPr>
          <a:lstStyle/>
          <a:p>
            <a:pPr algn="ctr">
              <a:lnSpc>
                <a:spcPct val="90000"/>
              </a:lnSpc>
              <a:spcAft>
                <a:spcPts val="2400"/>
              </a:spcAft>
            </a:pPr>
            <a:r>
              <a:rPr lang="en-US" sz="3200" b="1" dirty="0"/>
              <a:t>CADs are required to “allocate” (assign) value between the improvements (anything on the land) and the land. </a:t>
            </a:r>
          </a:p>
          <a:p>
            <a:pPr algn="ctr">
              <a:lnSpc>
                <a:spcPct val="90000"/>
              </a:lnSpc>
              <a:spcAft>
                <a:spcPts val="2400"/>
              </a:spcAft>
            </a:pPr>
            <a:r>
              <a:rPr lang="en-US" sz="800" b="1" dirty="0"/>
              <a:t> </a:t>
            </a:r>
          </a:p>
          <a:p>
            <a:pPr algn="ctr">
              <a:lnSpc>
                <a:spcPct val="90000"/>
              </a:lnSpc>
              <a:spcAft>
                <a:spcPts val="2400"/>
              </a:spcAft>
            </a:pPr>
            <a:r>
              <a:rPr lang="en-US" sz="3200" b="1" dirty="0"/>
              <a:t>When the improvement value is as high as it can be (due perhaps to its condition), increases resulting from market activity are assigned to the land.</a:t>
            </a:r>
            <a:br>
              <a:rPr lang="en-US" sz="3200" b="1" dirty="0"/>
            </a:br>
            <a:endParaRPr lang="en-US" sz="3200" b="1" dirty="0"/>
          </a:p>
          <a:p>
            <a:pPr algn="ctr">
              <a:lnSpc>
                <a:spcPct val="90000"/>
              </a:lnSpc>
              <a:spcAft>
                <a:spcPts val="2400"/>
              </a:spcAft>
            </a:pPr>
            <a:r>
              <a:rPr lang="en-US" sz="3200" b="1" dirty="0"/>
              <a:t>FOCUS ON THE TOTAL MARKET VALUE!</a:t>
            </a:r>
          </a:p>
        </p:txBody>
      </p:sp>
    </p:spTree>
    <p:extLst>
      <p:ext uri="{BB962C8B-B14F-4D97-AF65-F5344CB8AC3E}">
        <p14:creationId xmlns:p14="http://schemas.microsoft.com/office/powerpoint/2010/main" val="157428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FA96-7C95-4FC0-AE7F-9B4A7EAF8E96}"/>
              </a:ext>
            </a:extLst>
          </p:cNvPr>
          <p:cNvSpPr>
            <a:spLocks noGrp="1"/>
          </p:cNvSpPr>
          <p:nvPr>
            <p:ph type="title"/>
          </p:nvPr>
        </p:nvSpPr>
        <p:spPr>
          <a:xfrm>
            <a:off x="74632" y="151547"/>
            <a:ext cx="9526568" cy="1371957"/>
          </a:xfrm>
          <a:ln>
            <a:noFill/>
          </a:ln>
        </p:spPr>
        <p:txBody>
          <a:bodyPr>
            <a:noAutofit/>
          </a:bodyPr>
          <a:lstStyle/>
          <a:p>
            <a:pPr algn="ctr"/>
            <a:r>
              <a:rPr lang="en-US" sz="4401" b="1" dirty="0">
                <a:ln>
                  <a:solidFill>
                    <a:schemeClr val="tx1"/>
                  </a:solidFill>
                </a:ln>
                <a:solidFill>
                  <a:schemeClr val="tx1"/>
                </a:solidFill>
              </a:rPr>
              <a:t>Market value is determined</a:t>
            </a:r>
            <a:br>
              <a:rPr lang="en-US" sz="4401" b="1" dirty="0">
                <a:ln>
                  <a:solidFill>
                    <a:schemeClr val="tx1"/>
                  </a:solidFill>
                </a:ln>
                <a:solidFill>
                  <a:schemeClr val="tx1"/>
                </a:solidFill>
              </a:rPr>
            </a:br>
            <a:r>
              <a:rPr lang="en-US" sz="4401" b="1" dirty="0">
                <a:ln>
                  <a:solidFill>
                    <a:schemeClr val="tx1"/>
                  </a:solidFill>
                </a:ln>
                <a:solidFill>
                  <a:schemeClr val="tx1"/>
                </a:solidFill>
              </a:rPr>
              <a:t>as of January 1*</a:t>
            </a:r>
          </a:p>
        </p:txBody>
      </p:sp>
      <p:sp>
        <p:nvSpPr>
          <p:cNvPr id="4" name="Content Placeholder 2">
            <a:extLst>
              <a:ext uri="{FF2B5EF4-FFF2-40B4-BE49-F238E27FC236}">
                <a16:creationId xmlns:a16="http://schemas.microsoft.com/office/drawing/2014/main" id="{429D47D9-7E63-43E3-8F2D-7D11D1EF8666}"/>
              </a:ext>
            </a:extLst>
          </p:cNvPr>
          <p:cNvSpPr txBox="1">
            <a:spLocks/>
          </p:cNvSpPr>
          <p:nvPr/>
        </p:nvSpPr>
        <p:spPr>
          <a:xfrm>
            <a:off x="74632" y="1981200"/>
            <a:ext cx="9831896" cy="4115872"/>
          </a:xfrm>
          <a:prstGeom prst="rect">
            <a:avLst/>
          </a:prstGeom>
        </p:spPr>
        <p:txBody>
          <a:bodyPr vert="horz" lIns="91464" tIns="45732" rIns="91464" bIns="45732"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2801" b="1" dirty="0"/>
              <a:t>Market value</a:t>
            </a:r>
            <a:r>
              <a:rPr lang="en-US" sz="2801" dirty="0"/>
              <a:t> is the price at which a property would sell if:</a:t>
            </a:r>
          </a:p>
          <a:p>
            <a:pPr lvl="1">
              <a:lnSpc>
                <a:spcPct val="150000"/>
              </a:lnSpc>
              <a:spcBef>
                <a:spcPts val="1200"/>
              </a:spcBef>
            </a:pPr>
            <a:r>
              <a:rPr lang="en-US" sz="2801" dirty="0"/>
              <a:t> exposed for sale a reasonable amount of time </a:t>
            </a:r>
          </a:p>
          <a:p>
            <a:pPr lvl="1">
              <a:lnSpc>
                <a:spcPct val="150000"/>
              </a:lnSpc>
              <a:spcBef>
                <a:spcPts val="1200"/>
              </a:spcBef>
            </a:pPr>
            <a:r>
              <a:rPr lang="en-US" sz="2801" dirty="0"/>
              <a:t> all parties are aware of the uses and restrictions, and</a:t>
            </a:r>
          </a:p>
          <a:p>
            <a:pPr lvl="1">
              <a:lnSpc>
                <a:spcPct val="100000"/>
              </a:lnSpc>
              <a:spcBef>
                <a:spcPts val="1200"/>
              </a:spcBef>
            </a:pPr>
            <a:r>
              <a:rPr lang="en-US" sz="2801" dirty="0"/>
              <a:t> neither is taking advantage of the other nor is either </a:t>
            </a:r>
            <a:br>
              <a:rPr lang="en-US" sz="2801" dirty="0"/>
            </a:br>
            <a:r>
              <a:rPr lang="en-US" sz="2801" dirty="0"/>
              <a:t>  party highly motivated to buy or sell</a:t>
            </a:r>
          </a:p>
          <a:p>
            <a:pPr marL="320040" lvl="1" indent="0">
              <a:lnSpc>
                <a:spcPct val="100000"/>
              </a:lnSpc>
              <a:spcBef>
                <a:spcPts val="1200"/>
              </a:spcBef>
              <a:buNone/>
            </a:pPr>
            <a:endParaRPr lang="en-US" dirty="0"/>
          </a:p>
          <a:p>
            <a:pPr marL="320136" lvl="1" indent="0" algn="ctr">
              <a:buNone/>
            </a:pPr>
            <a:r>
              <a:rPr lang="en-US" sz="2400" i="1" dirty="0"/>
              <a:t>Section 1.04(7) TX Property Tax Code </a:t>
            </a:r>
            <a:r>
              <a:rPr lang="en-US" sz="2400" b="1" i="1" dirty="0">
                <a:solidFill>
                  <a:srgbClr val="FF0000"/>
                </a:solidFill>
              </a:rPr>
              <a:t>(page 5 of booklet)</a:t>
            </a:r>
          </a:p>
          <a:p>
            <a:pPr marL="320136" lvl="1" indent="0" algn="ctr">
              <a:buNone/>
            </a:pPr>
            <a:endParaRPr lang="en-US" sz="2400" dirty="0"/>
          </a:p>
          <a:p>
            <a:pPr marL="320040" lvl="1" indent="0">
              <a:lnSpc>
                <a:spcPct val="100000"/>
              </a:lnSpc>
              <a:spcBef>
                <a:spcPts val="1200"/>
              </a:spcBef>
              <a:buNone/>
            </a:pPr>
            <a:endParaRPr lang="en-US" sz="2001" dirty="0"/>
          </a:p>
        </p:txBody>
      </p:sp>
      <p:sp>
        <p:nvSpPr>
          <p:cNvPr id="5" name="Content Placeholder 2">
            <a:extLst>
              <a:ext uri="{FF2B5EF4-FFF2-40B4-BE49-F238E27FC236}">
                <a16:creationId xmlns:a16="http://schemas.microsoft.com/office/drawing/2014/main" id="{429D47D9-7E63-43E3-8F2D-7D11D1EF8666}"/>
              </a:ext>
            </a:extLst>
          </p:cNvPr>
          <p:cNvSpPr txBox="1">
            <a:spLocks/>
          </p:cNvSpPr>
          <p:nvPr/>
        </p:nvSpPr>
        <p:spPr>
          <a:xfrm>
            <a:off x="3429000" y="2667000"/>
            <a:ext cx="5486400" cy="609600"/>
          </a:xfrm>
          <a:prstGeom prst="rect">
            <a:avLst/>
          </a:prstGeom>
          <a:solidFill>
            <a:schemeClr val="bg1"/>
          </a:solidFill>
        </p:spPr>
        <p:txBody>
          <a:bodyPr vert="horz" lIns="91464" tIns="45732" rIns="91464" bIns="45732"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2801" b="1" dirty="0">
                <a:solidFill>
                  <a:srgbClr val="FF0000"/>
                </a:solidFill>
              </a:rPr>
              <a:t>a reasonable amount of time</a:t>
            </a:r>
            <a:endParaRPr lang="en-US" sz="2001" b="1" dirty="0">
              <a:solidFill>
                <a:srgbClr val="FF0000"/>
              </a:solidFill>
            </a:endParaRPr>
          </a:p>
        </p:txBody>
      </p:sp>
      <p:sp>
        <p:nvSpPr>
          <p:cNvPr id="6" name="Content Placeholder 2">
            <a:extLst>
              <a:ext uri="{FF2B5EF4-FFF2-40B4-BE49-F238E27FC236}">
                <a16:creationId xmlns:a16="http://schemas.microsoft.com/office/drawing/2014/main" id="{429D47D9-7E63-43E3-8F2D-7D11D1EF8666}"/>
              </a:ext>
            </a:extLst>
          </p:cNvPr>
          <p:cNvSpPr txBox="1">
            <a:spLocks/>
          </p:cNvSpPr>
          <p:nvPr/>
        </p:nvSpPr>
        <p:spPr>
          <a:xfrm>
            <a:off x="3048000" y="3505200"/>
            <a:ext cx="5791200" cy="609104"/>
          </a:xfrm>
          <a:prstGeom prst="rect">
            <a:avLst/>
          </a:prstGeom>
          <a:solidFill>
            <a:schemeClr val="bg1"/>
          </a:solidFill>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2700" b="1" dirty="0">
                <a:solidFill>
                  <a:srgbClr val="FF0000"/>
                </a:solidFill>
              </a:rPr>
              <a:t>aware of the uses and restrictions</a:t>
            </a:r>
          </a:p>
        </p:txBody>
      </p:sp>
      <p:sp>
        <p:nvSpPr>
          <p:cNvPr id="7" name="Content Placeholder 2">
            <a:extLst>
              <a:ext uri="{FF2B5EF4-FFF2-40B4-BE49-F238E27FC236}">
                <a16:creationId xmlns:a16="http://schemas.microsoft.com/office/drawing/2014/main" id="{429D47D9-7E63-43E3-8F2D-7D11D1EF8666}"/>
              </a:ext>
            </a:extLst>
          </p:cNvPr>
          <p:cNvSpPr txBox="1">
            <a:spLocks/>
          </p:cNvSpPr>
          <p:nvPr/>
        </p:nvSpPr>
        <p:spPr>
          <a:xfrm>
            <a:off x="1828800" y="4572000"/>
            <a:ext cx="5486400" cy="609600"/>
          </a:xfrm>
          <a:prstGeom prst="rect">
            <a:avLst/>
          </a:prstGeom>
          <a:solidFill>
            <a:schemeClr val="bg1"/>
          </a:solidFill>
        </p:spPr>
        <p:txBody>
          <a:bodyPr vert="horz" lIns="91464" tIns="45732" rIns="91464" bIns="45732"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buNone/>
            </a:pPr>
            <a:r>
              <a:rPr lang="en-US" sz="2801" b="1" dirty="0">
                <a:solidFill>
                  <a:srgbClr val="FF0000"/>
                </a:solidFill>
              </a:rPr>
              <a:t>highly motivated to buy or sell</a:t>
            </a:r>
            <a:endParaRPr lang="en-US" sz="2001" b="1" dirty="0">
              <a:solidFill>
                <a:srgbClr val="FF0000"/>
              </a:solidFill>
            </a:endParaRPr>
          </a:p>
        </p:txBody>
      </p:sp>
      <p:sp>
        <p:nvSpPr>
          <p:cNvPr id="8" name="Content Placeholder 2">
            <a:extLst>
              <a:ext uri="{FF2B5EF4-FFF2-40B4-BE49-F238E27FC236}">
                <a16:creationId xmlns:a16="http://schemas.microsoft.com/office/drawing/2014/main" id="{F68EDE82-250D-4579-B6B3-4E98443AD98C}"/>
              </a:ext>
            </a:extLst>
          </p:cNvPr>
          <p:cNvSpPr txBox="1">
            <a:spLocks/>
          </p:cNvSpPr>
          <p:nvPr/>
        </p:nvSpPr>
        <p:spPr>
          <a:xfrm>
            <a:off x="-228600" y="6190606"/>
            <a:ext cx="9831896" cy="514498"/>
          </a:xfrm>
          <a:prstGeom prst="rect">
            <a:avLst/>
          </a:prstGeom>
        </p:spPr>
        <p:txBody>
          <a:bodyPr vert="horz" lIns="91464" tIns="45732" rIns="91464" bIns="45732"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320136" lvl="1" indent="0" algn="ctr">
              <a:buNone/>
            </a:pPr>
            <a:r>
              <a:rPr lang="en-US" sz="2400" i="1" dirty="0">
                <a:solidFill>
                  <a:srgbClr val="FF0000"/>
                </a:solidFill>
              </a:rPr>
              <a:t>2024 sales can be used if truly comparable/in the neighborhood</a:t>
            </a:r>
            <a:endParaRPr lang="en-US" sz="2001" dirty="0">
              <a:solidFill>
                <a:srgbClr val="FF0000"/>
              </a:solidFill>
            </a:endParaRPr>
          </a:p>
        </p:txBody>
      </p:sp>
    </p:spTree>
    <p:extLst>
      <p:ext uri="{BB962C8B-B14F-4D97-AF65-F5344CB8AC3E}">
        <p14:creationId xmlns:p14="http://schemas.microsoft.com/office/powerpoint/2010/main" val="262881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0"/>
                                        <p:tgtEl>
                                          <p:spTgt spid="4"/>
                                        </p:tgtEl>
                                      </p:cBhvr>
                                    </p:animEffect>
                                  </p:childTnLst>
                                </p:cTn>
                              </p:par>
                            </p:childTnLst>
                          </p:cTn>
                        </p:par>
                        <p:par>
                          <p:cTn id="8" fill="hold">
                            <p:stCondLst>
                              <p:cond delay="5500"/>
                            </p:stCondLst>
                            <p:childTnLst>
                              <p:par>
                                <p:cTn id="9" presetID="53" presetClass="entr" presetSubtype="16" fill="hold" grpId="1" nodeType="after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6500"/>
                            </p:stCondLst>
                            <p:childTnLst>
                              <p:par>
                                <p:cTn id="15" presetID="53" presetClass="entr" presetSubtype="16"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7500"/>
                            </p:stCondLst>
                            <p:childTnLst>
                              <p:par>
                                <p:cTn id="21" presetID="53" presetClass="entr" presetSubtype="16"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8500"/>
                            </p:stCondLst>
                            <p:childTnLst>
                              <p:par>
                                <p:cTn id="27" presetID="22" presetClass="entr" presetSubtype="1" fill="hold" grpId="0"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animBg="1"/>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228600"/>
            <a:ext cx="11356757" cy="701914"/>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Online Protest</a:t>
            </a:r>
          </a:p>
        </p:txBody>
      </p:sp>
      <p:sp>
        <p:nvSpPr>
          <p:cNvPr id="8" name="TextBox 7"/>
          <p:cNvSpPr txBox="1"/>
          <p:nvPr/>
        </p:nvSpPr>
        <p:spPr>
          <a:xfrm>
            <a:off x="182880" y="1066800"/>
            <a:ext cx="9601199" cy="3963521"/>
          </a:xfrm>
          <a:prstGeom prst="rect">
            <a:avLst/>
          </a:prstGeom>
          <a:noFill/>
        </p:spPr>
        <p:txBody>
          <a:bodyPr wrap="square" rtlCol="0">
            <a:spAutoFit/>
          </a:bodyPr>
          <a:lstStyle/>
          <a:p>
            <a:pPr marL="457337" indent="-457337">
              <a:lnSpc>
                <a:spcPct val="110000"/>
              </a:lnSpc>
              <a:spcAft>
                <a:spcPts val="300"/>
              </a:spcAft>
              <a:buFont typeface="Arial" panose="020B0604020202020204" pitchFamily="34" charset="0"/>
              <a:buChar char="•"/>
            </a:pPr>
            <a:r>
              <a:rPr lang="en-US" sz="2800" dirty="0"/>
              <a:t>Only homesteaded property owners may file for an online protest this year (considered the informal conference).  ONLY DO THIS if you have supporting documents (eg recent contract or appraisal or actual bids for repairs, photos of damage or insurance claims)</a:t>
            </a:r>
          </a:p>
          <a:p>
            <a:pPr marL="457337" indent="-457337">
              <a:lnSpc>
                <a:spcPct val="110000"/>
              </a:lnSpc>
              <a:spcAft>
                <a:spcPts val="300"/>
              </a:spcAft>
              <a:buFont typeface="Arial" panose="020B0604020202020204" pitchFamily="34" charset="0"/>
              <a:buChar char="•"/>
            </a:pPr>
            <a:endParaRPr lang="en-US" sz="2800" dirty="0"/>
          </a:p>
          <a:p>
            <a:pPr>
              <a:lnSpc>
                <a:spcPct val="110000"/>
              </a:lnSpc>
              <a:spcAft>
                <a:spcPts val="300"/>
              </a:spcAft>
            </a:pPr>
            <a:r>
              <a:rPr lang="en-US" sz="2800" dirty="0"/>
              <a:t>	www.galvestoncad.org</a:t>
            </a:r>
          </a:p>
          <a:p>
            <a:pPr marL="457337" indent="-457337">
              <a:lnSpc>
                <a:spcPct val="110000"/>
              </a:lnSpc>
              <a:spcAft>
                <a:spcPts val="300"/>
              </a:spcAft>
              <a:buFont typeface="Arial" panose="020B0604020202020204" pitchFamily="34" charset="0"/>
              <a:buChar char="•"/>
            </a:pPr>
            <a:endParaRPr lang="en-US" sz="2800" dirty="0"/>
          </a:p>
        </p:txBody>
      </p:sp>
      <p:sp>
        <p:nvSpPr>
          <p:cNvPr id="7" name="TextBox 6"/>
          <p:cNvSpPr txBox="1"/>
          <p:nvPr/>
        </p:nvSpPr>
        <p:spPr>
          <a:xfrm>
            <a:off x="182880" y="4903711"/>
            <a:ext cx="10058399" cy="1478225"/>
          </a:xfrm>
          <a:prstGeom prst="rect">
            <a:avLst/>
          </a:prstGeom>
          <a:noFill/>
        </p:spPr>
        <p:txBody>
          <a:bodyPr wrap="square" rtlCol="0">
            <a:spAutoFit/>
          </a:bodyPr>
          <a:lstStyle/>
          <a:p>
            <a:pPr marL="457337" indent="-457337">
              <a:lnSpc>
                <a:spcPct val="110000"/>
              </a:lnSpc>
              <a:spcAft>
                <a:spcPts val="300"/>
              </a:spcAft>
              <a:buFont typeface="Arial" panose="020B0604020202020204" pitchFamily="34" charset="0"/>
              <a:buChar char="•"/>
            </a:pPr>
            <a:r>
              <a:rPr lang="en-US" sz="2800" dirty="0"/>
              <a:t>Email response sent from </a:t>
            </a:r>
            <a:r>
              <a:rPr lang="en-US" sz="2800" u="sng" dirty="0"/>
              <a:t>no-reply@trueautomation.com</a:t>
            </a:r>
            <a:br>
              <a:rPr lang="en-US" sz="2800" u="sng" dirty="0"/>
            </a:br>
            <a:r>
              <a:rPr lang="en-US" sz="2800" dirty="0"/>
              <a:t>(save in your contacts).  Do not lose this option because it went to Junk Mail!!!            </a:t>
            </a:r>
          </a:p>
        </p:txBody>
      </p:sp>
    </p:spTree>
    <p:extLst>
      <p:ext uri="{BB962C8B-B14F-4D97-AF65-F5344CB8AC3E}">
        <p14:creationId xmlns:p14="http://schemas.microsoft.com/office/powerpoint/2010/main" val="168251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59AF-306E-4FA9-A58D-D083EB285419}"/>
              </a:ext>
            </a:extLst>
          </p:cNvPr>
          <p:cNvPicPr>
            <a:picLocks noChangeAspect="1"/>
          </p:cNvPicPr>
          <p:nvPr/>
        </p:nvPicPr>
        <p:blipFill rotWithShape="1">
          <a:blip r:embed="rId2"/>
          <a:srcRect r="11581" b="7843"/>
          <a:stretch/>
        </p:blipFill>
        <p:spPr>
          <a:xfrm>
            <a:off x="-25400" y="0"/>
            <a:ext cx="12217400" cy="7162800"/>
          </a:xfrm>
          <a:prstGeom prst="rect">
            <a:avLst/>
          </a:prstGeom>
        </p:spPr>
      </p:pic>
      <p:sp>
        <p:nvSpPr>
          <p:cNvPr id="5" name="Oval 4"/>
          <p:cNvSpPr/>
          <p:nvPr/>
        </p:nvSpPr>
        <p:spPr>
          <a:xfrm>
            <a:off x="7010400" y="609600"/>
            <a:ext cx="1640577" cy="1371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65771" y="1143000"/>
            <a:ext cx="3886200" cy="415498"/>
          </a:xfrm>
          <a:prstGeom prst="rect">
            <a:avLst/>
          </a:prstGeom>
          <a:noFill/>
        </p:spPr>
        <p:txBody>
          <a:bodyPr wrap="square" rtlCol="0">
            <a:spAutoFit/>
          </a:bodyPr>
          <a:lstStyle/>
          <a:p>
            <a:endParaRPr lang="en-US" sz="100" dirty="0">
              <a:solidFill>
                <a:schemeClr val="bg1"/>
              </a:solidFill>
            </a:endParaRPr>
          </a:p>
          <a:p>
            <a:r>
              <a:rPr lang="en-US" sz="2000" dirty="0">
                <a:solidFill>
                  <a:schemeClr val="bg1"/>
                </a:solidFill>
              </a:rPr>
              <a:t>(www.galvestoncad.org)</a:t>
            </a:r>
          </a:p>
        </p:txBody>
      </p:sp>
      <p:pic>
        <p:nvPicPr>
          <p:cNvPr id="6" name="Picture 5">
            <a:extLst>
              <a:ext uri="{FF2B5EF4-FFF2-40B4-BE49-F238E27FC236}">
                <a16:creationId xmlns:a16="http://schemas.microsoft.com/office/drawing/2014/main" id="{46325FFF-6227-48AB-8264-D8C7F39B2DC7}"/>
              </a:ext>
            </a:extLst>
          </p:cNvPr>
          <p:cNvPicPr>
            <a:picLocks noChangeAspect="1"/>
          </p:cNvPicPr>
          <p:nvPr/>
        </p:nvPicPr>
        <p:blipFill rotWithShape="1">
          <a:blip r:embed="rId3"/>
          <a:srcRect l="9375" t="14895" r="9375" b="10661"/>
          <a:stretch/>
        </p:blipFill>
        <p:spPr>
          <a:xfrm>
            <a:off x="-685800" y="228600"/>
            <a:ext cx="13010865" cy="6705600"/>
          </a:xfrm>
          <a:prstGeom prst="rect">
            <a:avLst/>
          </a:prstGeom>
        </p:spPr>
      </p:pic>
      <p:sp>
        <p:nvSpPr>
          <p:cNvPr id="14" name="Oval 13">
            <a:extLst>
              <a:ext uri="{FF2B5EF4-FFF2-40B4-BE49-F238E27FC236}">
                <a16:creationId xmlns:a16="http://schemas.microsoft.com/office/drawing/2014/main" id="{8C1F1B91-48FB-4408-93D9-535E19420736}"/>
              </a:ext>
            </a:extLst>
          </p:cNvPr>
          <p:cNvSpPr/>
          <p:nvPr/>
        </p:nvSpPr>
        <p:spPr>
          <a:xfrm>
            <a:off x="6934200" y="2667000"/>
            <a:ext cx="1107177" cy="1066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63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457200"/>
            <a:ext cx="7010400" cy="701859"/>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In the Meantime</a:t>
            </a:r>
          </a:p>
        </p:txBody>
      </p:sp>
      <p:sp>
        <p:nvSpPr>
          <p:cNvPr id="8" name="TextBox 7"/>
          <p:cNvSpPr txBox="1"/>
          <p:nvPr/>
        </p:nvSpPr>
        <p:spPr>
          <a:xfrm>
            <a:off x="533400" y="1828800"/>
            <a:ext cx="9144000" cy="1952201"/>
          </a:xfrm>
          <a:prstGeom prst="rect">
            <a:avLst/>
          </a:prstGeom>
          <a:noFill/>
        </p:spPr>
        <p:txBody>
          <a:bodyPr wrap="square" rtlCol="0">
            <a:spAutoFit/>
          </a:bodyPr>
          <a:lstStyle/>
          <a:p>
            <a:pPr marL="457337" indent="-457337">
              <a:lnSpc>
                <a:spcPct val="110000"/>
              </a:lnSpc>
              <a:spcAft>
                <a:spcPts val="2400"/>
              </a:spcAft>
              <a:buFont typeface="Arial" panose="020B0604020202020204" pitchFamily="34" charset="0"/>
              <a:buChar char="•"/>
            </a:pPr>
            <a:r>
              <a:rPr lang="en-US" sz="2800" dirty="0"/>
              <a:t>Locate your neighborhood from the GCAD website so that you have an understanding of what properties you are being compared to and begin doing some research</a:t>
            </a:r>
            <a:endParaRPr lang="en-US" sz="2800" b="1" dirty="0">
              <a:solidFill>
                <a:srgbClr val="FF0000"/>
              </a:solidFill>
            </a:endParaRPr>
          </a:p>
        </p:txBody>
      </p:sp>
    </p:spTree>
    <p:extLst>
      <p:ext uri="{BB962C8B-B14F-4D97-AF65-F5344CB8AC3E}">
        <p14:creationId xmlns:p14="http://schemas.microsoft.com/office/powerpoint/2010/main" val="325370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AF628F2-7644-4B0B-B9CA-95C8C8337D53}"/>
              </a:ext>
            </a:extLst>
          </p:cNvPr>
          <p:cNvSpPr txBox="1">
            <a:spLocks/>
          </p:cNvSpPr>
          <p:nvPr/>
        </p:nvSpPr>
        <p:spPr>
          <a:xfrm>
            <a:off x="530726" y="214927"/>
            <a:ext cx="10432295" cy="838418"/>
          </a:xfrm>
          <a:prstGeom prst="rect">
            <a:avLst/>
          </a:prstGeom>
        </p:spPr>
        <p:txBody>
          <a:bodyPr>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lnSpc>
                <a:spcPct val="110000"/>
              </a:lnSpc>
              <a:spcBef>
                <a:spcPct val="0"/>
              </a:spcBef>
              <a:spcAft>
                <a:spcPts val="3601"/>
              </a:spcAft>
              <a:buClr>
                <a:schemeClr val="accent1"/>
              </a:buClr>
              <a:buNone/>
            </a:pPr>
            <a:r>
              <a:rPr lang="en-US" sz="4401" b="1" spc="30" dirty="0">
                <a:latin typeface="+mj-lt"/>
                <a:ea typeface="+mj-ea"/>
                <a:cs typeface="+mj-cs"/>
              </a:rPr>
              <a:t>Locating Neighborhood Online</a:t>
            </a:r>
          </a:p>
        </p:txBody>
      </p:sp>
      <p:pic>
        <p:nvPicPr>
          <p:cNvPr id="5" name="Picture 4">
            <a:extLst>
              <a:ext uri="{FF2B5EF4-FFF2-40B4-BE49-F238E27FC236}">
                <a16:creationId xmlns:a16="http://schemas.microsoft.com/office/drawing/2014/main" id="{204C4134-A4A7-4362-9FB3-2C1F0FA364C3}"/>
              </a:ext>
            </a:extLst>
          </p:cNvPr>
          <p:cNvPicPr>
            <a:picLocks noChangeAspect="1"/>
          </p:cNvPicPr>
          <p:nvPr/>
        </p:nvPicPr>
        <p:blipFill rotWithShape="1">
          <a:blip r:embed="rId2"/>
          <a:srcRect l="1875" t="14197" r="1875" b="12222"/>
          <a:stretch/>
        </p:blipFill>
        <p:spPr>
          <a:xfrm>
            <a:off x="495300" y="1220785"/>
            <a:ext cx="11201400" cy="4816746"/>
          </a:xfrm>
          <a:prstGeom prst="rect">
            <a:avLst/>
          </a:prstGeom>
        </p:spPr>
      </p:pic>
      <p:sp>
        <p:nvSpPr>
          <p:cNvPr id="2" name="TextBox 1">
            <a:extLst>
              <a:ext uri="{FF2B5EF4-FFF2-40B4-BE49-F238E27FC236}">
                <a16:creationId xmlns:a16="http://schemas.microsoft.com/office/drawing/2014/main" id="{9C9664E4-5DC6-465F-A15B-1CFAC6C83DA9}"/>
              </a:ext>
            </a:extLst>
          </p:cNvPr>
          <p:cNvSpPr txBox="1"/>
          <p:nvPr/>
        </p:nvSpPr>
        <p:spPr>
          <a:xfrm>
            <a:off x="609600" y="1091625"/>
            <a:ext cx="5334000" cy="584775"/>
          </a:xfrm>
          <a:prstGeom prst="rect">
            <a:avLst/>
          </a:prstGeom>
          <a:noFill/>
        </p:spPr>
        <p:txBody>
          <a:bodyPr wrap="square" rtlCol="0">
            <a:spAutoFit/>
          </a:bodyPr>
          <a:lstStyle/>
          <a:p>
            <a:r>
              <a:rPr lang="en-US" sz="3200" b="1" dirty="0">
                <a:solidFill>
                  <a:schemeClr val="bg1"/>
                </a:solidFill>
              </a:rPr>
              <a:t>www.galvestoncad.org</a:t>
            </a:r>
          </a:p>
        </p:txBody>
      </p:sp>
      <p:cxnSp>
        <p:nvCxnSpPr>
          <p:cNvPr id="4" name="Straight Arrow Connector 3">
            <a:extLst>
              <a:ext uri="{FF2B5EF4-FFF2-40B4-BE49-F238E27FC236}">
                <a16:creationId xmlns:a16="http://schemas.microsoft.com/office/drawing/2014/main" id="{DB361482-08A3-4B56-BC41-7A0C361E0F7B}"/>
              </a:ext>
            </a:extLst>
          </p:cNvPr>
          <p:cNvCxnSpPr>
            <a:cxnSpLocks/>
          </p:cNvCxnSpPr>
          <p:nvPr/>
        </p:nvCxnSpPr>
        <p:spPr>
          <a:xfrm flipV="1">
            <a:off x="1679188" y="1391116"/>
            <a:ext cx="7160012" cy="2779345"/>
          </a:xfrm>
          <a:prstGeom prst="straightConnector1">
            <a:avLst/>
          </a:prstGeom>
          <a:ln w="127000">
            <a:tailEnd type="triangle"/>
          </a:ln>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BDCFEDFE-DC0B-4569-BFCE-A07E73F59DAD}"/>
              </a:ext>
            </a:extLst>
          </p:cNvPr>
          <p:cNvPicPr>
            <a:picLocks noChangeAspect="1"/>
          </p:cNvPicPr>
          <p:nvPr/>
        </p:nvPicPr>
        <p:blipFill rotWithShape="1">
          <a:blip r:embed="rId3"/>
          <a:srcRect t="20000" r="4062" b="7778"/>
          <a:stretch/>
        </p:blipFill>
        <p:spPr>
          <a:xfrm>
            <a:off x="609600" y="1960380"/>
            <a:ext cx="9495449" cy="4020870"/>
          </a:xfrm>
          <a:prstGeom prst="rect">
            <a:avLst/>
          </a:prstGeom>
        </p:spPr>
      </p:pic>
      <p:cxnSp>
        <p:nvCxnSpPr>
          <p:cNvPr id="16" name="Straight Arrow Connector 15">
            <a:extLst>
              <a:ext uri="{FF2B5EF4-FFF2-40B4-BE49-F238E27FC236}">
                <a16:creationId xmlns:a16="http://schemas.microsoft.com/office/drawing/2014/main" id="{73EA24FC-5F0E-4F4C-A379-EF0B196489B5}"/>
              </a:ext>
            </a:extLst>
          </p:cNvPr>
          <p:cNvCxnSpPr>
            <a:cxnSpLocks/>
          </p:cNvCxnSpPr>
          <p:nvPr/>
        </p:nvCxnSpPr>
        <p:spPr>
          <a:xfrm>
            <a:off x="-152400" y="1391116"/>
            <a:ext cx="914400" cy="4246100"/>
          </a:xfrm>
          <a:prstGeom prst="straightConnector1">
            <a:avLst/>
          </a:prstGeom>
          <a:ln w="127000">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CA58A329-EC77-4A46-BF09-9A045C39A649}"/>
              </a:ext>
            </a:extLst>
          </p:cNvPr>
          <p:cNvCxnSpPr>
            <a:cxnSpLocks/>
          </p:cNvCxnSpPr>
          <p:nvPr/>
        </p:nvCxnSpPr>
        <p:spPr>
          <a:xfrm>
            <a:off x="2819400" y="5740688"/>
            <a:ext cx="6781800" cy="140141"/>
          </a:xfrm>
          <a:prstGeom prst="straightConnector1">
            <a:avLst/>
          </a:prstGeom>
          <a:ln w="127000">
            <a:tailEnd type="triangle"/>
          </a:ln>
        </p:spPr>
        <p:style>
          <a:lnRef idx="3">
            <a:schemeClr val="accent6"/>
          </a:lnRef>
          <a:fillRef idx="0">
            <a:schemeClr val="accent6"/>
          </a:fillRef>
          <a:effectRef idx="2">
            <a:schemeClr val="accent6"/>
          </a:effectRef>
          <a:fontRef idx="minor">
            <a:schemeClr val="tx1"/>
          </a:fontRef>
        </p:style>
      </p:cxnSp>
      <p:grpSp>
        <p:nvGrpSpPr>
          <p:cNvPr id="19" name="Group 18">
            <a:extLst>
              <a:ext uri="{FF2B5EF4-FFF2-40B4-BE49-F238E27FC236}">
                <a16:creationId xmlns:a16="http://schemas.microsoft.com/office/drawing/2014/main" id="{34AAC66F-112A-4160-9971-848361A7DEDB}"/>
              </a:ext>
            </a:extLst>
          </p:cNvPr>
          <p:cNvGrpSpPr/>
          <p:nvPr/>
        </p:nvGrpSpPr>
        <p:grpSpPr>
          <a:xfrm>
            <a:off x="1612063" y="1137982"/>
            <a:ext cx="8269619" cy="4843268"/>
            <a:chOff x="6829574" y="-608192"/>
            <a:chExt cx="8269619" cy="4843268"/>
          </a:xfrm>
        </p:grpSpPr>
        <p:pic>
          <p:nvPicPr>
            <p:cNvPr id="6" name="Picture 5">
              <a:extLst>
                <a:ext uri="{FF2B5EF4-FFF2-40B4-BE49-F238E27FC236}">
                  <a16:creationId xmlns:a16="http://schemas.microsoft.com/office/drawing/2014/main" id="{D8712330-4481-4961-8E5C-E5F3A6D2C437}"/>
                </a:ext>
              </a:extLst>
            </p:cNvPr>
            <p:cNvPicPr>
              <a:picLocks noChangeAspect="1"/>
            </p:cNvPicPr>
            <p:nvPr/>
          </p:nvPicPr>
          <p:blipFill rotWithShape="1">
            <a:blip r:embed="rId4"/>
            <a:srcRect l="40845" t="19999" r="3435" b="9523"/>
            <a:stretch/>
          </p:blipFill>
          <p:spPr>
            <a:xfrm>
              <a:off x="8305800" y="-608192"/>
              <a:ext cx="6793393" cy="4833371"/>
            </a:xfrm>
            <a:prstGeom prst="rect">
              <a:avLst/>
            </a:prstGeom>
          </p:spPr>
        </p:pic>
        <p:pic>
          <p:nvPicPr>
            <p:cNvPr id="21" name="Picture 20">
              <a:extLst>
                <a:ext uri="{FF2B5EF4-FFF2-40B4-BE49-F238E27FC236}">
                  <a16:creationId xmlns:a16="http://schemas.microsoft.com/office/drawing/2014/main" id="{D0C0CD59-D461-44EA-ACA4-1587F47FF2A9}"/>
                </a:ext>
              </a:extLst>
            </p:cNvPr>
            <p:cNvPicPr>
              <a:picLocks noChangeAspect="1"/>
            </p:cNvPicPr>
            <p:nvPr/>
          </p:nvPicPr>
          <p:blipFill rotWithShape="1">
            <a:blip r:embed="rId4"/>
            <a:srcRect l="20625" t="19999" r="34362" b="9523"/>
            <a:stretch/>
          </p:blipFill>
          <p:spPr>
            <a:xfrm>
              <a:off x="6829574" y="-598295"/>
              <a:ext cx="5487954" cy="4833371"/>
            </a:xfrm>
            <a:prstGeom prst="rect">
              <a:avLst/>
            </a:prstGeom>
          </p:spPr>
        </p:pic>
        <p:sp>
          <p:nvSpPr>
            <p:cNvPr id="18" name="TextBox 17">
              <a:extLst>
                <a:ext uri="{FF2B5EF4-FFF2-40B4-BE49-F238E27FC236}">
                  <a16:creationId xmlns:a16="http://schemas.microsoft.com/office/drawing/2014/main" id="{3EE18ADC-CD38-494A-92E1-A4CC8FE9A41A}"/>
                </a:ext>
              </a:extLst>
            </p:cNvPr>
            <p:cNvSpPr txBox="1"/>
            <p:nvPr/>
          </p:nvSpPr>
          <p:spPr>
            <a:xfrm>
              <a:off x="6840591" y="-502237"/>
              <a:ext cx="3657600" cy="646331"/>
            </a:xfrm>
            <a:prstGeom prst="rect">
              <a:avLst/>
            </a:prstGeom>
            <a:noFill/>
          </p:spPr>
          <p:txBody>
            <a:bodyPr wrap="square" rtlCol="0">
              <a:spAutoFit/>
            </a:bodyPr>
            <a:lstStyle/>
            <a:p>
              <a:pPr algn="ctr"/>
              <a:r>
                <a:rPr lang="en-US" dirty="0"/>
                <a:t>Same number (3465) are properties in your neighborhood</a:t>
              </a:r>
            </a:p>
          </p:txBody>
        </p:sp>
      </p:grpSp>
    </p:spTree>
    <p:extLst>
      <p:ext uri="{BB962C8B-B14F-4D97-AF65-F5344CB8AC3E}">
        <p14:creationId xmlns:p14="http://schemas.microsoft.com/office/powerpoint/2010/main" val="355888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48263"/>
            <a:ext cx="10058400" cy="1311385"/>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While Waiting for Notice of ARB Hearing &amp; Evidence Packet</a:t>
            </a:r>
          </a:p>
        </p:txBody>
      </p:sp>
      <p:sp>
        <p:nvSpPr>
          <p:cNvPr id="19" name="TextBox 18">
            <a:extLst>
              <a:ext uri="{FF2B5EF4-FFF2-40B4-BE49-F238E27FC236}">
                <a16:creationId xmlns:a16="http://schemas.microsoft.com/office/drawing/2014/main" id="{ACC06114-0BFE-41E2-A539-0080BE0A14B1}"/>
              </a:ext>
            </a:extLst>
          </p:cNvPr>
          <p:cNvSpPr txBox="1"/>
          <p:nvPr/>
        </p:nvSpPr>
        <p:spPr>
          <a:xfrm>
            <a:off x="304800" y="2155158"/>
            <a:ext cx="9829800" cy="2721642"/>
          </a:xfrm>
          <a:prstGeom prst="rect">
            <a:avLst/>
          </a:prstGeom>
          <a:noFill/>
        </p:spPr>
        <p:txBody>
          <a:bodyPr wrap="square" rtlCol="0">
            <a:spAutoFit/>
          </a:bodyPr>
          <a:lstStyle/>
          <a:p>
            <a:pPr marL="457337" indent="-457337">
              <a:lnSpc>
                <a:spcPct val="110000"/>
              </a:lnSpc>
              <a:spcAft>
                <a:spcPts val="3000"/>
              </a:spcAft>
              <a:buFont typeface="Arial" panose="020B0604020202020204" pitchFamily="34" charset="0"/>
              <a:buChar char="•"/>
            </a:pPr>
            <a:r>
              <a:rPr lang="en-US" sz="2800" dirty="0"/>
              <a:t>You have reviewed the appraisal card for accuracy</a:t>
            </a:r>
            <a:endParaRPr lang="en-US" sz="2800" b="1" dirty="0">
              <a:solidFill>
                <a:srgbClr val="FF0000"/>
              </a:solidFill>
            </a:endParaRPr>
          </a:p>
          <a:p>
            <a:pPr marL="457337" indent="-457337">
              <a:lnSpc>
                <a:spcPct val="110000"/>
              </a:lnSpc>
              <a:spcAft>
                <a:spcPts val="3000"/>
              </a:spcAft>
              <a:buFont typeface="Arial" panose="020B0604020202020204" pitchFamily="34" charset="0"/>
              <a:buChar char="•"/>
            </a:pPr>
            <a:r>
              <a:rPr lang="en-US" sz="2800" dirty="0"/>
              <a:t>Prepared a list of needed repairs/upgrades that would be needed in order to </a:t>
            </a:r>
            <a:r>
              <a:rPr lang="en-US" sz="2800" u="sng" dirty="0"/>
              <a:t>sell your home in the current market</a:t>
            </a:r>
          </a:p>
          <a:p>
            <a:pPr marL="457337" indent="-457337">
              <a:lnSpc>
                <a:spcPct val="110000"/>
              </a:lnSpc>
              <a:spcAft>
                <a:spcPts val="3000"/>
              </a:spcAft>
              <a:buFont typeface="Arial" panose="020B0604020202020204" pitchFamily="34" charset="0"/>
              <a:buChar char="•"/>
            </a:pPr>
            <a:r>
              <a:rPr lang="en-US" sz="2800" dirty="0"/>
              <a:t>Obtained bids if you can – take photos at a minimum</a:t>
            </a:r>
            <a:endParaRPr lang="en-US" sz="2800" b="1" dirty="0">
              <a:solidFill>
                <a:srgbClr val="FF0000"/>
              </a:solidFill>
            </a:endParaRPr>
          </a:p>
        </p:txBody>
      </p:sp>
    </p:spTree>
    <p:extLst>
      <p:ext uri="{BB962C8B-B14F-4D97-AF65-F5344CB8AC3E}">
        <p14:creationId xmlns:p14="http://schemas.microsoft.com/office/powerpoint/2010/main" val="279606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517286"/>
            <a:ext cx="11356757" cy="701914"/>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The Process </a:t>
            </a:r>
          </a:p>
        </p:txBody>
      </p:sp>
      <p:sp>
        <p:nvSpPr>
          <p:cNvPr id="8" name="TextBox 7"/>
          <p:cNvSpPr txBox="1"/>
          <p:nvPr/>
        </p:nvSpPr>
        <p:spPr>
          <a:xfrm>
            <a:off x="381000" y="1600200"/>
            <a:ext cx="9680477" cy="2900153"/>
          </a:xfrm>
          <a:prstGeom prst="rect">
            <a:avLst/>
          </a:prstGeom>
          <a:noFill/>
        </p:spPr>
        <p:txBody>
          <a:bodyPr wrap="square" rtlCol="0">
            <a:spAutoFit/>
          </a:bodyPr>
          <a:lstStyle/>
          <a:p>
            <a:pPr marL="457337" indent="-457337">
              <a:lnSpc>
                <a:spcPct val="110000"/>
              </a:lnSpc>
              <a:spcAft>
                <a:spcPts val="300"/>
              </a:spcAft>
              <a:buFont typeface="Arial" panose="020B0604020202020204" pitchFamily="34" charset="0"/>
              <a:buChar char="•"/>
            </a:pPr>
            <a:r>
              <a:rPr lang="en-US" sz="2800" dirty="0"/>
              <a:t>You will receive a notice to attend the ARB hearing which will inform you to attend informal first (it states to arrive 15 minutes ahead of ARB – I suggest 30).  </a:t>
            </a:r>
            <a:r>
              <a:rPr lang="en-US" sz="2800" dirty="0">
                <a:ea typeface="+mj-ea"/>
                <a:cs typeface="+mj-cs"/>
              </a:rPr>
              <a:t>By law, the notice must be delivered via certified mail, email or through regular mail </a:t>
            </a:r>
            <a:r>
              <a:rPr lang="en-US" sz="2800" u="sng" dirty="0">
                <a:ea typeface="+mj-ea"/>
                <a:cs typeface="+mj-cs"/>
              </a:rPr>
              <a:t>15 days before the hearing</a:t>
            </a:r>
            <a:r>
              <a:rPr lang="en-US" sz="2800" dirty="0">
                <a:ea typeface="+mj-ea"/>
                <a:cs typeface="+mj-cs"/>
              </a:rPr>
              <a:t>. </a:t>
            </a:r>
            <a:endParaRPr lang="en-US" sz="2800" b="1" dirty="0">
              <a:solidFill>
                <a:srgbClr val="FF0000"/>
              </a:solidFill>
            </a:endParaRPr>
          </a:p>
        </p:txBody>
      </p:sp>
      <p:sp>
        <p:nvSpPr>
          <p:cNvPr id="9" name="TextBox 8">
            <a:extLst>
              <a:ext uri="{FF2B5EF4-FFF2-40B4-BE49-F238E27FC236}">
                <a16:creationId xmlns:a16="http://schemas.microsoft.com/office/drawing/2014/main" id="{2F1221A8-6BCF-43FC-A575-26C0AC0D8527}"/>
              </a:ext>
            </a:extLst>
          </p:cNvPr>
          <p:cNvSpPr txBox="1"/>
          <p:nvPr/>
        </p:nvSpPr>
        <p:spPr>
          <a:xfrm>
            <a:off x="380999" y="4824017"/>
            <a:ext cx="9680477" cy="1004249"/>
          </a:xfrm>
          <a:prstGeom prst="rect">
            <a:avLst/>
          </a:prstGeom>
          <a:noFill/>
        </p:spPr>
        <p:txBody>
          <a:bodyPr wrap="square" rtlCol="0">
            <a:spAutoFit/>
          </a:bodyPr>
          <a:lstStyle/>
          <a:p>
            <a:pPr marL="457337" indent="-457337">
              <a:lnSpc>
                <a:spcPct val="110000"/>
              </a:lnSpc>
              <a:spcAft>
                <a:spcPts val="300"/>
              </a:spcAft>
              <a:buFont typeface="Arial" panose="020B0604020202020204" pitchFamily="34" charset="0"/>
              <a:buChar char="•"/>
            </a:pPr>
            <a:r>
              <a:rPr lang="en-US" sz="2800" dirty="0">
                <a:ea typeface="+mj-ea"/>
                <a:cs typeface="+mj-cs"/>
              </a:rPr>
              <a:t>You must also receive requested documents (Evidence Packet) </a:t>
            </a:r>
            <a:r>
              <a:rPr lang="en-US" sz="2800" u="sng" dirty="0">
                <a:ea typeface="+mj-ea"/>
                <a:cs typeface="+mj-cs"/>
              </a:rPr>
              <a:t>14 days before the hearing</a:t>
            </a:r>
            <a:endParaRPr lang="en-US" sz="2800" b="1" dirty="0">
              <a:solidFill>
                <a:srgbClr val="FF0000"/>
              </a:solidFill>
            </a:endParaRPr>
          </a:p>
        </p:txBody>
      </p:sp>
    </p:spTree>
    <p:extLst>
      <p:ext uri="{BB962C8B-B14F-4D97-AF65-F5344CB8AC3E}">
        <p14:creationId xmlns:p14="http://schemas.microsoft.com/office/powerpoint/2010/main" val="11850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B2D4-FC96-458A-BAC2-10CE7A97DBC7}"/>
              </a:ext>
            </a:extLst>
          </p:cNvPr>
          <p:cNvSpPr>
            <a:spLocks noGrp="1"/>
          </p:cNvSpPr>
          <p:nvPr>
            <p:ph type="title"/>
          </p:nvPr>
        </p:nvSpPr>
        <p:spPr>
          <a:xfrm>
            <a:off x="456724" y="-322927"/>
            <a:ext cx="11842490" cy="1231961"/>
          </a:xfrm>
        </p:spPr>
        <p:txBody>
          <a:bodyPr anchor="b">
            <a:noAutofit/>
          </a:bodyPr>
          <a:lstStyle/>
          <a:p>
            <a:pPr>
              <a:lnSpc>
                <a:spcPct val="100000"/>
              </a:lnSpc>
            </a:pPr>
            <a:r>
              <a:rPr lang="en-US" sz="4001" b="1" dirty="0">
                <a:solidFill>
                  <a:schemeClr val="tx1"/>
                </a:solidFill>
              </a:rPr>
              <a:t>Evidence Packet</a:t>
            </a:r>
          </a:p>
        </p:txBody>
      </p:sp>
      <p:sp>
        <p:nvSpPr>
          <p:cNvPr id="11" name="TextBox 10"/>
          <p:cNvSpPr txBox="1"/>
          <p:nvPr/>
        </p:nvSpPr>
        <p:spPr>
          <a:xfrm>
            <a:off x="456724" y="1708629"/>
            <a:ext cx="1829276" cy="424971"/>
          </a:xfrm>
          <a:prstGeom prst="rect">
            <a:avLst/>
          </a:prstGeom>
          <a:solidFill>
            <a:schemeClr val="bg1"/>
          </a:solidFill>
        </p:spPr>
        <p:txBody>
          <a:bodyPr wrap="square" rtlCol="0">
            <a:spAutoFit/>
          </a:bodyPr>
          <a:lstStyle/>
          <a:p>
            <a:pPr>
              <a:lnSpc>
                <a:spcPct val="90000"/>
              </a:lnSpc>
            </a:pPr>
            <a:endParaRPr lang="en-US" sz="2401" dirty="0"/>
          </a:p>
        </p:txBody>
      </p:sp>
      <p:sp>
        <p:nvSpPr>
          <p:cNvPr id="6" name="Rectangle 5">
            <a:extLst>
              <a:ext uri="{FF2B5EF4-FFF2-40B4-BE49-F238E27FC236}">
                <a16:creationId xmlns:a16="http://schemas.microsoft.com/office/drawing/2014/main" id="{D0E6F020-E8FE-4FBB-B509-8EE5F0EDBD5A}"/>
              </a:ext>
            </a:extLst>
          </p:cNvPr>
          <p:cNvSpPr/>
          <p:nvPr/>
        </p:nvSpPr>
        <p:spPr>
          <a:xfrm>
            <a:off x="558562" y="2281214"/>
            <a:ext cx="1422638" cy="157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0" y="965751"/>
            <a:ext cx="4419600" cy="5892249"/>
            <a:chOff x="-1219200" y="2445485"/>
            <a:chExt cx="4267200" cy="5881816"/>
          </a:xfrm>
        </p:grpSpPr>
        <p:pic>
          <p:nvPicPr>
            <p:cNvPr id="3" name="Picture 2"/>
            <p:cNvPicPr>
              <a:picLocks noChangeAspect="1"/>
            </p:cNvPicPr>
            <p:nvPr/>
          </p:nvPicPr>
          <p:blipFill rotWithShape="1">
            <a:blip r:embed="rId2"/>
            <a:srcRect l="24167" t="17777" r="45000" b="6667"/>
            <a:stretch/>
          </p:blipFill>
          <p:spPr>
            <a:xfrm>
              <a:off x="-1219200" y="2445485"/>
              <a:ext cx="4267200" cy="5881816"/>
            </a:xfrm>
            <a:prstGeom prst="rect">
              <a:avLst/>
            </a:prstGeom>
          </p:spPr>
        </p:pic>
        <p:sp>
          <p:nvSpPr>
            <p:cNvPr id="12" name="TextBox 11"/>
            <p:cNvSpPr txBox="1"/>
            <p:nvPr/>
          </p:nvSpPr>
          <p:spPr>
            <a:xfrm>
              <a:off x="-1067276" y="4056743"/>
              <a:ext cx="1829276" cy="424971"/>
            </a:xfrm>
            <a:prstGeom prst="rect">
              <a:avLst/>
            </a:prstGeom>
            <a:solidFill>
              <a:schemeClr val="bg1"/>
            </a:solidFill>
          </p:spPr>
          <p:txBody>
            <a:bodyPr wrap="square" rtlCol="0">
              <a:spAutoFit/>
            </a:bodyPr>
            <a:lstStyle/>
            <a:p>
              <a:pPr>
                <a:lnSpc>
                  <a:spcPct val="90000"/>
                </a:lnSpc>
              </a:pPr>
              <a:endParaRPr lang="en-US" sz="2401" dirty="0"/>
            </a:p>
          </p:txBody>
        </p:sp>
      </p:grpSp>
      <p:sp>
        <p:nvSpPr>
          <p:cNvPr id="8" name="TextBox 7">
            <a:extLst>
              <a:ext uri="{FF2B5EF4-FFF2-40B4-BE49-F238E27FC236}">
                <a16:creationId xmlns:a16="http://schemas.microsoft.com/office/drawing/2014/main" id="{A1E992BA-EF20-40DB-8D47-6AD01E806875}"/>
              </a:ext>
            </a:extLst>
          </p:cNvPr>
          <p:cNvSpPr txBox="1"/>
          <p:nvPr/>
        </p:nvSpPr>
        <p:spPr>
          <a:xfrm>
            <a:off x="304800" y="2057400"/>
            <a:ext cx="3810000" cy="1200329"/>
          </a:xfrm>
          <a:prstGeom prst="rect">
            <a:avLst/>
          </a:prstGeom>
          <a:solidFill>
            <a:schemeClr val="bg1"/>
          </a:solidFill>
        </p:spPr>
        <p:txBody>
          <a:bodyPr wrap="square" rtlCol="0">
            <a:spAutoFit/>
          </a:bodyPr>
          <a:lstStyle/>
          <a:p>
            <a:r>
              <a:rPr lang="en-US" sz="2400" dirty="0"/>
              <a:t>YOUR NAME, ADDRESS ACCOUNT NUMBER &amp; LEGAL DESCRIPTION</a:t>
            </a:r>
          </a:p>
        </p:txBody>
      </p:sp>
      <p:pic>
        <p:nvPicPr>
          <p:cNvPr id="16" name="Picture 15">
            <a:extLst>
              <a:ext uri="{FF2B5EF4-FFF2-40B4-BE49-F238E27FC236}">
                <a16:creationId xmlns:a16="http://schemas.microsoft.com/office/drawing/2014/main" id="{C77E3EC4-55C1-4614-8865-05F6D915AE1A}"/>
              </a:ext>
            </a:extLst>
          </p:cNvPr>
          <p:cNvPicPr>
            <a:picLocks noChangeAspect="1"/>
          </p:cNvPicPr>
          <p:nvPr/>
        </p:nvPicPr>
        <p:blipFill rotWithShape="1">
          <a:blip r:embed="rId2"/>
          <a:srcRect l="28214" t="53830" r="46595" b="22556"/>
          <a:stretch/>
        </p:blipFill>
        <p:spPr>
          <a:xfrm>
            <a:off x="369673" y="897159"/>
            <a:ext cx="11664977" cy="5948966"/>
          </a:xfrm>
          <a:prstGeom prst="rect">
            <a:avLst/>
          </a:prstGeom>
        </p:spPr>
      </p:pic>
    </p:spTree>
    <p:extLst>
      <p:ext uri="{BB962C8B-B14F-4D97-AF65-F5344CB8AC3E}">
        <p14:creationId xmlns:p14="http://schemas.microsoft.com/office/powerpoint/2010/main" val="282758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9CC937-6B76-4C39-979E-6689C080B7C1}"/>
              </a:ext>
            </a:extLst>
          </p:cNvPr>
          <p:cNvSpPr txBox="1"/>
          <p:nvPr/>
        </p:nvSpPr>
        <p:spPr>
          <a:xfrm>
            <a:off x="146339" y="367936"/>
            <a:ext cx="3050103" cy="3046988"/>
          </a:xfrm>
          <a:prstGeom prst="rect">
            <a:avLst/>
          </a:prstGeom>
          <a:solidFill>
            <a:schemeClr val="bg1"/>
          </a:solidFill>
        </p:spPr>
        <p:txBody>
          <a:bodyPr wrap="square" rtlCol="0">
            <a:spAutoFit/>
          </a:bodyPr>
          <a:lstStyle/>
          <a:p>
            <a:pPr marL="115888" indent="-115888">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Property Record Card (like appraisal card but with photo)</a:t>
            </a:r>
          </a:p>
          <a:p>
            <a:pPr marL="115888" indent="-115888">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All sales in your neighborhood</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(NBHD SALES is actually Comp Property Listing)</a:t>
            </a:r>
          </a:p>
          <a:p>
            <a:pPr marL="115888" indent="-115888">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Sales Comparable Property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Grid</a:t>
            </a:r>
          </a:p>
          <a:p>
            <a:pPr marL="115888" indent="-115888">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Uniform &amp; Equal listing of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homes  in your neighborhood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(NBHD U&amp;E)</a:t>
            </a:r>
          </a:p>
          <a:p>
            <a:pPr marL="115888" indent="-115888">
              <a:buSzPct val="10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U&amp;E Comparable Grid</a:t>
            </a:r>
          </a:p>
          <a:p>
            <a:pPr marL="457200" indent="-457200">
              <a:buSzPct val="1100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EEDA9EE-DD13-41B4-9C4D-3F7B8F71E597}"/>
              </a:ext>
            </a:extLst>
          </p:cNvPr>
          <p:cNvGrpSpPr/>
          <p:nvPr/>
        </p:nvGrpSpPr>
        <p:grpSpPr>
          <a:xfrm>
            <a:off x="3251872" y="654827"/>
            <a:ext cx="8940128" cy="6203173"/>
            <a:chOff x="2888007" y="260060"/>
            <a:chExt cx="8940128" cy="6203173"/>
          </a:xfrm>
        </p:grpSpPr>
        <p:pic>
          <p:nvPicPr>
            <p:cNvPr id="11" name="Picture 10">
              <a:extLst>
                <a:ext uri="{FF2B5EF4-FFF2-40B4-BE49-F238E27FC236}">
                  <a16:creationId xmlns:a16="http://schemas.microsoft.com/office/drawing/2014/main" id="{335264AE-9F51-4797-891E-2278C1416243}"/>
                </a:ext>
              </a:extLst>
            </p:cNvPr>
            <p:cNvPicPr>
              <a:picLocks noChangeAspect="1"/>
            </p:cNvPicPr>
            <p:nvPr/>
          </p:nvPicPr>
          <p:blipFill rotWithShape="1">
            <a:blip r:embed="rId2"/>
            <a:srcRect l="9167" t="18105" r="29167" b="5599"/>
            <a:stretch/>
          </p:blipFill>
          <p:spPr>
            <a:xfrm>
              <a:off x="2914838" y="260060"/>
              <a:ext cx="8913297" cy="6203173"/>
            </a:xfrm>
            <a:prstGeom prst="rect">
              <a:avLst/>
            </a:prstGeom>
          </p:spPr>
        </p:pic>
        <p:sp>
          <p:nvSpPr>
            <p:cNvPr id="2" name="TextBox 1">
              <a:extLst>
                <a:ext uri="{FF2B5EF4-FFF2-40B4-BE49-F238E27FC236}">
                  <a16:creationId xmlns:a16="http://schemas.microsoft.com/office/drawing/2014/main" id="{2CD8FC81-9463-4AE9-813A-13849E59E764}"/>
                </a:ext>
              </a:extLst>
            </p:cNvPr>
            <p:cNvSpPr txBox="1"/>
            <p:nvPr/>
          </p:nvSpPr>
          <p:spPr>
            <a:xfrm>
              <a:off x="6400800" y="392668"/>
              <a:ext cx="1752600" cy="369332"/>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749A64F5-5685-4FB0-87C0-441C270D39CA}"/>
                </a:ext>
              </a:extLst>
            </p:cNvPr>
            <p:cNvSpPr txBox="1"/>
            <p:nvPr/>
          </p:nvSpPr>
          <p:spPr>
            <a:xfrm>
              <a:off x="3352800" y="1232356"/>
              <a:ext cx="2133600" cy="215444"/>
            </a:xfrm>
            <a:prstGeom prst="rect">
              <a:avLst/>
            </a:prstGeom>
            <a:solidFill>
              <a:schemeClr val="bg1"/>
            </a:solidFill>
          </p:spPr>
          <p:txBody>
            <a:bodyPr wrap="square" rtlCol="0">
              <a:spAutoFit/>
            </a:bodyPr>
            <a:lstStyle/>
            <a:p>
              <a:endParaRPr lang="en-US" sz="800" dirty="0"/>
            </a:p>
          </p:txBody>
        </p:sp>
        <p:sp>
          <p:nvSpPr>
            <p:cNvPr id="14" name="TextBox 13">
              <a:extLst>
                <a:ext uri="{FF2B5EF4-FFF2-40B4-BE49-F238E27FC236}">
                  <a16:creationId xmlns:a16="http://schemas.microsoft.com/office/drawing/2014/main" id="{AAB449DE-33FD-4129-B399-86E4D91DD0E7}"/>
                </a:ext>
              </a:extLst>
            </p:cNvPr>
            <p:cNvSpPr txBox="1"/>
            <p:nvPr/>
          </p:nvSpPr>
          <p:spPr>
            <a:xfrm>
              <a:off x="4612202" y="835968"/>
              <a:ext cx="1126864" cy="230832"/>
            </a:xfrm>
            <a:prstGeom prst="rect">
              <a:avLst/>
            </a:prstGeom>
            <a:solidFill>
              <a:schemeClr val="bg1"/>
            </a:solidFill>
          </p:spPr>
          <p:txBody>
            <a:bodyPr wrap="square" rtlCol="0">
              <a:spAutoFit/>
            </a:bodyPr>
            <a:lstStyle/>
            <a:p>
              <a:endParaRPr lang="en-US" sz="900" dirty="0"/>
            </a:p>
          </p:txBody>
        </p:sp>
        <p:sp>
          <p:nvSpPr>
            <p:cNvPr id="15" name="TextBox 14">
              <a:extLst>
                <a:ext uri="{FF2B5EF4-FFF2-40B4-BE49-F238E27FC236}">
                  <a16:creationId xmlns:a16="http://schemas.microsoft.com/office/drawing/2014/main" id="{6435FB47-D25B-4937-A52E-FEC85B314B36}"/>
                </a:ext>
              </a:extLst>
            </p:cNvPr>
            <p:cNvSpPr txBox="1"/>
            <p:nvPr/>
          </p:nvSpPr>
          <p:spPr>
            <a:xfrm>
              <a:off x="2888007" y="1084827"/>
              <a:ext cx="1126864" cy="184666"/>
            </a:xfrm>
            <a:prstGeom prst="rect">
              <a:avLst/>
            </a:prstGeom>
            <a:solidFill>
              <a:schemeClr val="bg1"/>
            </a:solidFill>
          </p:spPr>
          <p:txBody>
            <a:bodyPr wrap="square" rtlCol="0">
              <a:spAutoFit/>
            </a:bodyPr>
            <a:lstStyle/>
            <a:p>
              <a:endParaRPr lang="en-US" sz="600" dirty="0"/>
            </a:p>
          </p:txBody>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65" r="3865"/>
          <a:stretch/>
        </p:blipFill>
        <p:spPr>
          <a:xfrm rot="5400000">
            <a:off x="4398475" y="-1019042"/>
            <a:ext cx="6614975" cy="9139109"/>
          </a:xfrm>
          <a:prstGeom prst="rect">
            <a:avLst/>
          </a:prstGeom>
        </p:spPr>
      </p:pic>
      <p:pic>
        <p:nvPicPr>
          <p:cNvPr id="8" name="Picture 7">
            <a:extLst>
              <a:ext uri="{FF2B5EF4-FFF2-40B4-BE49-F238E27FC236}">
                <a16:creationId xmlns:a16="http://schemas.microsoft.com/office/drawing/2014/main" id="{61DEC8CE-50CF-4A4E-A4C8-22966865BE1C}"/>
              </a:ext>
            </a:extLst>
          </p:cNvPr>
          <p:cNvPicPr>
            <a:picLocks noChangeAspect="1"/>
          </p:cNvPicPr>
          <p:nvPr/>
        </p:nvPicPr>
        <p:blipFill rotWithShape="1">
          <a:blip r:embed="rId4"/>
          <a:srcRect r="8629" b="16717"/>
          <a:stretch/>
        </p:blipFill>
        <p:spPr>
          <a:xfrm>
            <a:off x="5285524" y="0"/>
            <a:ext cx="5961020" cy="7032060"/>
          </a:xfrm>
          <a:prstGeom prst="rect">
            <a:avLst/>
          </a:prstGeom>
        </p:spPr>
      </p:pic>
      <p:pic>
        <p:nvPicPr>
          <p:cNvPr id="9" name="Picture 8">
            <a:extLst>
              <a:ext uri="{FF2B5EF4-FFF2-40B4-BE49-F238E27FC236}">
                <a16:creationId xmlns:a16="http://schemas.microsoft.com/office/drawing/2014/main" id="{E435C8F2-E97B-4436-9E05-CFAC0B689C60}"/>
              </a:ext>
            </a:extLst>
          </p:cNvPr>
          <p:cNvPicPr>
            <a:picLocks noChangeAspect="1"/>
          </p:cNvPicPr>
          <p:nvPr/>
        </p:nvPicPr>
        <p:blipFill rotWithShape="1">
          <a:blip r:embed="rId5"/>
          <a:srcRect r="9455"/>
          <a:stretch/>
        </p:blipFill>
        <p:spPr>
          <a:xfrm rot="5400000">
            <a:off x="4373410" y="-1247441"/>
            <a:ext cx="6484965" cy="9268716"/>
          </a:xfrm>
          <a:prstGeom prst="rect">
            <a:avLst/>
          </a:prstGeom>
        </p:spPr>
      </p:pic>
      <p:pic>
        <p:nvPicPr>
          <p:cNvPr id="10" name="Picture 9">
            <a:extLst>
              <a:ext uri="{FF2B5EF4-FFF2-40B4-BE49-F238E27FC236}">
                <a16:creationId xmlns:a16="http://schemas.microsoft.com/office/drawing/2014/main" id="{C82ED057-7FF1-4EE9-8751-74B559E9CE09}"/>
              </a:ext>
            </a:extLst>
          </p:cNvPr>
          <p:cNvPicPr>
            <a:picLocks noChangeAspect="1"/>
          </p:cNvPicPr>
          <p:nvPr/>
        </p:nvPicPr>
        <p:blipFill rotWithShape="1">
          <a:blip r:embed="rId6"/>
          <a:srcRect l="-1" r="21895" b="33333"/>
          <a:stretch/>
        </p:blipFill>
        <p:spPr>
          <a:xfrm>
            <a:off x="4281817" y="-52192"/>
            <a:ext cx="6303067" cy="6962383"/>
          </a:xfrm>
          <a:prstGeom prst="rect">
            <a:avLst/>
          </a:prstGeom>
        </p:spPr>
      </p:pic>
    </p:spTree>
    <p:extLst>
      <p:ext uri="{BB962C8B-B14F-4D97-AF65-F5344CB8AC3E}">
        <p14:creationId xmlns:p14="http://schemas.microsoft.com/office/powerpoint/2010/main" val="113718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70DDF3-A45A-4FC2-895A-F76FA479784F}"/>
              </a:ext>
            </a:extLst>
          </p:cNvPr>
          <p:cNvSpPr txBox="1"/>
          <p:nvPr/>
        </p:nvSpPr>
        <p:spPr>
          <a:xfrm>
            <a:off x="0" y="76200"/>
            <a:ext cx="12192000" cy="6863417"/>
          </a:xfrm>
          <a:prstGeom prst="rect">
            <a:avLst/>
          </a:prstGeom>
          <a:solidFill>
            <a:schemeClr val="bg1"/>
          </a:solidFill>
        </p:spPr>
        <p:txBody>
          <a:bodyPr wrap="square" rtlCol="0">
            <a:spAutoFit/>
          </a:bodyPr>
          <a:lstStyle/>
          <a:p>
            <a:pPr marL="0" marR="0" algn="ctr">
              <a:spcBef>
                <a:spcPts val="0"/>
              </a:spcBef>
              <a:spcAft>
                <a:spcPts val="0"/>
              </a:spcAft>
            </a:pPr>
            <a:r>
              <a:rPr lang="en-US" sz="2000" kern="1400" dirty="0">
                <a:solidFill>
                  <a:srgbClr val="000000"/>
                </a:solidFill>
                <a:effectLst/>
                <a:latin typeface="Broadway" panose="04040905080B02020502" pitchFamily="82" charset="0"/>
                <a:ea typeface="Times New Roman" panose="02020603050405020304" pitchFamily="18" charset="0"/>
                <a:cs typeface="Times New Roman" panose="02020603050405020304" pitchFamily="18" charset="0"/>
              </a:rPr>
              <a:t>Taxes Five Step  </a:t>
            </a:r>
            <a:r>
              <a:rPr lang="en-US" sz="2000" b="1" i="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(The Cliff Notes Version of Protesting Your Value)</a:t>
            </a:r>
            <a:endParaRPr lang="en-US" sz="20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18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Step 1.  	Mail, email or fax the protest form or file an online protest by May 15</a:t>
            </a:r>
            <a:r>
              <a:rPr lang="en-US" sz="1800" b="1" kern="1400" baseline="300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th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(this entitles you to evidence)</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18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Two reasons to protest – incorrect market value </a:t>
            </a:r>
            <a:r>
              <a:rPr lang="en-US" sz="1800" i="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(likely condition concerns)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or unequal compared with other properties </a:t>
            </a:r>
            <a:r>
              <a:rPr lang="en-US" sz="1800" i="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(same house in the neighborhood valued for less)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Request the evidence packet.  The amount of </a:t>
            </a:r>
            <a:b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your property taxes begins with the CADs valuing property (as of January 1).</a:t>
            </a:r>
            <a:endParaRPr lang="en-US" sz="6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6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6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Step 2. 	Research CAD records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Request the “appraisal card” via email </a:t>
            </a:r>
            <a:r>
              <a:rPr lang="en-US" sz="1800" kern="1400" dirty="0">
                <a:effectLst/>
                <a:latin typeface="Book Antiqua" panose="02040602050305030304" pitchFamily="18" charset="0"/>
                <a:ea typeface="Times New Roman" panose="02020603050405020304" pitchFamily="18" charset="0"/>
                <a:cs typeface="Times New Roman" panose="02020603050405020304" pitchFamily="18" charset="0"/>
              </a:rPr>
              <a:t>(</a:t>
            </a:r>
            <a:r>
              <a:rPr lang="en-US" sz="1800" u="sng" kern="1400" dirty="0">
                <a:effectLst/>
                <a:latin typeface="Book Antiqua" panose="0204060205030503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gcad@galvestoncad.org</a:t>
            </a:r>
            <a:r>
              <a:rPr lang="en-US" sz="1800" kern="140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and validate information.  If you recently purchased the property for less or have a recent appraisal with a lower </a:t>
            </a:r>
            <a:b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value, you are ready to go.  If you paid more and discovered problems later or if repairs are needed, </a:t>
            </a:r>
            <a:b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take photos and </a:t>
            </a:r>
            <a:r>
              <a:rPr lang="en-US" sz="1800" u="sng"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obtain estimates</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Provide this  information at the informal meeting with the appraiser, </a:t>
            </a:r>
            <a:b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at the formal ARB hearing or submit with the online protest.  </a:t>
            </a:r>
            <a:endParaRPr lang="en-US" sz="18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6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sz="6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6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Step 3. 	Attend the informal conference scheduled before the ARB Hearing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Review the evidence documents.</a:t>
            </a:r>
            <a:b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If you attend the informal and are not prepared to go to the ARB hearing, ask to be scheduled for a later date!  YOU ARE LEGALLY ENTITLED TO ONE RESCHEDULE!</a:t>
            </a:r>
            <a:endParaRPr lang="en-US" sz="18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6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6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Step 4. 	Appraisal Review Board (ARB) Hearing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The ARB is a three-member citizen panel appointed to hear protests.  A CAD appraiser and a hearing clerk will also be in attendance.  </a:t>
            </a: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Bring 4 copies of your </a:t>
            </a:r>
            <a:b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evidence.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r>
              <a:rPr lang="en-US" kern="1400" dirty="0">
                <a:solidFill>
                  <a:srgbClr val="000000"/>
                </a:solidFill>
                <a:latin typeface="Book Antiqua" panose="02040602050305030304" pitchFamily="18" charset="0"/>
                <a:ea typeface="Times New Roman" panose="02020603050405020304" pitchFamily="18" charset="0"/>
                <a:cs typeface="Times New Roman" panose="02020603050405020304" pitchFamily="18" charset="0"/>
              </a:rPr>
              <a:t>After being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sworn in, the CAD will present its case, you will present yours and the ARB will announce a decision.  THE BURDEN OF PROOF IS ON THE APPRAISAL DISTRICT!</a:t>
            </a:r>
            <a:endParaRPr lang="en-US" sz="18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6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6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1025525" marR="0" indent="-858838">
              <a:spcBef>
                <a:spcPts val="0"/>
              </a:spcBef>
              <a:spcAft>
                <a:spcPts val="0"/>
              </a:spcAft>
              <a:tabLst>
                <a:tab pos="11776075" algn="l"/>
                <a:tab pos="11998325" algn="l"/>
              </a:tabLst>
            </a:pPr>
            <a:r>
              <a:rPr lang="en-US" sz="1800" b="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Step 5. 	Arbitration or File Lawsuit in State District Court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ARB decisions can be overturned in binding arbitration or </a:t>
            </a:r>
            <a:r>
              <a:rPr lang="en-US" kern="1400" dirty="0">
                <a:solidFill>
                  <a:srgbClr val="000000"/>
                </a:solidFill>
                <a:latin typeface="Book Antiqua" panose="02040602050305030304" pitchFamily="18" charset="0"/>
                <a:ea typeface="Times New Roman" panose="02020603050405020304" pitchFamily="18" charset="0"/>
                <a:cs typeface="Times New Roman" panose="02020603050405020304" pitchFamily="18" charset="0"/>
              </a:rPr>
              <a:t>in court.  </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Arbitration requires payment of a $450 fee (</a:t>
            </a:r>
            <a:r>
              <a:rPr lang="en-US" sz="1800" i="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amount varies</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If you are successful </a:t>
            </a:r>
            <a:r>
              <a:rPr lang="en-US" sz="1800" i="1"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(meaning the arbitrator determines the value nearer to your estimate than the CAD’s)</a:t>
            </a: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all but $50 will be </a:t>
            </a:r>
            <a:b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br>
            <a:r>
              <a:rPr lang="en-US" sz="1800" kern="14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refunded.  The majority of lawsuits are settled but before taking this step, consider the cost!</a:t>
            </a:r>
            <a:endParaRPr lang="en-US" sz="1800" kern="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dirty="0"/>
          </a:p>
        </p:txBody>
      </p:sp>
      <p:pic>
        <p:nvPicPr>
          <p:cNvPr id="30" name="Picture 29">
            <a:extLst>
              <a:ext uri="{FF2B5EF4-FFF2-40B4-BE49-F238E27FC236}">
                <a16:creationId xmlns:a16="http://schemas.microsoft.com/office/drawing/2014/main" id="{D0DBCE40-3FAA-4732-AF7A-1E4619F5F9C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567055" cy="236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 name="Picture 30">
            <a:extLst>
              <a:ext uri="{FF2B5EF4-FFF2-40B4-BE49-F238E27FC236}">
                <a16:creationId xmlns:a16="http://schemas.microsoft.com/office/drawing/2014/main" id="{A2FDE466-6100-4F48-B2D9-42B24CDA0B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1644" y="2209800"/>
            <a:ext cx="253365" cy="586740"/>
          </a:xfrm>
          <a:prstGeom prst="rect">
            <a:avLst/>
          </a:prstGeom>
          <a:noFill/>
          <a:ln>
            <a:noFill/>
          </a:ln>
          <a:effectLst/>
        </p:spPr>
      </p:pic>
      <p:pic>
        <p:nvPicPr>
          <p:cNvPr id="32" name="Picture 31">
            <a:extLst>
              <a:ext uri="{FF2B5EF4-FFF2-40B4-BE49-F238E27FC236}">
                <a16:creationId xmlns:a16="http://schemas.microsoft.com/office/drawing/2014/main" id="{DE6EFA78-E6C2-4C46-AB0D-7904DB5846E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2613528">
            <a:off x="318452" y="3620887"/>
            <a:ext cx="539750" cy="510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32">
            <a:extLst>
              <a:ext uri="{FF2B5EF4-FFF2-40B4-BE49-F238E27FC236}">
                <a16:creationId xmlns:a16="http://schemas.microsoft.com/office/drawing/2014/main" id="{76E902A2-CD24-4827-936D-D7395056996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61644" y="4516437"/>
            <a:ext cx="245110" cy="583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4" name="Picture 33">
            <a:extLst>
              <a:ext uri="{FF2B5EF4-FFF2-40B4-BE49-F238E27FC236}">
                <a16:creationId xmlns:a16="http://schemas.microsoft.com/office/drawing/2014/main" id="{7C717A48-3D87-421A-917B-4C9883F909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0670" y="5892416"/>
            <a:ext cx="567055" cy="236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9102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3AC34BA-AB40-4D9C-8762-FEFF1636FAFD}"/>
              </a:ext>
            </a:extLst>
          </p:cNvPr>
          <p:cNvSpPr txBox="1"/>
          <p:nvPr/>
        </p:nvSpPr>
        <p:spPr>
          <a:xfrm>
            <a:off x="228600" y="1457014"/>
            <a:ext cx="9525000" cy="4399025"/>
          </a:xfrm>
          <a:prstGeom prst="rect">
            <a:avLst/>
          </a:prstGeom>
          <a:noFill/>
        </p:spPr>
        <p:txBody>
          <a:bodyPr wrap="square" rtlCol="0">
            <a:spAutoFit/>
          </a:bodyPr>
          <a:lstStyle/>
          <a:p>
            <a:pPr marL="457200" indent="-457200">
              <a:lnSpc>
                <a:spcPct val="110000"/>
              </a:lnSpc>
              <a:spcAft>
                <a:spcPts val="300"/>
              </a:spcAft>
              <a:buFont typeface="Arial" panose="020B0604020202020204" pitchFamily="34" charset="0"/>
              <a:buChar char="•"/>
            </a:pPr>
            <a:r>
              <a:rPr lang="en-US" sz="2800" dirty="0"/>
              <a:t>You will meet with an appraiser.  There should be quite a bit of discussion and sharing of information.  Appraiser will make you an offer (and likely tell you that the offer is “off the table” if you go to the ARB).  If you agree, you sign a waiver and go home!</a:t>
            </a:r>
          </a:p>
          <a:p>
            <a:pPr>
              <a:lnSpc>
                <a:spcPct val="110000"/>
              </a:lnSpc>
              <a:spcAft>
                <a:spcPts val="300"/>
              </a:spcAft>
            </a:pPr>
            <a:endParaRPr lang="en-US" sz="2800" dirty="0"/>
          </a:p>
          <a:p>
            <a:pPr marL="457200" indent="-457200">
              <a:lnSpc>
                <a:spcPct val="110000"/>
              </a:lnSpc>
              <a:spcAft>
                <a:spcPts val="300"/>
              </a:spcAft>
              <a:buFont typeface="Arial" panose="020B0604020202020204" pitchFamily="34" charset="0"/>
              <a:buChar char="•"/>
            </a:pPr>
            <a:r>
              <a:rPr lang="en-US" sz="2800" dirty="0"/>
              <a:t>If you decide to “take what you can get” note at the bottom of the waiver that although you accept the offered value – you will protest again next year! </a:t>
            </a:r>
          </a:p>
        </p:txBody>
      </p:sp>
      <p:sp>
        <p:nvSpPr>
          <p:cNvPr id="18" name="TextBox 17">
            <a:extLst>
              <a:ext uri="{FF2B5EF4-FFF2-40B4-BE49-F238E27FC236}">
                <a16:creationId xmlns:a16="http://schemas.microsoft.com/office/drawing/2014/main" id="{39DAAD3E-5026-454E-8A39-0C21A0216A52}"/>
              </a:ext>
            </a:extLst>
          </p:cNvPr>
          <p:cNvSpPr txBox="1"/>
          <p:nvPr/>
        </p:nvSpPr>
        <p:spPr>
          <a:xfrm>
            <a:off x="-1679357" y="393898"/>
            <a:ext cx="11356757" cy="701914"/>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In the Informal Conference</a:t>
            </a:r>
          </a:p>
        </p:txBody>
      </p:sp>
    </p:spTree>
    <p:extLst>
      <p:ext uri="{BB962C8B-B14F-4D97-AF65-F5344CB8AC3E}">
        <p14:creationId xmlns:p14="http://schemas.microsoft.com/office/powerpoint/2010/main" val="13866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25314" y="7457848"/>
            <a:ext cx="6094412" cy="923571"/>
          </a:xfrm>
          <a:prstGeom prst="rect">
            <a:avLst/>
          </a:prstGeom>
        </p:spPr>
        <p:txBody>
          <a:bodyPr>
            <a:spAutoFit/>
          </a:bodyPr>
          <a:lstStyle/>
          <a:p>
            <a:r>
              <a:rPr lang="en-US" sz="1801" dirty="0">
                <a:solidFill>
                  <a:srgbClr val="1F497D"/>
                </a:solidFill>
                <a:latin typeface="Calibri" panose="020F0502020204030204" pitchFamily="34" charset="0"/>
                <a:ea typeface="Calibri" panose="020F0502020204030204" pitchFamily="34" charset="0"/>
              </a:rPr>
              <a:t>The online is the informal unless they have more evidence that we did not get before.</a:t>
            </a:r>
            <a:endParaRPr lang="en-US" sz="1801" dirty="0">
              <a:latin typeface="Calibri" panose="020F0502020204030204" pitchFamily="34" charset="0"/>
              <a:ea typeface="Calibri" panose="020F0502020204030204" pitchFamily="34" charset="0"/>
            </a:endParaRPr>
          </a:p>
          <a:p>
            <a:r>
              <a:rPr lang="en-US" sz="1801" dirty="0">
                <a:solidFill>
                  <a:srgbClr val="1F497D"/>
                </a:solidFill>
                <a:latin typeface="Calibri" panose="020F0502020204030204" pitchFamily="34" charset="0"/>
                <a:ea typeface="Calibri" panose="020F0502020204030204" pitchFamily="34" charset="0"/>
              </a:rPr>
              <a:t> </a:t>
            </a:r>
            <a:endParaRPr lang="en-US" sz="1801" dirty="0">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39DAAD3E-5026-454E-8A39-0C21A0216A52}"/>
              </a:ext>
            </a:extLst>
          </p:cNvPr>
          <p:cNvSpPr txBox="1"/>
          <p:nvPr/>
        </p:nvSpPr>
        <p:spPr>
          <a:xfrm>
            <a:off x="-2517557" y="393898"/>
            <a:ext cx="11356757" cy="701914"/>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Not Happy With Offer? </a:t>
            </a:r>
          </a:p>
        </p:txBody>
      </p:sp>
      <p:sp>
        <p:nvSpPr>
          <p:cNvPr id="5" name="TextBox 4">
            <a:extLst>
              <a:ext uri="{FF2B5EF4-FFF2-40B4-BE49-F238E27FC236}">
                <a16:creationId xmlns:a16="http://schemas.microsoft.com/office/drawing/2014/main" id="{64D7DC37-771D-4126-8255-A7A6F6DD0C71}"/>
              </a:ext>
            </a:extLst>
          </p:cNvPr>
          <p:cNvSpPr txBox="1"/>
          <p:nvPr/>
        </p:nvSpPr>
        <p:spPr>
          <a:xfrm>
            <a:off x="304800" y="1905000"/>
            <a:ext cx="9525000" cy="1478225"/>
          </a:xfrm>
          <a:prstGeom prst="rect">
            <a:avLst/>
          </a:prstGeom>
          <a:noFill/>
        </p:spPr>
        <p:txBody>
          <a:bodyPr wrap="square" rtlCol="0">
            <a:spAutoFit/>
          </a:bodyPr>
          <a:lstStyle/>
          <a:p>
            <a:pPr marL="457200" indent="-457200">
              <a:lnSpc>
                <a:spcPct val="110000"/>
              </a:lnSpc>
              <a:spcAft>
                <a:spcPts val="300"/>
              </a:spcAft>
              <a:buFont typeface="Arial" panose="020B0604020202020204" pitchFamily="34" charset="0"/>
              <a:buChar char="•"/>
            </a:pPr>
            <a:r>
              <a:rPr lang="en-US" sz="2800" dirty="0"/>
              <a:t>If not happy with outcome of informal or not ready to meet with ARB, </a:t>
            </a:r>
            <a:r>
              <a:rPr lang="en-US" sz="2800" u="sng" dirty="0"/>
              <a:t>ask to reschedule the hearing</a:t>
            </a:r>
            <a:r>
              <a:rPr lang="en-US" sz="2800" dirty="0"/>
              <a:t> (you are legally entitled to ONE reschedule)</a:t>
            </a:r>
            <a:endParaRPr lang="en-US" sz="1600" dirty="0"/>
          </a:p>
        </p:txBody>
      </p:sp>
      <p:sp>
        <p:nvSpPr>
          <p:cNvPr id="8" name="TextBox 7">
            <a:extLst>
              <a:ext uri="{FF2B5EF4-FFF2-40B4-BE49-F238E27FC236}">
                <a16:creationId xmlns:a16="http://schemas.microsoft.com/office/drawing/2014/main" id="{AD668F02-95D6-4645-99D1-5B2E6DA213CB}"/>
              </a:ext>
            </a:extLst>
          </p:cNvPr>
          <p:cNvSpPr txBox="1"/>
          <p:nvPr/>
        </p:nvSpPr>
        <p:spPr>
          <a:xfrm>
            <a:off x="304800" y="3897103"/>
            <a:ext cx="9982200" cy="1004249"/>
          </a:xfrm>
          <a:prstGeom prst="rect">
            <a:avLst/>
          </a:prstGeom>
          <a:noFill/>
        </p:spPr>
        <p:txBody>
          <a:bodyPr wrap="square" rtlCol="0">
            <a:spAutoFit/>
          </a:bodyPr>
          <a:lstStyle/>
          <a:p>
            <a:pPr marL="457200" indent="-457200">
              <a:lnSpc>
                <a:spcPct val="110000"/>
              </a:lnSpc>
              <a:spcAft>
                <a:spcPts val="300"/>
              </a:spcAft>
              <a:buFont typeface="Arial" panose="020B0604020202020204" pitchFamily="34" charset="0"/>
              <a:buChar char="•"/>
            </a:pPr>
            <a:r>
              <a:rPr lang="en-US" sz="2800" dirty="0"/>
              <a:t>Complete your research and put together your evidence for the ARB</a:t>
            </a:r>
            <a:endParaRPr lang="en-US" sz="1600" dirty="0"/>
          </a:p>
        </p:txBody>
      </p:sp>
    </p:spTree>
    <p:extLst>
      <p:ext uri="{BB962C8B-B14F-4D97-AF65-F5344CB8AC3E}">
        <p14:creationId xmlns:p14="http://schemas.microsoft.com/office/powerpoint/2010/main" val="48454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86C99C-89A0-44C9-AA91-41660A41688F}"/>
              </a:ext>
            </a:extLst>
          </p:cNvPr>
          <p:cNvSpPr>
            <a:spLocks noGrp="1"/>
          </p:cNvSpPr>
          <p:nvPr>
            <p:ph type="title"/>
          </p:nvPr>
        </p:nvSpPr>
        <p:spPr>
          <a:xfrm>
            <a:off x="228599" y="208515"/>
            <a:ext cx="9679457" cy="1067078"/>
          </a:xfrm>
        </p:spPr>
        <p:txBody>
          <a:bodyPr>
            <a:normAutofit fontScale="90000"/>
          </a:bodyPr>
          <a:lstStyle/>
          <a:p>
            <a:r>
              <a:rPr lang="en-US" sz="4401" b="1" u="sng" dirty="0">
                <a:solidFill>
                  <a:schemeClr val="tx1"/>
                </a:solidFill>
              </a:rPr>
              <a:t>Your</a:t>
            </a:r>
            <a:r>
              <a:rPr lang="en-US" sz="4401" b="1" dirty="0">
                <a:solidFill>
                  <a:schemeClr val="tx1"/>
                </a:solidFill>
              </a:rPr>
              <a:t> Evidence Packet for ARB Hearing</a:t>
            </a:r>
          </a:p>
        </p:txBody>
      </p:sp>
      <p:sp>
        <p:nvSpPr>
          <p:cNvPr id="6" name="Content Placeholder 5">
            <a:extLst>
              <a:ext uri="{FF2B5EF4-FFF2-40B4-BE49-F238E27FC236}">
                <a16:creationId xmlns:a16="http://schemas.microsoft.com/office/drawing/2014/main" id="{8FB36BF0-DD5E-4921-B9E5-D30F0E681063}"/>
              </a:ext>
            </a:extLst>
          </p:cNvPr>
          <p:cNvSpPr>
            <a:spLocks noGrp="1"/>
          </p:cNvSpPr>
          <p:nvPr>
            <p:ph idx="1"/>
          </p:nvPr>
        </p:nvSpPr>
        <p:spPr>
          <a:xfrm>
            <a:off x="228600" y="1365328"/>
            <a:ext cx="9679457" cy="762198"/>
          </a:xfrm>
        </p:spPr>
        <p:txBody>
          <a:bodyPr>
            <a:normAutofit/>
          </a:bodyPr>
          <a:lstStyle/>
          <a:p>
            <a:pPr marL="0" indent="0">
              <a:lnSpc>
                <a:spcPct val="110000"/>
              </a:lnSpc>
              <a:buNone/>
            </a:pPr>
            <a:r>
              <a:rPr lang="en-US" sz="2601" dirty="0"/>
              <a:t>Bring </a:t>
            </a:r>
            <a:r>
              <a:rPr lang="en-US" sz="2601" b="1" dirty="0"/>
              <a:t>4 copies</a:t>
            </a:r>
            <a:r>
              <a:rPr lang="en-US" sz="2601" dirty="0"/>
              <a:t> of the following (and any other items you have):</a:t>
            </a:r>
          </a:p>
        </p:txBody>
      </p:sp>
      <p:sp>
        <p:nvSpPr>
          <p:cNvPr id="4" name="Content Placeholder 5">
            <a:extLst>
              <a:ext uri="{FF2B5EF4-FFF2-40B4-BE49-F238E27FC236}">
                <a16:creationId xmlns:a16="http://schemas.microsoft.com/office/drawing/2014/main" id="{8FB36BF0-DD5E-4921-B9E5-D30F0E681063}"/>
              </a:ext>
            </a:extLst>
          </p:cNvPr>
          <p:cNvSpPr txBox="1">
            <a:spLocks/>
          </p:cNvSpPr>
          <p:nvPr/>
        </p:nvSpPr>
        <p:spPr>
          <a:xfrm>
            <a:off x="8305800" y="1705807"/>
            <a:ext cx="1892261" cy="663967"/>
          </a:xfrm>
          <a:prstGeom prst="rect">
            <a:avLst/>
          </a:prstGeom>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60343" lvl="1" indent="0">
              <a:lnSpc>
                <a:spcPct val="110000"/>
              </a:lnSpc>
              <a:buNone/>
            </a:pPr>
            <a:r>
              <a:rPr lang="en-US" sz="3201" b="1" i="1" dirty="0">
                <a:solidFill>
                  <a:srgbClr val="FF0000"/>
                </a:solidFill>
              </a:rPr>
              <a:t>page 3</a:t>
            </a:r>
          </a:p>
        </p:txBody>
      </p:sp>
      <p:sp>
        <p:nvSpPr>
          <p:cNvPr id="7" name="Content Placeholder 5">
            <a:extLst>
              <a:ext uri="{FF2B5EF4-FFF2-40B4-BE49-F238E27FC236}">
                <a16:creationId xmlns:a16="http://schemas.microsoft.com/office/drawing/2014/main" id="{8FB36BF0-DD5E-4921-B9E5-D30F0E681063}"/>
              </a:ext>
            </a:extLst>
          </p:cNvPr>
          <p:cNvSpPr txBox="1">
            <a:spLocks/>
          </p:cNvSpPr>
          <p:nvPr/>
        </p:nvSpPr>
        <p:spPr>
          <a:xfrm>
            <a:off x="762137" y="2127526"/>
            <a:ext cx="9145920" cy="4501874"/>
          </a:xfrm>
          <a:prstGeom prst="rect">
            <a:avLst/>
          </a:prstGeom>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547688" lvl="1" indent="-547688">
              <a:lnSpc>
                <a:spcPct val="110000"/>
              </a:lnSpc>
              <a:buFont typeface="Wingdings" panose="05000000000000000000" pitchFamily="2" charset="2"/>
              <a:buChar char="Ø"/>
            </a:pPr>
            <a:r>
              <a:rPr lang="en-US" sz="2600" dirty="0"/>
              <a:t>Appraisal notice</a:t>
            </a:r>
          </a:p>
          <a:p>
            <a:pPr marL="547688" lvl="1" indent="-547688">
              <a:lnSpc>
                <a:spcPct val="110000"/>
              </a:lnSpc>
              <a:buFont typeface="Wingdings" panose="05000000000000000000" pitchFamily="2" charset="2"/>
              <a:buChar char="Ø"/>
            </a:pPr>
            <a:r>
              <a:rPr lang="en-US" sz="2600" dirty="0"/>
              <a:t>Appraisal card of your property and comps if beneficial</a:t>
            </a:r>
          </a:p>
          <a:p>
            <a:pPr marL="547688" lvl="1" indent="-547688">
              <a:lnSpc>
                <a:spcPct val="110000"/>
              </a:lnSpc>
              <a:buFont typeface="Wingdings" panose="05000000000000000000" pitchFamily="2" charset="2"/>
              <a:buChar char="Ø"/>
            </a:pPr>
            <a:r>
              <a:rPr lang="en-US" sz="2600" dirty="0"/>
              <a:t>Photographs of your property</a:t>
            </a:r>
          </a:p>
          <a:p>
            <a:pPr marL="547688" lvl="1" indent="-547688">
              <a:lnSpc>
                <a:spcPct val="110000"/>
              </a:lnSpc>
              <a:buFont typeface="Wingdings" panose="05000000000000000000" pitchFamily="2" charset="2"/>
              <a:buChar char="Ø"/>
            </a:pPr>
            <a:r>
              <a:rPr lang="en-US" sz="2600" dirty="0"/>
              <a:t>Photographs of needed repairs and a summary of bids, receipts, insurance claims, etc.</a:t>
            </a:r>
          </a:p>
          <a:p>
            <a:pPr marL="547688" lvl="1" indent="-547688">
              <a:lnSpc>
                <a:spcPct val="110000"/>
              </a:lnSpc>
              <a:buFont typeface="Wingdings" panose="05000000000000000000" pitchFamily="2" charset="2"/>
              <a:buChar char="Ø"/>
            </a:pPr>
            <a:r>
              <a:rPr lang="en-US" sz="2600" dirty="0"/>
              <a:t>Map with sales, listings, foreclosures, etc.</a:t>
            </a:r>
          </a:p>
          <a:p>
            <a:pPr marL="547688" lvl="1" indent="-547688">
              <a:lnSpc>
                <a:spcPct val="110000"/>
              </a:lnSpc>
              <a:buFont typeface="Wingdings" panose="05000000000000000000" pitchFamily="2" charset="2"/>
              <a:buChar char="Ø"/>
            </a:pPr>
            <a:r>
              <a:rPr lang="en-US" sz="2600" dirty="0"/>
              <a:t>If taking other sales – documentation to validate</a:t>
            </a:r>
          </a:p>
          <a:p>
            <a:pPr marL="547688" lvl="1" indent="-547688">
              <a:lnSpc>
                <a:spcPct val="110000"/>
              </a:lnSpc>
              <a:buFont typeface="Wingdings" panose="05000000000000000000" pitchFamily="2" charset="2"/>
              <a:buChar char="Ø"/>
            </a:pPr>
            <a:r>
              <a:rPr lang="en-US" sz="2600" dirty="0"/>
              <a:t>Recent appraisal (must meet requirements)</a:t>
            </a:r>
          </a:p>
        </p:txBody>
      </p:sp>
    </p:spTree>
    <p:extLst>
      <p:ext uri="{BB962C8B-B14F-4D97-AF65-F5344CB8AC3E}">
        <p14:creationId xmlns:p14="http://schemas.microsoft.com/office/powerpoint/2010/main" val="419848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50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0" nodeType="afterEffect">
                                  <p:stCondLst>
                                    <p:cond delay="50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2" presetClass="entr" presetSubtype="0" fill="hold" grpId="0" nodeType="afterEffect">
                                  <p:stCondLst>
                                    <p:cond delay="50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42" presetClass="entr" presetSubtype="0" fill="hold" grpId="0" nodeType="afterEffect">
                                  <p:stCondLst>
                                    <p:cond delay="50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7500"/>
                            </p:stCondLst>
                            <p:childTnLst>
                              <p:par>
                                <p:cTn id="38" presetID="42" presetClass="entr" presetSubtype="0" fill="hold" grpId="0" nodeType="afterEffect">
                                  <p:stCondLst>
                                    <p:cond delay="50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9000"/>
                            </p:stCondLst>
                            <p:childTnLst>
                              <p:par>
                                <p:cTn id="44" presetID="42" presetClass="entr" presetSubtype="0" fill="hold" grpId="0" nodeType="afterEffect">
                                  <p:stCondLst>
                                    <p:cond delay="50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1000"/>
                                        <p:tgtEl>
                                          <p:spTgt spid="7">
                                            <p:txEl>
                                              <p:pRg st="6" end="6"/>
                                            </p:txEl>
                                          </p:spTgt>
                                        </p:tgtEl>
                                      </p:cBhvr>
                                    </p:animEffect>
                                    <p:anim calcmode="lin" valueType="num">
                                      <p:cBhvr>
                                        <p:cTn id="4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8BC9-4AEC-4D1D-8015-41EBB3BC9CD1}"/>
              </a:ext>
            </a:extLst>
          </p:cNvPr>
          <p:cNvSpPr>
            <a:spLocks noGrp="1"/>
          </p:cNvSpPr>
          <p:nvPr>
            <p:ph type="title"/>
          </p:nvPr>
        </p:nvSpPr>
        <p:spPr>
          <a:xfrm>
            <a:off x="455731" y="303986"/>
            <a:ext cx="9145920" cy="1067078"/>
          </a:xfrm>
        </p:spPr>
        <p:txBody>
          <a:bodyPr>
            <a:normAutofit/>
          </a:bodyPr>
          <a:lstStyle/>
          <a:p>
            <a:r>
              <a:rPr lang="en-US" sz="4401" b="1" dirty="0">
                <a:solidFill>
                  <a:schemeClr val="tx1"/>
                </a:solidFill>
              </a:rPr>
              <a:t>The ARB Hearing</a:t>
            </a:r>
          </a:p>
        </p:txBody>
      </p:sp>
      <p:sp>
        <p:nvSpPr>
          <p:cNvPr id="3" name="Content Placeholder 2">
            <a:extLst>
              <a:ext uri="{FF2B5EF4-FFF2-40B4-BE49-F238E27FC236}">
                <a16:creationId xmlns:a16="http://schemas.microsoft.com/office/drawing/2014/main" id="{36D004E2-21CD-4FDA-BCA5-28C2E3D1CFEB}"/>
              </a:ext>
            </a:extLst>
          </p:cNvPr>
          <p:cNvSpPr>
            <a:spLocks noGrp="1"/>
          </p:cNvSpPr>
          <p:nvPr>
            <p:ph idx="1"/>
          </p:nvPr>
        </p:nvSpPr>
        <p:spPr>
          <a:xfrm>
            <a:off x="838202" y="1981200"/>
            <a:ext cx="8763450" cy="4800600"/>
          </a:xfrm>
        </p:spPr>
        <p:txBody>
          <a:bodyPr>
            <a:normAutofit fontScale="85000" lnSpcReduction="10000"/>
          </a:bodyPr>
          <a:lstStyle/>
          <a:p>
            <a:pPr>
              <a:lnSpc>
                <a:spcPct val="120000"/>
              </a:lnSpc>
            </a:pPr>
            <a:r>
              <a:rPr lang="en-US" sz="2800" dirty="0"/>
              <a:t>There will be 5 people at the hearing (3 ARB members, CAD employee recording the hearing and the staff appraiser)</a:t>
            </a:r>
          </a:p>
          <a:p>
            <a:pPr>
              <a:lnSpc>
                <a:spcPct val="120000"/>
              </a:lnSpc>
            </a:pPr>
            <a:r>
              <a:rPr lang="en-US" sz="2800" dirty="0"/>
              <a:t>ARB Panel Chair will start the hearing and will verify no members have talked to you, everyone will be welcomed, procedures covered (including your right to complete a survey) then everyone will be sworn in</a:t>
            </a:r>
          </a:p>
          <a:p>
            <a:pPr>
              <a:lnSpc>
                <a:spcPct val="120000"/>
              </a:lnSpc>
            </a:pPr>
            <a:r>
              <a:rPr lang="en-US" sz="2800" dirty="0"/>
              <a:t>May ask witnesses, if any, their credentials</a:t>
            </a:r>
          </a:p>
          <a:p>
            <a:pPr>
              <a:lnSpc>
                <a:spcPct val="120000"/>
              </a:lnSpc>
            </a:pPr>
            <a:r>
              <a:rPr lang="en-US" sz="2800" dirty="0"/>
              <a:t>You will be asked the nature of your protest (market or</a:t>
            </a:r>
            <a:br>
              <a:rPr lang="en-US" sz="2800" dirty="0"/>
            </a:br>
            <a:r>
              <a:rPr lang="en-US" sz="2800" dirty="0"/>
              <a:t>unequal value or both - best to say you are unsure – if you </a:t>
            </a:r>
            <a:br>
              <a:rPr lang="en-US" sz="2800" dirty="0"/>
            </a:br>
            <a:r>
              <a:rPr lang="en-US" sz="2800" dirty="0"/>
              <a:t>say both, you will have to prove both)</a:t>
            </a:r>
          </a:p>
          <a:p>
            <a:pPr marL="0" indent="0">
              <a:lnSpc>
                <a:spcPct val="110000"/>
              </a:lnSpc>
              <a:buNone/>
            </a:pPr>
            <a:endParaRPr lang="en-US" sz="2601" dirty="0"/>
          </a:p>
        </p:txBody>
      </p:sp>
      <p:sp>
        <p:nvSpPr>
          <p:cNvPr id="4" name="Content Placeholder 2">
            <a:extLst>
              <a:ext uri="{FF2B5EF4-FFF2-40B4-BE49-F238E27FC236}">
                <a16:creationId xmlns:a16="http://schemas.microsoft.com/office/drawing/2014/main" id="{36D004E2-21CD-4FDA-BCA5-28C2E3D1CFEB}"/>
              </a:ext>
            </a:extLst>
          </p:cNvPr>
          <p:cNvSpPr txBox="1">
            <a:spLocks/>
          </p:cNvSpPr>
          <p:nvPr/>
        </p:nvSpPr>
        <p:spPr>
          <a:xfrm>
            <a:off x="455731" y="1219200"/>
            <a:ext cx="10442119" cy="7624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None/>
            </a:pPr>
            <a:r>
              <a:rPr lang="en-US" sz="2601" dirty="0"/>
              <a:t>Entire process takes no more than 20 minutes</a:t>
            </a:r>
          </a:p>
        </p:txBody>
      </p:sp>
    </p:spTree>
    <p:extLst>
      <p:ext uri="{BB962C8B-B14F-4D97-AF65-F5344CB8AC3E}">
        <p14:creationId xmlns:p14="http://schemas.microsoft.com/office/powerpoint/2010/main" val="39439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5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56687-67DD-4C8F-B50B-497B3C954607}"/>
              </a:ext>
            </a:extLst>
          </p:cNvPr>
          <p:cNvSpPr>
            <a:spLocks noGrp="1"/>
          </p:cNvSpPr>
          <p:nvPr>
            <p:ph idx="1"/>
          </p:nvPr>
        </p:nvSpPr>
        <p:spPr>
          <a:xfrm>
            <a:off x="318436" y="381000"/>
            <a:ext cx="10899438" cy="762000"/>
          </a:xfrm>
        </p:spPr>
        <p:txBody>
          <a:bodyPr>
            <a:noAutofit/>
          </a:bodyPr>
          <a:lstStyle/>
          <a:p>
            <a:pPr>
              <a:spcAft>
                <a:spcPts val="600"/>
              </a:spcAft>
            </a:pPr>
            <a:r>
              <a:rPr lang="en-US" sz="2400" dirty="0"/>
              <a:t>The CAD will present its case</a:t>
            </a:r>
          </a:p>
        </p:txBody>
      </p:sp>
      <p:sp>
        <p:nvSpPr>
          <p:cNvPr id="4" name="Content Placeholder 2">
            <a:extLst>
              <a:ext uri="{FF2B5EF4-FFF2-40B4-BE49-F238E27FC236}">
                <a16:creationId xmlns:a16="http://schemas.microsoft.com/office/drawing/2014/main" id="{3AE56687-67DD-4C8F-B50B-497B3C954607}"/>
              </a:ext>
            </a:extLst>
          </p:cNvPr>
          <p:cNvSpPr txBox="1">
            <a:spLocks/>
          </p:cNvSpPr>
          <p:nvPr/>
        </p:nvSpPr>
        <p:spPr>
          <a:xfrm>
            <a:off x="318436" y="1065351"/>
            <a:ext cx="9892364" cy="556404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Aft>
                <a:spcPts val="1800"/>
              </a:spcAft>
            </a:pPr>
            <a:r>
              <a:rPr lang="en-US" sz="2400" dirty="0"/>
              <a:t>You will present your case - be clear and concise (keep it short). </a:t>
            </a:r>
            <a:br>
              <a:rPr lang="en-US" sz="2400" dirty="0"/>
            </a:br>
            <a:r>
              <a:rPr lang="en-US" sz="2400" dirty="0"/>
              <a:t>State why your property is different and value should be lowered.</a:t>
            </a:r>
            <a:br>
              <a:rPr lang="en-US" sz="2400" dirty="0"/>
            </a:br>
            <a:r>
              <a:rPr lang="en-US" sz="2400" dirty="0"/>
              <a:t>Be persuasive not argumentative.  If the CAD appraiser made an offer during the informal (or if online an amount was offered) be sure to state that at the beginning so it is part of the record</a:t>
            </a:r>
          </a:p>
          <a:p>
            <a:pPr>
              <a:spcAft>
                <a:spcPts val="1800"/>
              </a:spcAft>
            </a:pPr>
            <a:r>
              <a:rPr lang="en-US" sz="2400" dirty="0"/>
              <a:t>ARB may ask questions (you may too and may make a closing remark*).  Remind the panel that </a:t>
            </a:r>
            <a:r>
              <a:rPr lang="en-US" sz="2400" b="1" dirty="0"/>
              <a:t>the CAD has the burden of</a:t>
            </a:r>
            <a:br>
              <a:rPr lang="en-US" sz="2400" b="1" dirty="0"/>
            </a:br>
            <a:r>
              <a:rPr lang="en-US" sz="2400" b="1" dirty="0"/>
              <a:t>proving its value by a preponderance of the evidence and if the</a:t>
            </a:r>
            <a:br>
              <a:rPr lang="en-US" sz="2400" b="1" dirty="0"/>
            </a:br>
            <a:r>
              <a:rPr lang="en-US" sz="2400" b="1" dirty="0"/>
              <a:t>CAD fails to meet that standard, the protest, under Texas law</a:t>
            </a:r>
            <a:br>
              <a:rPr lang="en-US" sz="2400" b="1" dirty="0"/>
            </a:br>
            <a:r>
              <a:rPr lang="en-US" sz="2400" b="1" dirty="0"/>
              <a:t>should be decided in your favor                               </a:t>
            </a:r>
            <a:r>
              <a:rPr lang="en-US" sz="2400" i="1" dirty="0">
                <a:solidFill>
                  <a:srgbClr val="FF0000"/>
                </a:solidFill>
              </a:rPr>
              <a:t>see page 3</a:t>
            </a:r>
            <a:endParaRPr lang="en-US" sz="2200" dirty="0"/>
          </a:p>
        </p:txBody>
      </p:sp>
    </p:spTree>
    <p:extLst>
      <p:ext uri="{BB962C8B-B14F-4D97-AF65-F5344CB8AC3E}">
        <p14:creationId xmlns:p14="http://schemas.microsoft.com/office/powerpoint/2010/main" val="33436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5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erbs for Manner–Placement | Grammar Quizz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83" y="914053"/>
            <a:ext cx="1559267" cy="2514947"/>
          </a:xfrm>
          <a:prstGeom prst="rect">
            <a:avLst/>
          </a:prstGeom>
        </p:spPr>
      </p:pic>
      <p:sp>
        <p:nvSpPr>
          <p:cNvPr id="4" name="Content Placeholder 2">
            <a:extLst>
              <a:ext uri="{FF2B5EF4-FFF2-40B4-BE49-F238E27FC236}">
                <a16:creationId xmlns:a16="http://schemas.microsoft.com/office/drawing/2014/main" id="{9E3AE05B-1792-4895-85C2-530A4317D495}"/>
              </a:ext>
            </a:extLst>
          </p:cNvPr>
          <p:cNvSpPr txBox="1">
            <a:spLocks/>
          </p:cNvSpPr>
          <p:nvPr/>
        </p:nvSpPr>
        <p:spPr>
          <a:xfrm>
            <a:off x="1752600" y="1376855"/>
            <a:ext cx="8153400" cy="2128345"/>
          </a:xfrm>
          <a:prstGeom prst="rect">
            <a:avLst/>
          </a:prstGeom>
        </p:spPr>
        <p:txBody>
          <a:bodyPr vert="horz" lIns="91464" tIns="45732" rIns="91464" bIns="45732" rtlCol="0">
            <a:norm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a:lnSpc>
                <a:spcPct val="100000"/>
              </a:lnSpc>
            </a:pPr>
            <a:r>
              <a:rPr lang="en-US" sz="2801" dirty="0"/>
              <a:t>The ARB will make a decision – it may reduce</a:t>
            </a:r>
            <a:br>
              <a:rPr lang="en-US" sz="2801" dirty="0"/>
            </a:br>
            <a:r>
              <a:rPr lang="en-US" sz="2801" dirty="0"/>
              <a:t>the value or do nothing (it </a:t>
            </a:r>
            <a:r>
              <a:rPr lang="en-US" sz="2801" b="1" dirty="0"/>
              <a:t>cannot</a:t>
            </a:r>
            <a:r>
              <a:rPr lang="en-US" sz="2801" dirty="0"/>
              <a:t> increase the</a:t>
            </a:r>
            <a:br>
              <a:rPr lang="en-US" sz="2801" dirty="0"/>
            </a:br>
            <a:r>
              <a:rPr lang="en-US" sz="2801" dirty="0"/>
              <a:t>value so you have nothing to lose by going through this process!)</a:t>
            </a:r>
          </a:p>
        </p:txBody>
      </p:sp>
      <p:sp>
        <p:nvSpPr>
          <p:cNvPr id="15" name="TextBox 14">
            <a:extLst>
              <a:ext uri="{FF2B5EF4-FFF2-40B4-BE49-F238E27FC236}">
                <a16:creationId xmlns:a16="http://schemas.microsoft.com/office/drawing/2014/main" id="{8D08566B-9CAD-4ED4-BB91-C61B7B38E191}"/>
              </a:ext>
            </a:extLst>
          </p:cNvPr>
          <p:cNvSpPr txBox="1"/>
          <p:nvPr/>
        </p:nvSpPr>
        <p:spPr>
          <a:xfrm>
            <a:off x="1524000" y="3886200"/>
            <a:ext cx="8610600" cy="1004249"/>
          </a:xfrm>
          <a:prstGeom prst="rect">
            <a:avLst/>
          </a:prstGeom>
          <a:noFill/>
        </p:spPr>
        <p:txBody>
          <a:bodyPr wrap="square" rtlCol="0">
            <a:spAutoFit/>
          </a:bodyPr>
          <a:lstStyle/>
          <a:p>
            <a:pPr marL="457200" indent="-457200">
              <a:lnSpc>
                <a:spcPct val="110000"/>
              </a:lnSpc>
              <a:spcAft>
                <a:spcPts val="1800"/>
              </a:spcAft>
              <a:buFont typeface="Arial" panose="020B0604020202020204" pitchFamily="34" charset="0"/>
              <a:buChar char="•"/>
            </a:pPr>
            <a:r>
              <a:rPr lang="en-US" sz="2800" dirty="0"/>
              <a:t>Please complete the survey – this is the only input received by State officials</a:t>
            </a:r>
          </a:p>
        </p:txBody>
      </p:sp>
    </p:spTree>
    <p:extLst>
      <p:ext uri="{BB962C8B-B14F-4D97-AF65-F5344CB8AC3E}">
        <p14:creationId xmlns:p14="http://schemas.microsoft.com/office/powerpoint/2010/main" val="205152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76B4-A926-47A0-A779-BC9AFC3993E6}"/>
              </a:ext>
            </a:extLst>
          </p:cNvPr>
          <p:cNvSpPr>
            <a:spLocks noGrp="1"/>
          </p:cNvSpPr>
          <p:nvPr>
            <p:ph type="title"/>
          </p:nvPr>
        </p:nvSpPr>
        <p:spPr>
          <a:xfrm>
            <a:off x="457200" y="304800"/>
            <a:ext cx="9527017" cy="1067078"/>
          </a:xfrm>
        </p:spPr>
        <p:txBody>
          <a:bodyPr>
            <a:normAutofit/>
          </a:bodyPr>
          <a:lstStyle/>
          <a:p>
            <a:r>
              <a:rPr lang="en-US" sz="4401" b="1" dirty="0">
                <a:solidFill>
                  <a:schemeClr val="tx1"/>
                </a:solidFill>
              </a:rPr>
              <a:t>Other Input to Provide</a:t>
            </a:r>
          </a:p>
        </p:txBody>
      </p:sp>
      <p:sp>
        <p:nvSpPr>
          <p:cNvPr id="3" name="Content Placeholder 2">
            <a:extLst>
              <a:ext uri="{FF2B5EF4-FFF2-40B4-BE49-F238E27FC236}">
                <a16:creationId xmlns:a16="http://schemas.microsoft.com/office/drawing/2014/main" id="{6A71F5F6-A5D0-46A7-ACF2-BABD8A1291FE}"/>
              </a:ext>
            </a:extLst>
          </p:cNvPr>
          <p:cNvSpPr>
            <a:spLocks noGrp="1"/>
          </p:cNvSpPr>
          <p:nvPr>
            <p:ph idx="1"/>
          </p:nvPr>
        </p:nvSpPr>
        <p:spPr>
          <a:xfrm>
            <a:off x="229274" y="1612135"/>
            <a:ext cx="9754943" cy="4115872"/>
          </a:xfrm>
        </p:spPr>
        <p:txBody>
          <a:bodyPr>
            <a:noAutofit/>
          </a:bodyPr>
          <a:lstStyle/>
          <a:p>
            <a:pPr>
              <a:lnSpc>
                <a:spcPct val="110000"/>
              </a:lnSpc>
              <a:spcAft>
                <a:spcPts val="1800"/>
              </a:spcAft>
            </a:pPr>
            <a:r>
              <a:rPr lang="en-US" sz="2600" dirty="0"/>
              <a:t>If you are unhappy with the way you are treated by the ARB report it to the Taxpayer Liaison Officer </a:t>
            </a:r>
            <a:r>
              <a:rPr lang="en-US" sz="2600" i="1" dirty="0"/>
              <a:t>(who must report </a:t>
            </a:r>
            <a:br>
              <a:rPr lang="en-US" sz="2600" i="1" dirty="0"/>
            </a:br>
            <a:r>
              <a:rPr lang="en-US" sz="2600" i="1" dirty="0"/>
              <a:t>it to CAD Board and now the Comptroller)</a:t>
            </a:r>
            <a:endParaRPr lang="en-US" sz="2600" dirty="0"/>
          </a:p>
          <a:p>
            <a:pPr>
              <a:lnSpc>
                <a:spcPct val="110000"/>
              </a:lnSpc>
              <a:spcAft>
                <a:spcPts val="1800"/>
              </a:spcAft>
            </a:pPr>
            <a:r>
              <a:rPr lang="en-US" sz="2600" dirty="0"/>
              <a:t>If unhappy with the way you are treated by a CAD employee,</a:t>
            </a:r>
            <a:br>
              <a:rPr lang="en-US" sz="2600" dirty="0"/>
            </a:br>
            <a:r>
              <a:rPr lang="en-US" sz="2600" dirty="0"/>
              <a:t>report it to the Chief Appraiser – via email, letter or phone.   </a:t>
            </a:r>
            <a:br>
              <a:rPr lang="en-US" sz="2600" dirty="0"/>
            </a:br>
            <a:r>
              <a:rPr lang="en-US" sz="2600" dirty="0"/>
              <a:t>If written, copy the Taxpayer Liaison Officer, Chairman of </a:t>
            </a:r>
            <a:br>
              <a:rPr lang="en-US" sz="2600" dirty="0"/>
            </a:br>
            <a:r>
              <a:rPr lang="en-US" sz="2600" dirty="0"/>
              <a:t>the Board of Directors and me                  </a:t>
            </a:r>
            <a:r>
              <a:rPr lang="en-US" sz="2600" b="1" i="1" dirty="0">
                <a:solidFill>
                  <a:srgbClr val="FF0000"/>
                </a:solidFill>
              </a:rPr>
              <a:t>emails on page 5</a:t>
            </a:r>
            <a:endParaRPr lang="en-US" sz="2600" i="1" dirty="0"/>
          </a:p>
        </p:txBody>
      </p:sp>
      <p:sp>
        <p:nvSpPr>
          <p:cNvPr id="4" name="Content Placeholder 2">
            <a:extLst>
              <a:ext uri="{FF2B5EF4-FFF2-40B4-BE49-F238E27FC236}">
                <a16:creationId xmlns:a16="http://schemas.microsoft.com/office/drawing/2014/main" id="{6A71F5F6-A5D0-46A7-ACF2-BABD8A1291FE}"/>
              </a:ext>
            </a:extLst>
          </p:cNvPr>
          <p:cNvSpPr txBox="1">
            <a:spLocks/>
          </p:cNvSpPr>
          <p:nvPr/>
        </p:nvSpPr>
        <p:spPr>
          <a:xfrm>
            <a:off x="609600" y="1600200"/>
            <a:ext cx="9982867" cy="411587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0000"/>
              </a:lnSpc>
            </a:pPr>
            <a:endParaRPr lang="en-US" sz="2600" i="1" dirty="0"/>
          </a:p>
        </p:txBody>
      </p:sp>
    </p:spTree>
    <p:extLst>
      <p:ext uri="{BB962C8B-B14F-4D97-AF65-F5344CB8AC3E}">
        <p14:creationId xmlns:p14="http://schemas.microsoft.com/office/powerpoint/2010/main" val="421443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497A-804D-44FE-88C5-8D7B0739C088}"/>
              </a:ext>
            </a:extLst>
          </p:cNvPr>
          <p:cNvSpPr>
            <a:spLocks noGrp="1"/>
          </p:cNvSpPr>
          <p:nvPr>
            <p:ph type="title"/>
          </p:nvPr>
        </p:nvSpPr>
        <p:spPr>
          <a:xfrm>
            <a:off x="152400" y="152400"/>
            <a:ext cx="9145920" cy="1067078"/>
          </a:xfrm>
        </p:spPr>
        <p:txBody>
          <a:bodyPr>
            <a:normAutofit/>
          </a:bodyPr>
          <a:lstStyle/>
          <a:p>
            <a:r>
              <a:rPr lang="en-US" sz="4401" b="1" dirty="0">
                <a:solidFill>
                  <a:schemeClr val="tx1"/>
                </a:solidFill>
              </a:rPr>
              <a:t>After the ARB Hearing</a:t>
            </a:r>
          </a:p>
        </p:txBody>
      </p:sp>
      <p:sp>
        <p:nvSpPr>
          <p:cNvPr id="3" name="Content Placeholder 2">
            <a:extLst>
              <a:ext uri="{FF2B5EF4-FFF2-40B4-BE49-F238E27FC236}">
                <a16:creationId xmlns:a16="http://schemas.microsoft.com/office/drawing/2014/main" id="{C0D85E2F-9668-433E-84B2-971D180D4FEC}"/>
              </a:ext>
            </a:extLst>
          </p:cNvPr>
          <p:cNvSpPr>
            <a:spLocks noGrp="1"/>
          </p:cNvSpPr>
          <p:nvPr>
            <p:ph idx="1"/>
          </p:nvPr>
        </p:nvSpPr>
        <p:spPr>
          <a:xfrm>
            <a:off x="228600" y="1066800"/>
            <a:ext cx="8534400" cy="1067078"/>
          </a:xfrm>
        </p:spPr>
        <p:txBody>
          <a:bodyPr>
            <a:noAutofit/>
          </a:bodyPr>
          <a:lstStyle/>
          <a:p>
            <a:pPr>
              <a:lnSpc>
                <a:spcPct val="100000"/>
              </a:lnSpc>
            </a:pPr>
            <a:r>
              <a:rPr lang="en-US" sz="2400" dirty="0"/>
              <a:t>You will receive formal notification of the decision along with information explaining your options:</a:t>
            </a:r>
          </a:p>
        </p:txBody>
      </p:sp>
      <p:sp>
        <p:nvSpPr>
          <p:cNvPr id="4" name="Content Placeholder 2">
            <a:extLst>
              <a:ext uri="{FF2B5EF4-FFF2-40B4-BE49-F238E27FC236}">
                <a16:creationId xmlns:a16="http://schemas.microsoft.com/office/drawing/2014/main" id="{C0D85E2F-9668-433E-84B2-971D180D4FEC}"/>
              </a:ext>
            </a:extLst>
          </p:cNvPr>
          <p:cNvSpPr txBox="1">
            <a:spLocks/>
          </p:cNvSpPr>
          <p:nvPr/>
        </p:nvSpPr>
        <p:spPr>
          <a:xfrm>
            <a:off x="228600" y="1981200"/>
            <a:ext cx="9663830" cy="4954290"/>
          </a:xfrm>
          <a:prstGeom prst="rect">
            <a:avLst/>
          </a:prstGeom>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lvl="1">
              <a:lnSpc>
                <a:spcPct val="100000"/>
              </a:lnSpc>
            </a:pPr>
            <a:r>
              <a:rPr lang="en-US" sz="2401" dirty="0"/>
              <a:t>Accept the decision</a:t>
            </a:r>
          </a:p>
          <a:p>
            <a:pPr lvl="1">
              <a:lnSpc>
                <a:spcPct val="100000"/>
              </a:lnSpc>
            </a:pPr>
            <a:r>
              <a:rPr lang="en-US" sz="2401" dirty="0"/>
              <a:t>Request binding arbitration (sliding scale but at least $450)</a:t>
            </a:r>
          </a:p>
          <a:p>
            <a:pPr lvl="2">
              <a:lnSpc>
                <a:spcPct val="100000"/>
              </a:lnSpc>
            </a:pPr>
            <a:r>
              <a:rPr lang="en-US" sz="2401" dirty="0"/>
              <a:t>An unbiased third party will hear the case in a neutral location</a:t>
            </a:r>
          </a:p>
          <a:p>
            <a:pPr lvl="2">
              <a:lnSpc>
                <a:spcPct val="100000"/>
              </a:lnSpc>
            </a:pPr>
            <a:r>
              <a:rPr lang="en-US" sz="2401" dirty="0"/>
              <a:t>Should the arbitrator’s value be closer to your value than the ARB’s, you will be refunded all but the $50 administrative fee and the CAD pays the balance </a:t>
            </a:r>
            <a:r>
              <a:rPr lang="en-US" sz="2401" i="1" dirty="0"/>
              <a:t>(see page 4 for additional information and location of Comptroller’s online video) </a:t>
            </a:r>
            <a:endParaRPr lang="en-US" sz="2401" dirty="0"/>
          </a:p>
          <a:p>
            <a:pPr lvl="1">
              <a:lnSpc>
                <a:spcPct val="100000"/>
              </a:lnSpc>
            </a:pPr>
            <a:r>
              <a:rPr lang="en-US" sz="2401" dirty="0"/>
              <a:t>File a lawsuit in district court – these </a:t>
            </a:r>
            <a:r>
              <a:rPr lang="en-US" sz="2401" b="1" dirty="0"/>
              <a:t>rarely</a:t>
            </a:r>
            <a:r>
              <a:rPr lang="en-US" sz="2401" dirty="0"/>
              <a:t> go to court –</a:t>
            </a:r>
            <a:br>
              <a:rPr lang="en-US" sz="2401" dirty="0"/>
            </a:br>
            <a:r>
              <a:rPr lang="en-US" sz="2401" dirty="0"/>
              <a:t>typically mediated and agreed final judgment issued.  </a:t>
            </a:r>
            <a:br>
              <a:rPr lang="en-US" sz="2401" dirty="0"/>
            </a:br>
            <a:r>
              <a:rPr lang="en-US" sz="2401" dirty="0"/>
              <a:t>Stressful but worthwhile on high end properties.</a:t>
            </a:r>
          </a:p>
        </p:txBody>
      </p:sp>
      <p:pic>
        <p:nvPicPr>
          <p:cNvPr id="9" name="Content Placeholder 9" descr="Screen Shot 2016-06-13 at 11.29.31 PM.png"/>
          <p:cNvPicPr>
            <a:picLocks noChangeAspect="1"/>
          </p:cNvPicPr>
          <p:nvPr/>
        </p:nvPicPr>
        <p:blipFill rotWithShape="1">
          <a:blip r:embed="rId2">
            <a:extLst>
              <a:ext uri="{28A0092B-C50C-407E-A947-70E740481C1C}">
                <a14:useLocalDpi xmlns:a14="http://schemas.microsoft.com/office/drawing/2010/main" val="0"/>
              </a:ext>
            </a:extLst>
          </a:blip>
          <a:srcRect l="4928" t="5334" r="8210" b="9970"/>
          <a:stretch/>
        </p:blipFill>
        <p:spPr>
          <a:xfrm>
            <a:off x="0" y="152400"/>
            <a:ext cx="11874498" cy="6706414"/>
          </a:xfrm>
          <a:prstGeom prst="rect">
            <a:avLst/>
          </a:prstGeom>
        </p:spPr>
      </p:pic>
    </p:spTree>
    <p:extLst>
      <p:ext uri="{BB962C8B-B14F-4D97-AF65-F5344CB8AC3E}">
        <p14:creationId xmlns:p14="http://schemas.microsoft.com/office/powerpoint/2010/main" val="24637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advAuto="5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3E72-95C6-4F52-8BED-4DBEFF7F21E2}"/>
              </a:ext>
            </a:extLst>
          </p:cNvPr>
          <p:cNvSpPr>
            <a:spLocks noGrp="1"/>
          </p:cNvSpPr>
          <p:nvPr>
            <p:ph type="title"/>
          </p:nvPr>
        </p:nvSpPr>
        <p:spPr>
          <a:xfrm>
            <a:off x="292831" y="350800"/>
            <a:ext cx="8596668" cy="1320800"/>
          </a:xfrm>
        </p:spPr>
        <p:txBody>
          <a:bodyPr>
            <a:normAutofit/>
          </a:bodyPr>
          <a:lstStyle/>
          <a:p>
            <a:r>
              <a:rPr lang="en-US" sz="4401" b="1" dirty="0">
                <a:solidFill>
                  <a:schemeClr val="tx1"/>
                </a:solidFill>
              </a:rPr>
              <a:t>Other Options?</a:t>
            </a:r>
          </a:p>
        </p:txBody>
      </p:sp>
      <p:sp>
        <p:nvSpPr>
          <p:cNvPr id="3" name="Content Placeholder 2">
            <a:extLst>
              <a:ext uri="{FF2B5EF4-FFF2-40B4-BE49-F238E27FC236}">
                <a16:creationId xmlns:a16="http://schemas.microsoft.com/office/drawing/2014/main" id="{3E092063-DE80-44BB-B66D-B1CE2436CC51}"/>
              </a:ext>
            </a:extLst>
          </p:cNvPr>
          <p:cNvSpPr>
            <a:spLocks noGrp="1"/>
          </p:cNvSpPr>
          <p:nvPr>
            <p:ph idx="1"/>
          </p:nvPr>
        </p:nvSpPr>
        <p:spPr>
          <a:xfrm>
            <a:off x="680647" y="1524000"/>
            <a:ext cx="9145920" cy="1905000"/>
          </a:xfrm>
        </p:spPr>
        <p:txBody>
          <a:bodyPr/>
          <a:lstStyle/>
          <a:p>
            <a:pPr>
              <a:lnSpc>
                <a:spcPct val="100000"/>
              </a:lnSpc>
              <a:spcBef>
                <a:spcPts val="1800"/>
              </a:spcBef>
            </a:pPr>
            <a:r>
              <a:rPr lang="en-US" sz="2601" dirty="0"/>
              <a:t>At any point in time you can hire a </a:t>
            </a:r>
            <a:r>
              <a:rPr lang="en-US" sz="2601" b="1" dirty="0"/>
              <a:t>property tax </a:t>
            </a:r>
            <a:r>
              <a:rPr lang="en-US" sz="2601" dirty="0"/>
              <a:t>consultant </a:t>
            </a:r>
            <a:r>
              <a:rPr lang="en-US" sz="2601" i="1" dirty="0"/>
              <a:t>(perhaps for the ARB hearing or if you decide to proceed to arbitration). </a:t>
            </a:r>
            <a:r>
              <a:rPr lang="en-US" sz="2601" dirty="0"/>
              <a:t>The longer you wait, the harder it will be to find one who is available!</a:t>
            </a:r>
          </a:p>
        </p:txBody>
      </p:sp>
      <p:sp>
        <p:nvSpPr>
          <p:cNvPr id="10" name="Content Placeholder 2">
            <a:extLst>
              <a:ext uri="{FF2B5EF4-FFF2-40B4-BE49-F238E27FC236}">
                <a16:creationId xmlns:a16="http://schemas.microsoft.com/office/drawing/2014/main" id="{3E092063-DE80-44BB-B66D-B1CE2436CC51}"/>
              </a:ext>
            </a:extLst>
          </p:cNvPr>
          <p:cNvSpPr txBox="1">
            <a:spLocks/>
          </p:cNvSpPr>
          <p:nvPr/>
        </p:nvSpPr>
        <p:spPr>
          <a:xfrm>
            <a:off x="670707" y="3568148"/>
            <a:ext cx="9145920" cy="16896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800"/>
              </a:spcBef>
            </a:pPr>
            <a:r>
              <a:rPr lang="en-US" sz="2601" dirty="0"/>
              <a:t>A list is included on page 5 of the booklet </a:t>
            </a:r>
            <a:r>
              <a:rPr lang="en-US" sz="2601" i="1" dirty="0"/>
              <a:t>(not all but these were easily found by “googling” property tax consultants)</a:t>
            </a:r>
            <a:endParaRPr lang="en-US" sz="2601" dirty="0"/>
          </a:p>
        </p:txBody>
      </p:sp>
    </p:spTree>
    <p:extLst>
      <p:ext uri="{BB962C8B-B14F-4D97-AF65-F5344CB8AC3E}">
        <p14:creationId xmlns:p14="http://schemas.microsoft.com/office/powerpoint/2010/main" val="347653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050D-ABAF-4164-A381-BF8F17E9B9F1}"/>
              </a:ext>
            </a:extLst>
          </p:cNvPr>
          <p:cNvSpPr>
            <a:spLocks noGrp="1"/>
          </p:cNvSpPr>
          <p:nvPr>
            <p:ph type="title"/>
          </p:nvPr>
        </p:nvSpPr>
        <p:spPr>
          <a:xfrm>
            <a:off x="457200" y="-76200"/>
            <a:ext cx="9144000" cy="6096000"/>
          </a:xfrm>
        </p:spPr>
        <p:txBody>
          <a:bodyPr>
            <a:noAutofit/>
          </a:bodyPr>
          <a:lstStyle/>
          <a:p>
            <a:pPr algn="ctr"/>
            <a:r>
              <a:rPr lang="en-US" sz="4400" b="1" dirty="0">
                <a:solidFill>
                  <a:schemeClr val="tx1"/>
                </a:solidFill>
              </a:rPr>
              <a:t>Maintain a sense of humor, </a:t>
            </a:r>
            <a:br>
              <a:rPr lang="en-US" sz="4400" b="1" dirty="0">
                <a:solidFill>
                  <a:schemeClr val="tx1"/>
                </a:solidFill>
              </a:rPr>
            </a:br>
            <a:r>
              <a:rPr lang="en-US" sz="4400" b="1" dirty="0">
                <a:solidFill>
                  <a:schemeClr val="tx1"/>
                </a:solidFill>
              </a:rPr>
              <a:t>do not become angry,</a:t>
            </a:r>
            <a:br>
              <a:rPr lang="en-US" sz="4400" b="1" dirty="0">
                <a:solidFill>
                  <a:schemeClr val="tx1"/>
                </a:solidFill>
              </a:rPr>
            </a:br>
            <a:r>
              <a:rPr lang="en-US" sz="4400" b="1" dirty="0">
                <a:solidFill>
                  <a:schemeClr val="tx1"/>
                </a:solidFill>
              </a:rPr>
              <a:t>be honest &amp; polite.  Be different from the last property owner the appraiser met with!</a:t>
            </a:r>
            <a:br>
              <a:rPr lang="en-US" sz="4400" b="1" dirty="0">
                <a:solidFill>
                  <a:schemeClr val="tx1"/>
                </a:solidFill>
              </a:rPr>
            </a:br>
            <a:br>
              <a:rPr lang="en-US" sz="4400" b="1" dirty="0">
                <a:solidFill>
                  <a:schemeClr val="tx1"/>
                </a:solidFill>
              </a:rPr>
            </a:br>
            <a:r>
              <a:rPr lang="en-US" sz="4400" b="1" dirty="0">
                <a:solidFill>
                  <a:schemeClr val="tx1"/>
                </a:solidFill>
              </a:rPr>
              <a:t>Take chocolate! </a:t>
            </a:r>
          </a:p>
        </p:txBody>
      </p:sp>
    </p:spTree>
    <p:extLst>
      <p:ext uri="{BB962C8B-B14F-4D97-AF65-F5344CB8AC3E}">
        <p14:creationId xmlns:p14="http://schemas.microsoft.com/office/powerpoint/2010/main" val="36610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FA96-7C95-4FC0-AE7F-9B4A7EAF8E96}"/>
              </a:ext>
            </a:extLst>
          </p:cNvPr>
          <p:cNvSpPr>
            <a:spLocks noGrp="1"/>
          </p:cNvSpPr>
          <p:nvPr>
            <p:ph type="title"/>
          </p:nvPr>
        </p:nvSpPr>
        <p:spPr>
          <a:xfrm>
            <a:off x="74632" y="151547"/>
            <a:ext cx="9526568" cy="1371957"/>
          </a:xfrm>
          <a:ln>
            <a:noFill/>
          </a:ln>
        </p:spPr>
        <p:txBody>
          <a:bodyPr>
            <a:noAutofit/>
          </a:bodyPr>
          <a:lstStyle/>
          <a:p>
            <a:pPr algn="ctr"/>
            <a:r>
              <a:rPr lang="en-US" sz="4401" b="1" dirty="0">
                <a:ln>
                  <a:solidFill>
                    <a:schemeClr val="tx1"/>
                  </a:solidFill>
                </a:ln>
                <a:solidFill>
                  <a:schemeClr val="tx1"/>
                </a:solidFill>
              </a:rPr>
              <a:t>Ready?</a:t>
            </a:r>
          </a:p>
        </p:txBody>
      </p:sp>
      <p:sp>
        <p:nvSpPr>
          <p:cNvPr id="9" name="Content Placeholder 2">
            <a:extLst>
              <a:ext uri="{FF2B5EF4-FFF2-40B4-BE49-F238E27FC236}">
                <a16:creationId xmlns:a16="http://schemas.microsoft.com/office/drawing/2014/main" id="{7CC37353-7883-45AC-B386-C5ED545D8093}"/>
              </a:ext>
            </a:extLst>
          </p:cNvPr>
          <p:cNvSpPr txBox="1">
            <a:spLocks/>
          </p:cNvSpPr>
          <p:nvPr/>
        </p:nvSpPr>
        <p:spPr>
          <a:xfrm>
            <a:off x="838200" y="1143000"/>
            <a:ext cx="9144000" cy="5563453"/>
          </a:xfrm>
          <a:prstGeom prst="rect">
            <a:avLst/>
          </a:prstGeom>
          <a:noFill/>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lnSpc>
                <a:spcPct val="100000"/>
              </a:lnSpc>
              <a:spcAft>
                <a:spcPts val="1800"/>
              </a:spcAft>
              <a:buNone/>
            </a:pPr>
            <a:r>
              <a:rPr lang="en-US" sz="2800" dirty="0"/>
              <a:t>Watch/read this presentation, download the spreadsheet and booklet (read the first five pages).</a:t>
            </a:r>
          </a:p>
          <a:p>
            <a:pPr marL="0" indent="0">
              <a:lnSpc>
                <a:spcPct val="100000"/>
              </a:lnSpc>
              <a:spcAft>
                <a:spcPts val="1800"/>
              </a:spcAft>
              <a:buNone/>
            </a:pPr>
            <a:r>
              <a:rPr lang="en-US" sz="2800" dirty="0"/>
              <a:t>Request your appraisal card (with the sketch) from the CAD via email (see example on next slide) at g</a:t>
            </a:r>
            <a:r>
              <a:rPr lang="en-US" sz="2800" dirty="0">
                <a:hlinkClick r:id="rId2">
                  <a:extLst>
                    <a:ext uri="{A12FA001-AC4F-418D-AE19-62706E023703}">
                      <ahyp:hlinkClr xmlns:ahyp="http://schemas.microsoft.com/office/drawing/2018/hyperlinkcolor" val="tx"/>
                    </a:ext>
                  </a:extLst>
                </a:hlinkClick>
              </a:rPr>
              <a:t>cad@galvestoncad.org</a:t>
            </a:r>
            <a:r>
              <a:rPr lang="en-US" sz="2800" dirty="0"/>
              <a:t>.  Remember to provide your property ID or account number.</a:t>
            </a:r>
          </a:p>
          <a:p>
            <a:pPr marL="0" indent="0">
              <a:lnSpc>
                <a:spcPct val="100000"/>
              </a:lnSpc>
              <a:spcAft>
                <a:spcPts val="1800"/>
              </a:spcAft>
              <a:buNone/>
            </a:pPr>
            <a:r>
              <a:rPr lang="en-US" sz="2800" dirty="0"/>
              <a:t>Validate the information about your property on the CAD record is accurate.</a:t>
            </a:r>
          </a:p>
        </p:txBody>
      </p:sp>
    </p:spTree>
    <p:extLst>
      <p:ext uri="{BB962C8B-B14F-4D97-AF65-F5344CB8AC3E}">
        <p14:creationId xmlns:p14="http://schemas.microsoft.com/office/powerpoint/2010/main" val="42544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04E1-EB17-4B79-8333-DD4110DE971D}"/>
              </a:ext>
            </a:extLst>
          </p:cNvPr>
          <p:cNvSpPr>
            <a:spLocks noGrp="1"/>
          </p:cNvSpPr>
          <p:nvPr>
            <p:ph type="title"/>
          </p:nvPr>
        </p:nvSpPr>
        <p:spPr>
          <a:xfrm>
            <a:off x="381000" y="228600"/>
            <a:ext cx="9145920" cy="1067078"/>
          </a:xfrm>
        </p:spPr>
        <p:txBody>
          <a:bodyPr>
            <a:normAutofit/>
          </a:bodyPr>
          <a:lstStyle/>
          <a:p>
            <a:r>
              <a:rPr lang="en-US" sz="3601" b="1" dirty="0">
                <a:solidFill>
                  <a:schemeClr val="tx1"/>
                </a:solidFill>
              </a:rPr>
              <a:t>FYI – Homestead Appraisal Cap</a:t>
            </a:r>
          </a:p>
        </p:txBody>
      </p:sp>
      <p:sp>
        <p:nvSpPr>
          <p:cNvPr id="4" name="Content Placeholder 3">
            <a:extLst>
              <a:ext uri="{FF2B5EF4-FFF2-40B4-BE49-F238E27FC236}">
                <a16:creationId xmlns:a16="http://schemas.microsoft.com/office/drawing/2014/main" id="{E0BB5C7C-F454-4D48-8514-3CD586219E65}"/>
              </a:ext>
            </a:extLst>
          </p:cNvPr>
          <p:cNvSpPr>
            <a:spLocks noGrp="1"/>
          </p:cNvSpPr>
          <p:nvPr>
            <p:ph idx="1"/>
          </p:nvPr>
        </p:nvSpPr>
        <p:spPr>
          <a:xfrm>
            <a:off x="304800" y="990600"/>
            <a:ext cx="9602920" cy="1447621"/>
          </a:xfrm>
        </p:spPr>
        <p:txBody>
          <a:bodyPr>
            <a:noAutofit/>
          </a:bodyPr>
          <a:lstStyle/>
          <a:p>
            <a:pPr marL="0" indent="0">
              <a:lnSpc>
                <a:spcPct val="120000"/>
              </a:lnSpc>
              <a:buNone/>
            </a:pPr>
            <a:r>
              <a:rPr lang="en-US" sz="2400" dirty="0"/>
              <a:t>The 10% appraisal cap applies ONLY to homesteads and affects how much you will be </a:t>
            </a:r>
            <a:r>
              <a:rPr lang="en-US" sz="2400" b="1" dirty="0"/>
              <a:t>taxed</a:t>
            </a:r>
            <a:r>
              <a:rPr lang="en-US" sz="2400" dirty="0"/>
              <a:t> – it does </a:t>
            </a:r>
            <a:r>
              <a:rPr lang="en-US" sz="2400" b="1" dirty="0"/>
              <a:t>NOT</a:t>
            </a:r>
            <a:r>
              <a:rPr lang="en-US" sz="2400" dirty="0"/>
              <a:t> limit value increases (nor do ‘tax freezes’)</a:t>
            </a:r>
          </a:p>
        </p:txBody>
      </p:sp>
      <p:sp>
        <p:nvSpPr>
          <p:cNvPr id="5" name="Content Placeholder 3">
            <a:extLst>
              <a:ext uri="{FF2B5EF4-FFF2-40B4-BE49-F238E27FC236}">
                <a16:creationId xmlns:a16="http://schemas.microsoft.com/office/drawing/2014/main" id="{E0BB5C7C-F454-4D48-8514-3CD586219E65}"/>
              </a:ext>
            </a:extLst>
          </p:cNvPr>
          <p:cNvSpPr txBox="1">
            <a:spLocks/>
          </p:cNvSpPr>
          <p:nvPr/>
        </p:nvSpPr>
        <p:spPr>
          <a:xfrm>
            <a:off x="762001" y="2514600"/>
            <a:ext cx="11050488" cy="4573191"/>
          </a:xfrm>
          <a:prstGeom prst="rect">
            <a:avLst/>
          </a:prstGeom>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lnSpc>
                <a:spcPct val="120000"/>
              </a:lnSpc>
              <a:buNone/>
            </a:pPr>
            <a:r>
              <a:rPr lang="en-US" sz="2401" dirty="0"/>
              <a:t>2023 Value of $300,000 increases in 2024 to $400,000</a:t>
            </a:r>
          </a:p>
          <a:p>
            <a:pPr lvl="1">
              <a:lnSpc>
                <a:spcPct val="120000"/>
              </a:lnSpc>
            </a:pPr>
            <a:r>
              <a:rPr lang="en-US" sz="2401" dirty="0"/>
              <a:t>2023 were taxed on $300,000</a:t>
            </a:r>
          </a:p>
          <a:p>
            <a:pPr lvl="1">
              <a:lnSpc>
                <a:spcPct val="120000"/>
              </a:lnSpc>
            </a:pPr>
            <a:r>
              <a:rPr lang="en-US" sz="2401" dirty="0"/>
              <a:t>2024 will be taxed on $300,000 + 10%  or $330,000</a:t>
            </a:r>
          </a:p>
          <a:p>
            <a:pPr lvl="1">
              <a:lnSpc>
                <a:spcPct val="120000"/>
              </a:lnSpc>
            </a:pPr>
            <a:r>
              <a:rPr lang="en-US" sz="2401" dirty="0"/>
              <a:t>2025 will be taxed on $330,000 + 10%  or $363,000</a:t>
            </a:r>
          </a:p>
          <a:p>
            <a:pPr lvl="1">
              <a:lnSpc>
                <a:spcPct val="120000"/>
              </a:lnSpc>
            </a:pPr>
            <a:r>
              <a:rPr lang="en-US" sz="2401" dirty="0"/>
              <a:t>2026 will be taxed on $363,000 + 10% or $399,300</a:t>
            </a:r>
          </a:p>
          <a:p>
            <a:pPr lvl="1">
              <a:lnSpc>
                <a:spcPct val="120000"/>
              </a:lnSpc>
            </a:pPr>
            <a:r>
              <a:rPr lang="en-US" sz="2401" dirty="0"/>
              <a:t>2027 will be taxed on full $400,000</a:t>
            </a:r>
          </a:p>
          <a:p>
            <a:pPr marL="0" lvl="1" indent="0">
              <a:lnSpc>
                <a:spcPct val="120000"/>
              </a:lnSpc>
              <a:buNone/>
            </a:pPr>
            <a:r>
              <a:rPr lang="en-US" sz="2401" dirty="0"/>
              <a:t>It is VERY likely that the value will increase </a:t>
            </a:r>
            <a:r>
              <a:rPr lang="en-US" sz="2401" u="sng" dirty="0"/>
              <a:t>long</a:t>
            </a:r>
            <a:r>
              <a:rPr lang="en-US" sz="2401" dirty="0"/>
              <a:t> before you</a:t>
            </a:r>
            <a:br>
              <a:rPr lang="en-US" sz="2401" dirty="0"/>
            </a:br>
            <a:r>
              <a:rPr lang="en-US" sz="2401" dirty="0"/>
              <a:t>reach the full appraised value</a:t>
            </a:r>
          </a:p>
        </p:txBody>
      </p:sp>
    </p:spTree>
    <p:extLst>
      <p:ext uri="{BB962C8B-B14F-4D97-AF65-F5344CB8AC3E}">
        <p14:creationId xmlns:p14="http://schemas.microsoft.com/office/powerpoint/2010/main" val="32978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5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0"/>
                            </p:stCondLst>
                            <p:childTnLst>
                              <p:par>
                                <p:cTn id="35" presetID="42" presetClass="entr" presetSubtype="0" fill="hold" grpId="0" nodeType="afterEffect">
                                  <p:stCondLst>
                                    <p:cond delay="50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dvAuto="5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C9A3-D121-4E16-93EA-F02723D0E91A}"/>
              </a:ext>
            </a:extLst>
          </p:cNvPr>
          <p:cNvSpPr>
            <a:spLocks noGrp="1"/>
          </p:cNvSpPr>
          <p:nvPr>
            <p:ph type="title"/>
          </p:nvPr>
        </p:nvSpPr>
        <p:spPr>
          <a:xfrm>
            <a:off x="381000" y="762000"/>
            <a:ext cx="11811000" cy="1295737"/>
          </a:xfrm>
        </p:spPr>
        <p:txBody>
          <a:bodyPr>
            <a:noAutofit/>
          </a:bodyPr>
          <a:lstStyle/>
          <a:p>
            <a:r>
              <a:rPr lang="en-US" sz="4401" b="1" dirty="0">
                <a:solidFill>
                  <a:schemeClr val="tx1"/>
                </a:solidFill>
              </a:rPr>
              <a:t>The 2024 Protest Worksheet.xlsx</a:t>
            </a:r>
          </a:p>
        </p:txBody>
      </p:sp>
      <p:sp>
        <p:nvSpPr>
          <p:cNvPr id="12" name="Content Placeholder 11">
            <a:extLst>
              <a:ext uri="{FF2B5EF4-FFF2-40B4-BE49-F238E27FC236}">
                <a16:creationId xmlns:a16="http://schemas.microsoft.com/office/drawing/2014/main" id="{40BA92D4-CBCF-45C2-8DD9-88CD75419B46}"/>
              </a:ext>
            </a:extLst>
          </p:cNvPr>
          <p:cNvSpPr>
            <a:spLocks noGrp="1"/>
          </p:cNvSpPr>
          <p:nvPr>
            <p:ph sz="half" idx="1"/>
          </p:nvPr>
        </p:nvSpPr>
        <p:spPr>
          <a:xfrm>
            <a:off x="609600" y="1828800"/>
            <a:ext cx="9144000" cy="4876800"/>
          </a:xfrm>
        </p:spPr>
        <p:txBody>
          <a:bodyPr>
            <a:noAutofit/>
          </a:bodyPr>
          <a:lstStyle/>
          <a:p>
            <a:pPr marL="0" indent="0">
              <a:spcBef>
                <a:spcPts val="1800"/>
              </a:spcBef>
              <a:buNone/>
            </a:pPr>
            <a:r>
              <a:rPr lang="en-US" sz="2600" dirty="0"/>
              <a:t>This spreadsheet is not as essential as it once was since laws changed requiring informal (and most CADs decided everyone must file formal protest in order to have an informal meeting with an appraiser.  This legally entitled you to receive the sales/evidence used to value your property!</a:t>
            </a:r>
          </a:p>
          <a:p>
            <a:pPr marL="0" indent="0">
              <a:spcBef>
                <a:spcPts val="1800"/>
              </a:spcBef>
              <a:buNone/>
            </a:pPr>
            <a:r>
              <a:rPr lang="en-US" sz="2600" dirty="0"/>
              <a:t>If you use it, the Instructions for the spreadsheet are in the  middle of booklet (also included as tab in spreadsheet)</a:t>
            </a:r>
          </a:p>
          <a:p>
            <a:pPr marL="0" indent="0">
              <a:spcBef>
                <a:spcPts val="1800"/>
              </a:spcBef>
              <a:buNone/>
            </a:pPr>
            <a:r>
              <a:rPr lang="en-US" sz="2600" dirty="0"/>
              <a:t>Data collected for unequal example was from the GCAD website</a:t>
            </a:r>
          </a:p>
          <a:p>
            <a:pPr marL="0" indent="0">
              <a:spcBef>
                <a:spcPts val="1800"/>
              </a:spcBef>
              <a:buNone/>
            </a:pPr>
            <a:endParaRPr lang="en-US" sz="2600" dirty="0"/>
          </a:p>
        </p:txBody>
      </p:sp>
    </p:spTree>
    <p:extLst>
      <p:ext uri="{BB962C8B-B14F-4D97-AF65-F5344CB8AC3E}">
        <p14:creationId xmlns:p14="http://schemas.microsoft.com/office/powerpoint/2010/main" val="99690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535633" y="2461544"/>
            <a:ext cx="8079304" cy="2085636"/>
          </a:xfrm>
          <a:prstGeom prst="rect">
            <a:avLst/>
          </a:prstGeom>
          <a:noFill/>
          <a:ln w="9525">
            <a:noFill/>
            <a:miter lim="800000"/>
            <a:headEnd/>
            <a:tailEnd/>
          </a:ln>
          <a:effectLst/>
        </p:spPr>
        <p:txBody>
          <a:bodyPr wrap="square">
            <a:spAutoFit/>
          </a:bodyPr>
          <a:lstStyle/>
          <a:p>
            <a:pPr algn="ctr">
              <a:lnSpc>
                <a:spcPct val="150000"/>
              </a:lnSpc>
              <a:spcBef>
                <a:spcPct val="20000"/>
              </a:spcBef>
              <a:buClr>
                <a:schemeClr val="accent1"/>
              </a:buClr>
              <a:defRPr/>
            </a:pPr>
            <a:r>
              <a:rPr lang="en-US" sz="3001" dirty="0">
                <a:latin typeface="+mj-lt"/>
              </a:rPr>
              <a:t>Good luck!  Remember that YOU HAVE NOTHING TO LOSE AND A LOWER TAX BILL AS A BENEFIT IF YOU PROTEST THE VALUE!!!</a:t>
            </a:r>
            <a:endParaRPr lang="en-US" sz="2401" dirty="0">
              <a:solidFill>
                <a:schemeClr val="tx2"/>
              </a:solidFill>
              <a:effectLst>
                <a:outerShdw blurRad="38100" dist="38100" dir="2700000" algn="tl">
                  <a:srgbClr val="808080"/>
                </a:outerShdw>
              </a:effectLst>
              <a:latin typeface="+mj-lt"/>
            </a:endParaRPr>
          </a:p>
        </p:txBody>
      </p:sp>
      <p:pic>
        <p:nvPicPr>
          <p:cNvPr id="3" name="Picture 2">
            <a:extLst>
              <a:ext uri="{FF2B5EF4-FFF2-40B4-BE49-F238E27FC236}">
                <a16:creationId xmlns:a16="http://schemas.microsoft.com/office/drawing/2014/main" id="{826324A1-5F65-4E53-90BC-E056ED5DDC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0423" y="76200"/>
            <a:ext cx="2610419" cy="2461544"/>
          </a:xfrm>
          <a:prstGeom prst="rect">
            <a:avLst/>
          </a:prstGeom>
        </p:spPr>
      </p:pic>
    </p:spTree>
    <p:extLst>
      <p:ext uri="{BB962C8B-B14F-4D97-AF65-F5344CB8AC3E}">
        <p14:creationId xmlns:p14="http://schemas.microsoft.com/office/powerpoint/2010/main" val="10054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76200" y="228600"/>
            <a:ext cx="10668000" cy="4543680"/>
          </a:xfrm>
          <a:prstGeom prst="rect">
            <a:avLst/>
          </a:prstGeom>
          <a:noFill/>
          <a:ln w="9525">
            <a:noFill/>
            <a:miter lim="800000"/>
            <a:headEnd/>
            <a:tailEnd/>
          </a:ln>
          <a:effectLst/>
        </p:spPr>
        <p:txBody>
          <a:bodyPr wrap="square">
            <a:spAutoFit/>
          </a:bodyPr>
          <a:lstStyle/>
          <a:p>
            <a:pPr algn="ctr">
              <a:spcBef>
                <a:spcPct val="20000"/>
              </a:spcBef>
              <a:buClr>
                <a:schemeClr val="accent1"/>
              </a:buClr>
              <a:defRPr/>
            </a:pPr>
            <a:r>
              <a:rPr lang="en-US" sz="3001" dirty="0">
                <a:latin typeface="+mj-lt"/>
              </a:rPr>
              <a:t>Samuel Langhorne Clemens (Mark Twain) said:</a:t>
            </a:r>
          </a:p>
          <a:p>
            <a:pPr algn="ctr">
              <a:spcBef>
                <a:spcPct val="20000"/>
              </a:spcBef>
              <a:buClr>
                <a:schemeClr val="accent1"/>
              </a:buClr>
              <a:defRPr/>
            </a:pPr>
            <a:endParaRPr lang="en-US" sz="3001" b="1" dirty="0">
              <a:latin typeface="+mj-lt"/>
            </a:endParaRPr>
          </a:p>
          <a:p>
            <a:pPr algn="ctr">
              <a:spcBef>
                <a:spcPct val="20000"/>
              </a:spcBef>
              <a:buClr>
                <a:schemeClr val="accent1"/>
              </a:buClr>
              <a:defRPr/>
            </a:pPr>
            <a:r>
              <a:rPr lang="en-US" sz="3601" b="1" dirty="0">
                <a:latin typeface="+mj-lt"/>
              </a:rPr>
              <a:t>“The only difference between a tax man </a:t>
            </a:r>
            <a:br>
              <a:rPr lang="en-US" sz="3601" b="1" dirty="0">
                <a:latin typeface="+mj-lt"/>
              </a:rPr>
            </a:br>
            <a:r>
              <a:rPr lang="en-US" sz="3601" b="1" dirty="0">
                <a:latin typeface="+mj-lt"/>
              </a:rPr>
              <a:t>and a taxidermist is the</a:t>
            </a:r>
            <a:br>
              <a:rPr lang="en-US" sz="3601" b="1" dirty="0">
                <a:latin typeface="+mj-lt"/>
              </a:rPr>
            </a:br>
            <a:r>
              <a:rPr lang="en-US" sz="3601" b="1" dirty="0">
                <a:latin typeface="+mj-lt"/>
              </a:rPr>
              <a:t>taxidermist leaves the skin.”</a:t>
            </a:r>
          </a:p>
          <a:p>
            <a:pPr algn="ctr">
              <a:spcBef>
                <a:spcPct val="20000"/>
              </a:spcBef>
              <a:buClr>
                <a:schemeClr val="accent1"/>
              </a:buClr>
              <a:defRPr/>
            </a:pPr>
            <a:endParaRPr lang="en-US" sz="2400" b="1" dirty="0">
              <a:latin typeface="+mj-lt"/>
            </a:endParaRPr>
          </a:p>
          <a:p>
            <a:pPr algn="ctr">
              <a:spcBef>
                <a:spcPct val="20000"/>
              </a:spcBef>
              <a:buClr>
                <a:schemeClr val="accent1"/>
              </a:buClr>
              <a:defRPr/>
            </a:pPr>
            <a:r>
              <a:rPr lang="en-US" sz="3601" b="1" dirty="0">
                <a:latin typeface="+mj-lt"/>
              </a:rPr>
              <a:t>We do NOT want to skin you at the Galveston County Tax Office!  We are </a:t>
            </a:r>
            <a:r>
              <a:rPr lang="en-US" sz="3601" b="1" u="sng" dirty="0">
                <a:latin typeface="+mj-lt"/>
              </a:rPr>
              <a:t>on your side</a:t>
            </a:r>
            <a:r>
              <a:rPr lang="en-US" sz="3601" b="1" dirty="0">
                <a:latin typeface="+mj-lt"/>
              </a:rPr>
              <a:t>!</a:t>
            </a:r>
          </a:p>
        </p:txBody>
      </p:sp>
      <p:sp>
        <p:nvSpPr>
          <p:cNvPr id="4" name="Rectangle 2"/>
          <p:cNvSpPr>
            <a:spLocks noChangeArrowheads="1"/>
          </p:cNvSpPr>
          <p:nvPr/>
        </p:nvSpPr>
        <p:spPr bwMode="auto">
          <a:xfrm>
            <a:off x="1600200" y="4953000"/>
            <a:ext cx="8079304" cy="1292999"/>
          </a:xfrm>
          <a:prstGeom prst="rect">
            <a:avLst/>
          </a:prstGeom>
          <a:noFill/>
          <a:ln w="9525">
            <a:noFill/>
            <a:miter lim="800000"/>
            <a:headEnd/>
            <a:tailEnd/>
          </a:ln>
          <a:effectLst/>
        </p:spPr>
        <p:txBody>
          <a:bodyPr wrap="square">
            <a:spAutoFit/>
          </a:bodyPr>
          <a:lstStyle/>
          <a:p>
            <a:pPr algn="ctr">
              <a:spcBef>
                <a:spcPct val="20000"/>
              </a:spcBef>
              <a:buClr>
                <a:schemeClr val="accent1"/>
              </a:buClr>
              <a:defRPr/>
            </a:pPr>
            <a:r>
              <a:rPr lang="en-US" sz="2401" dirty="0"/>
              <a:t>Information provided courtesy of</a:t>
            </a:r>
            <a:br>
              <a:rPr lang="en-US" sz="2401" dirty="0"/>
            </a:br>
            <a:r>
              <a:rPr lang="en-US" sz="3001" dirty="0"/>
              <a:t>Cheryl E. Johnson, PCC, CTOP</a:t>
            </a:r>
            <a:br>
              <a:rPr lang="en-US" sz="3001" dirty="0"/>
            </a:br>
            <a:r>
              <a:rPr lang="en-US" sz="2401" dirty="0"/>
              <a:t>Galveston County Tax Assessor/Collector</a:t>
            </a:r>
            <a:endParaRPr lang="en-US" sz="2401" dirty="0">
              <a:solidFill>
                <a:schemeClr val="tx2"/>
              </a:solidFill>
              <a:effectLst>
                <a:outerShdw blurRad="38100" dist="38100" dir="2700000" algn="tl">
                  <a:srgbClr val="808080"/>
                </a:outerShdw>
              </a:effectLst>
            </a:endParaRPr>
          </a:p>
        </p:txBody>
      </p:sp>
    </p:spTree>
    <p:extLst>
      <p:ext uri="{BB962C8B-B14F-4D97-AF65-F5344CB8AC3E}">
        <p14:creationId xmlns:p14="http://schemas.microsoft.com/office/powerpoint/2010/main" val="24317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4388-769B-487F-9AB4-88DD9F9EA21F}"/>
              </a:ext>
            </a:extLst>
          </p:cNvPr>
          <p:cNvSpPr txBox="1"/>
          <p:nvPr/>
        </p:nvSpPr>
        <p:spPr>
          <a:xfrm>
            <a:off x="-178982" y="1795130"/>
            <a:ext cx="2362200" cy="1815882"/>
          </a:xfrm>
          <a:prstGeom prst="rect">
            <a:avLst/>
          </a:prstGeom>
          <a:noFill/>
        </p:spPr>
        <p:txBody>
          <a:bodyPr wrap="square" rtlCol="0">
            <a:spAutoFit/>
          </a:bodyPr>
          <a:lstStyle/>
          <a:p>
            <a:pPr algn="ctr"/>
            <a:r>
              <a:rPr lang="en-US" sz="2800" dirty="0"/>
              <a:t>EXAMPLE</a:t>
            </a:r>
          </a:p>
          <a:p>
            <a:pPr algn="ctr"/>
            <a:r>
              <a:rPr lang="en-US" sz="2800" dirty="0"/>
              <a:t>OF AN</a:t>
            </a:r>
          </a:p>
          <a:p>
            <a:pPr algn="ctr"/>
            <a:r>
              <a:rPr lang="en-US" sz="2800" dirty="0"/>
              <a:t>APPRAISAL CARD</a:t>
            </a:r>
          </a:p>
        </p:txBody>
      </p:sp>
      <p:grpSp>
        <p:nvGrpSpPr>
          <p:cNvPr id="10" name="Group 9">
            <a:extLst>
              <a:ext uri="{FF2B5EF4-FFF2-40B4-BE49-F238E27FC236}">
                <a16:creationId xmlns:a16="http://schemas.microsoft.com/office/drawing/2014/main" id="{92855040-72E0-4DB6-9164-8B51956F2AD3}"/>
              </a:ext>
            </a:extLst>
          </p:cNvPr>
          <p:cNvGrpSpPr/>
          <p:nvPr/>
        </p:nvGrpSpPr>
        <p:grpSpPr>
          <a:xfrm>
            <a:off x="2057400" y="-1"/>
            <a:ext cx="9906000" cy="6777789"/>
            <a:chOff x="0" y="-1"/>
            <a:chExt cx="9906000" cy="6777789"/>
          </a:xfrm>
        </p:grpSpPr>
        <p:grpSp>
          <p:nvGrpSpPr>
            <p:cNvPr id="18" name="Group 17">
              <a:extLst>
                <a:ext uri="{FF2B5EF4-FFF2-40B4-BE49-F238E27FC236}">
                  <a16:creationId xmlns:a16="http://schemas.microsoft.com/office/drawing/2014/main" id="{DEE22F17-3AA7-4947-BB79-701E8AC2F16D}"/>
                </a:ext>
              </a:extLst>
            </p:cNvPr>
            <p:cNvGrpSpPr/>
            <p:nvPr/>
          </p:nvGrpSpPr>
          <p:grpSpPr>
            <a:xfrm>
              <a:off x="0" y="-1"/>
              <a:ext cx="9906000" cy="6777789"/>
              <a:chOff x="0" y="-1"/>
              <a:chExt cx="9906000" cy="6777789"/>
            </a:xfrm>
          </p:grpSpPr>
          <p:pic>
            <p:nvPicPr>
              <p:cNvPr id="3" name="Picture 2">
                <a:extLst>
                  <a:ext uri="{FF2B5EF4-FFF2-40B4-BE49-F238E27FC236}">
                    <a16:creationId xmlns:a16="http://schemas.microsoft.com/office/drawing/2014/main" id="{66366852-DA17-491E-82C4-5970DBBE90D6}"/>
                  </a:ext>
                </a:extLst>
              </p:cNvPr>
              <p:cNvPicPr>
                <a:picLocks noChangeAspect="1"/>
              </p:cNvPicPr>
              <p:nvPr/>
            </p:nvPicPr>
            <p:blipFill rotWithShape="1">
              <a:blip r:embed="rId2"/>
              <a:srcRect b="11455"/>
              <a:stretch/>
            </p:blipFill>
            <p:spPr>
              <a:xfrm>
                <a:off x="0" y="-1"/>
                <a:ext cx="9906000" cy="6777789"/>
              </a:xfrm>
              <a:prstGeom prst="rect">
                <a:avLst/>
              </a:prstGeom>
            </p:spPr>
          </p:pic>
          <p:sp>
            <p:nvSpPr>
              <p:cNvPr id="4" name="Rectangle 3">
                <a:extLst>
                  <a:ext uri="{FF2B5EF4-FFF2-40B4-BE49-F238E27FC236}">
                    <a16:creationId xmlns:a16="http://schemas.microsoft.com/office/drawing/2014/main" id="{7EA0FA90-6BE9-4CE2-ADE5-035AFD3E3D91}"/>
                  </a:ext>
                </a:extLst>
              </p:cNvPr>
              <p:cNvSpPr/>
              <p:nvPr/>
            </p:nvSpPr>
            <p:spPr>
              <a:xfrm>
                <a:off x="3886200" y="276447"/>
                <a:ext cx="2133600" cy="333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Owner &amp; address info</a:t>
                </a:r>
              </a:p>
            </p:txBody>
          </p:sp>
          <p:sp>
            <p:nvSpPr>
              <p:cNvPr id="5" name="Rectangle 4">
                <a:extLst>
                  <a:ext uri="{FF2B5EF4-FFF2-40B4-BE49-F238E27FC236}">
                    <a16:creationId xmlns:a16="http://schemas.microsoft.com/office/drawing/2014/main" id="{83A5E5AB-B2B5-48C5-831E-4BD5767E7FAD}"/>
                  </a:ext>
                </a:extLst>
              </p:cNvPr>
              <p:cNvSpPr/>
              <p:nvPr/>
            </p:nvSpPr>
            <p:spPr>
              <a:xfrm>
                <a:off x="125818" y="990600"/>
                <a:ext cx="132198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Long Acct #</a:t>
                </a:r>
              </a:p>
            </p:txBody>
          </p:sp>
          <p:sp>
            <p:nvSpPr>
              <p:cNvPr id="6" name="Rectangle 5">
                <a:extLst>
                  <a:ext uri="{FF2B5EF4-FFF2-40B4-BE49-F238E27FC236}">
                    <a16:creationId xmlns:a16="http://schemas.microsoft.com/office/drawing/2014/main" id="{407F9D57-E59A-4209-B22E-1AF047E88694}"/>
                  </a:ext>
                </a:extLst>
              </p:cNvPr>
              <p:cNvSpPr/>
              <p:nvPr/>
            </p:nvSpPr>
            <p:spPr>
              <a:xfrm>
                <a:off x="152400" y="505047"/>
                <a:ext cx="2743200" cy="333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 name="Rectangle 6">
                <a:extLst>
                  <a:ext uri="{FF2B5EF4-FFF2-40B4-BE49-F238E27FC236}">
                    <a16:creationId xmlns:a16="http://schemas.microsoft.com/office/drawing/2014/main" id="{93121664-45AF-43EB-8B5B-BBDE0158CF51}"/>
                  </a:ext>
                </a:extLst>
              </p:cNvPr>
              <p:cNvSpPr/>
              <p:nvPr/>
            </p:nvSpPr>
            <p:spPr>
              <a:xfrm>
                <a:off x="762000" y="262271"/>
                <a:ext cx="1143000" cy="118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Short Acct #</a:t>
                </a:r>
              </a:p>
            </p:txBody>
          </p:sp>
          <p:sp>
            <p:nvSpPr>
              <p:cNvPr id="8" name="Star: 5 Points 7">
                <a:extLst>
                  <a:ext uri="{FF2B5EF4-FFF2-40B4-BE49-F238E27FC236}">
                    <a16:creationId xmlns:a16="http://schemas.microsoft.com/office/drawing/2014/main" id="{C5DCBE42-9271-4BE3-975F-6F32F7231AE0}"/>
                  </a:ext>
                </a:extLst>
              </p:cNvPr>
              <p:cNvSpPr/>
              <p:nvPr/>
            </p:nvSpPr>
            <p:spPr>
              <a:xfrm>
                <a:off x="1695450" y="762000"/>
                <a:ext cx="228600" cy="194931"/>
              </a:xfrm>
              <a:prstGeom prst="star5">
                <a:avLst>
                  <a:gd name="adj" fmla="val 2204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4DE4F3E-9B4F-4103-82B9-9A760EF2A9B8}"/>
                  </a:ext>
                </a:extLst>
              </p:cNvPr>
              <p:cNvSpPr/>
              <p:nvPr/>
            </p:nvSpPr>
            <p:spPr>
              <a:xfrm>
                <a:off x="533400" y="1219201"/>
                <a:ext cx="2590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Actual address</a:t>
                </a:r>
              </a:p>
            </p:txBody>
          </p:sp>
        </p:grpSp>
        <p:sp>
          <p:nvSpPr>
            <p:cNvPr id="11" name="Rectangle 10">
              <a:extLst>
                <a:ext uri="{FF2B5EF4-FFF2-40B4-BE49-F238E27FC236}">
                  <a16:creationId xmlns:a16="http://schemas.microsoft.com/office/drawing/2014/main" id="{07D61F30-A68A-4EFC-8873-E7DDDFE2602C}"/>
                </a:ext>
              </a:extLst>
            </p:cNvPr>
            <p:cNvSpPr/>
            <p:nvPr/>
          </p:nvSpPr>
          <p:spPr>
            <a:xfrm>
              <a:off x="7467600" y="1676400"/>
              <a:ext cx="1143000" cy="118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2" name="Rectangle 11">
              <a:extLst>
                <a:ext uri="{FF2B5EF4-FFF2-40B4-BE49-F238E27FC236}">
                  <a16:creationId xmlns:a16="http://schemas.microsoft.com/office/drawing/2014/main" id="{43688BE4-CFF6-4B3E-AEB4-73E49204EF69}"/>
                </a:ext>
              </a:extLst>
            </p:cNvPr>
            <p:cNvSpPr/>
            <p:nvPr/>
          </p:nvSpPr>
          <p:spPr>
            <a:xfrm>
              <a:off x="1955800" y="785037"/>
              <a:ext cx="1447800" cy="194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Your neighborhood</a:t>
              </a:r>
            </a:p>
          </p:txBody>
        </p:sp>
      </p:grpSp>
    </p:spTree>
    <p:extLst>
      <p:ext uri="{BB962C8B-B14F-4D97-AF65-F5344CB8AC3E}">
        <p14:creationId xmlns:p14="http://schemas.microsoft.com/office/powerpoint/2010/main" val="341138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FA96-7C95-4FC0-AE7F-9B4A7EAF8E96}"/>
              </a:ext>
            </a:extLst>
          </p:cNvPr>
          <p:cNvSpPr>
            <a:spLocks noGrp="1"/>
          </p:cNvSpPr>
          <p:nvPr>
            <p:ph type="title"/>
          </p:nvPr>
        </p:nvSpPr>
        <p:spPr>
          <a:xfrm>
            <a:off x="152400" y="228600"/>
            <a:ext cx="9526568" cy="1371957"/>
          </a:xfrm>
          <a:ln>
            <a:noFill/>
          </a:ln>
        </p:spPr>
        <p:txBody>
          <a:bodyPr>
            <a:noAutofit/>
          </a:bodyPr>
          <a:lstStyle/>
          <a:p>
            <a:pPr algn="ctr"/>
            <a:r>
              <a:rPr lang="en-US" sz="4401" b="1" dirty="0">
                <a:ln>
                  <a:solidFill>
                    <a:schemeClr val="tx1"/>
                  </a:solidFill>
                </a:ln>
                <a:solidFill>
                  <a:schemeClr val="tx1"/>
                </a:solidFill>
              </a:rPr>
              <a:t>Simple Facts</a:t>
            </a:r>
          </a:p>
        </p:txBody>
      </p:sp>
      <p:sp>
        <p:nvSpPr>
          <p:cNvPr id="9" name="Content Placeholder 2">
            <a:extLst>
              <a:ext uri="{FF2B5EF4-FFF2-40B4-BE49-F238E27FC236}">
                <a16:creationId xmlns:a16="http://schemas.microsoft.com/office/drawing/2014/main" id="{7CC37353-7883-45AC-B386-C5ED545D8093}"/>
              </a:ext>
            </a:extLst>
          </p:cNvPr>
          <p:cNvSpPr txBox="1">
            <a:spLocks/>
          </p:cNvSpPr>
          <p:nvPr/>
        </p:nvSpPr>
        <p:spPr>
          <a:xfrm>
            <a:off x="381000" y="1417450"/>
            <a:ext cx="9906000" cy="6172200"/>
          </a:xfrm>
          <a:prstGeom prst="rect">
            <a:avLst/>
          </a:prstGeom>
          <a:noFill/>
        </p:spPr>
        <p:txBody>
          <a:bodyPr vert="horz" lIns="91464" tIns="45732" rIns="91464" bIns="45732" rtlCol="0">
            <a:noAutofit/>
          </a:bodyPr>
          <a:lstStyle>
            <a:lvl1pPr marL="274320" indent="-274320" algn="l" defTabSz="914400" rtl="0" eaLnBrk="1" latinLnBrk="0" hangingPunct="1">
              <a:lnSpc>
                <a:spcPct val="90000"/>
              </a:lnSpc>
              <a:spcBef>
                <a:spcPts val="1800"/>
              </a:spcBef>
              <a:buClr>
                <a:schemeClr val="tx1"/>
              </a:buClr>
              <a:buSzPct val="10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100000"/>
              <a:buFont typeface="Arial"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9pPr>
          </a:lstStyle>
          <a:p>
            <a:pPr marL="0" indent="0">
              <a:lnSpc>
                <a:spcPct val="100000"/>
              </a:lnSpc>
              <a:spcAft>
                <a:spcPts val="1800"/>
              </a:spcAft>
              <a:buNone/>
            </a:pPr>
            <a:r>
              <a:rPr lang="en-US" sz="2800" dirty="0"/>
              <a:t>Protesting is not a guarantee to lower your taxes.  It is</a:t>
            </a:r>
            <a:br>
              <a:rPr lang="en-US" sz="2800" dirty="0"/>
            </a:br>
            <a:r>
              <a:rPr lang="en-US" sz="2800" dirty="0"/>
              <a:t>a start and pays off over time.  It is important that you  understand the process and ensure the information the </a:t>
            </a:r>
            <a:br>
              <a:rPr lang="en-US" sz="2800" dirty="0"/>
            </a:br>
            <a:r>
              <a:rPr lang="en-US" sz="2800" dirty="0"/>
              <a:t>CAD has is accurate for your property!</a:t>
            </a:r>
          </a:p>
          <a:p>
            <a:pPr marL="0" indent="0">
              <a:lnSpc>
                <a:spcPct val="100000"/>
              </a:lnSpc>
              <a:spcAft>
                <a:spcPts val="1800"/>
              </a:spcAft>
              <a:buNone/>
            </a:pPr>
            <a:r>
              <a:rPr lang="en-US" sz="2800" dirty="0"/>
              <a:t>If your homestead value increased more than 10% (20% for all other real property) and you do not secure a lower increase, the taxes will STILL increase and eventually you will be taxed at the full market value.  “Caps” are “tax limits” not value limits.  </a:t>
            </a:r>
          </a:p>
        </p:txBody>
      </p:sp>
    </p:spTree>
    <p:extLst>
      <p:ext uri="{BB962C8B-B14F-4D97-AF65-F5344CB8AC3E}">
        <p14:creationId xmlns:p14="http://schemas.microsoft.com/office/powerpoint/2010/main" val="16837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9145409" cy="635598"/>
          </a:xfrm>
          <a:noFill/>
        </p:spPr>
        <p:txBody>
          <a:bodyPr anchor="ctr">
            <a:noAutofit/>
          </a:bodyPr>
          <a:lstStyle/>
          <a:p>
            <a:pPr algn="ctr">
              <a:lnSpc>
                <a:spcPct val="100000"/>
              </a:lnSpc>
            </a:pPr>
            <a:r>
              <a:rPr lang="en-US" sz="4400" dirty="0">
                <a:ln>
                  <a:solidFill>
                    <a:schemeClr val="tx1"/>
                  </a:solidFill>
                </a:ln>
                <a:solidFill>
                  <a:schemeClr val="tx1"/>
                </a:solidFill>
              </a:rPr>
              <a:t>Who’s Who in the Tax Process?</a:t>
            </a:r>
            <a:endParaRPr lang="en-US" sz="4400" i="1" dirty="0">
              <a:ln>
                <a:solidFill>
                  <a:schemeClr val="tx1"/>
                </a:solidFill>
              </a:ln>
              <a:solidFill>
                <a:schemeClr val="tx1"/>
              </a:solidFill>
            </a:endParaRPr>
          </a:p>
        </p:txBody>
      </p:sp>
      <p:pic>
        <p:nvPicPr>
          <p:cNvPr id="48" name="Picture 47">
            <a:extLst>
              <a:ext uri="{FF2B5EF4-FFF2-40B4-BE49-F238E27FC236}">
                <a16:creationId xmlns:a16="http://schemas.microsoft.com/office/drawing/2014/main" id="{E06CC317-05EA-4B0B-8328-6A6A60A7C592}"/>
              </a:ext>
            </a:extLst>
          </p:cNvPr>
          <p:cNvPicPr>
            <a:picLocks noChangeAspect="1"/>
          </p:cNvPicPr>
          <p:nvPr/>
        </p:nvPicPr>
        <p:blipFill rotWithShape="1">
          <a:blip r:embed="rId2"/>
          <a:srcRect l="2162" t="8169" r="1042" b="5230"/>
          <a:stretch/>
        </p:blipFill>
        <p:spPr>
          <a:xfrm>
            <a:off x="762000" y="1066800"/>
            <a:ext cx="8625832" cy="5105399"/>
          </a:xfrm>
          <a:prstGeom prst="rect">
            <a:avLst/>
          </a:prstGeom>
        </p:spPr>
      </p:pic>
      <p:sp>
        <p:nvSpPr>
          <p:cNvPr id="18" name="Rectangle 17">
            <a:extLst>
              <a:ext uri="{FF2B5EF4-FFF2-40B4-BE49-F238E27FC236}">
                <a16:creationId xmlns:a16="http://schemas.microsoft.com/office/drawing/2014/main" id="{CB73E8F3-C740-4CAE-AFD2-C4346B6EDD72}"/>
              </a:ext>
            </a:extLst>
          </p:cNvPr>
          <p:cNvSpPr/>
          <p:nvPr/>
        </p:nvSpPr>
        <p:spPr>
          <a:xfrm>
            <a:off x="4684059" y="1143000"/>
            <a:ext cx="954741" cy="534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r: 5 Points 5">
            <a:extLst>
              <a:ext uri="{FF2B5EF4-FFF2-40B4-BE49-F238E27FC236}">
                <a16:creationId xmlns:a16="http://schemas.microsoft.com/office/drawing/2014/main" id="{37EF432F-1CF0-4C90-8C97-0CA0DBC0ACEF}"/>
              </a:ext>
            </a:extLst>
          </p:cNvPr>
          <p:cNvSpPr/>
          <p:nvPr/>
        </p:nvSpPr>
        <p:spPr>
          <a:xfrm>
            <a:off x="9434693" y="1006267"/>
            <a:ext cx="751082" cy="635597"/>
          </a:xfrm>
          <a:prstGeom prst="star5">
            <a:avLst>
              <a:gd name="adj" fmla="val 21506"/>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tar: 5 Points 23">
            <a:extLst>
              <a:ext uri="{FF2B5EF4-FFF2-40B4-BE49-F238E27FC236}">
                <a16:creationId xmlns:a16="http://schemas.microsoft.com/office/drawing/2014/main" id="{5335E542-3CB2-4322-A359-1EDD058AF2AC}"/>
              </a:ext>
            </a:extLst>
          </p:cNvPr>
          <p:cNvSpPr/>
          <p:nvPr/>
        </p:nvSpPr>
        <p:spPr>
          <a:xfrm>
            <a:off x="715139" y="4851600"/>
            <a:ext cx="739507" cy="635597"/>
          </a:xfrm>
          <a:prstGeom prst="star5">
            <a:avLst>
              <a:gd name="adj" fmla="val 21506"/>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86D151DB-8479-4940-B9FD-ED40192B05D0}"/>
              </a:ext>
            </a:extLst>
          </p:cNvPr>
          <p:cNvSpPr/>
          <p:nvPr/>
        </p:nvSpPr>
        <p:spPr>
          <a:xfrm>
            <a:off x="152400" y="5511899"/>
            <a:ext cx="751082" cy="635597"/>
          </a:xfrm>
          <a:prstGeom prst="star5">
            <a:avLst>
              <a:gd name="adj" fmla="val 21506"/>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tar: 5 Points 25">
            <a:extLst>
              <a:ext uri="{FF2B5EF4-FFF2-40B4-BE49-F238E27FC236}">
                <a16:creationId xmlns:a16="http://schemas.microsoft.com/office/drawing/2014/main" id="{1E26008F-E707-49D5-BE0F-D786F2254A75}"/>
              </a:ext>
            </a:extLst>
          </p:cNvPr>
          <p:cNvSpPr/>
          <p:nvPr/>
        </p:nvSpPr>
        <p:spPr>
          <a:xfrm>
            <a:off x="8927705" y="5493361"/>
            <a:ext cx="751082" cy="635597"/>
          </a:xfrm>
          <a:prstGeom prst="star5">
            <a:avLst>
              <a:gd name="adj" fmla="val 21506"/>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tar: 5 Points 27">
            <a:extLst>
              <a:ext uri="{FF2B5EF4-FFF2-40B4-BE49-F238E27FC236}">
                <a16:creationId xmlns:a16="http://schemas.microsoft.com/office/drawing/2014/main" id="{BD5881C3-D854-46E8-B661-28A0D2734D69}"/>
              </a:ext>
            </a:extLst>
          </p:cNvPr>
          <p:cNvSpPr/>
          <p:nvPr/>
        </p:nvSpPr>
        <p:spPr>
          <a:xfrm>
            <a:off x="8406687" y="4732326"/>
            <a:ext cx="751082" cy="635597"/>
          </a:xfrm>
          <a:prstGeom prst="star5">
            <a:avLst>
              <a:gd name="adj" fmla="val 21506"/>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A6E7E7DF-2577-4A93-BF25-5645FD6CA3AD}"/>
              </a:ext>
            </a:extLst>
          </p:cNvPr>
          <p:cNvGrpSpPr/>
          <p:nvPr/>
        </p:nvGrpSpPr>
        <p:grpSpPr>
          <a:xfrm>
            <a:off x="8610600" y="1752660"/>
            <a:ext cx="3124200" cy="3657540"/>
            <a:chOff x="8610600" y="1752660"/>
            <a:chExt cx="3124200" cy="3657540"/>
          </a:xfrm>
        </p:grpSpPr>
        <p:grpSp>
          <p:nvGrpSpPr>
            <p:cNvPr id="5" name="Group 4">
              <a:extLst>
                <a:ext uri="{FF2B5EF4-FFF2-40B4-BE49-F238E27FC236}">
                  <a16:creationId xmlns:a16="http://schemas.microsoft.com/office/drawing/2014/main" id="{21F11E0E-AB44-408E-AE0F-BDAF3D93BB1E}"/>
                </a:ext>
              </a:extLst>
            </p:cNvPr>
            <p:cNvGrpSpPr/>
            <p:nvPr/>
          </p:nvGrpSpPr>
          <p:grpSpPr>
            <a:xfrm>
              <a:off x="8610600" y="1752660"/>
              <a:ext cx="3124200" cy="3657540"/>
              <a:chOff x="8610600" y="1752660"/>
              <a:chExt cx="3124200" cy="3657540"/>
            </a:xfrm>
          </p:grpSpPr>
          <p:sp>
            <p:nvSpPr>
              <p:cNvPr id="4" name="Diamond 3">
                <a:extLst>
                  <a:ext uri="{FF2B5EF4-FFF2-40B4-BE49-F238E27FC236}">
                    <a16:creationId xmlns:a16="http://schemas.microsoft.com/office/drawing/2014/main" id="{94FA8FD7-43C2-4177-9711-FF50D957AEBB}"/>
                  </a:ext>
                </a:extLst>
              </p:cNvPr>
              <p:cNvSpPr/>
              <p:nvPr/>
            </p:nvSpPr>
            <p:spPr>
              <a:xfrm>
                <a:off x="8610600" y="1752660"/>
                <a:ext cx="3124200" cy="365754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A4F7F9E-6042-418D-851F-A0DE3C87A0D1}"/>
                  </a:ext>
                </a:extLst>
              </p:cNvPr>
              <p:cNvSpPr txBox="1"/>
              <p:nvPr/>
            </p:nvSpPr>
            <p:spPr>
              <a:xfrm>
                <a:off x="9029700" y="2339876"/>
                <a:ext cx="2247900" cy="2308324"/>
              </a:xfrm>
              <a:prstGeom prst="rect">
                <a:avLst/>
              </a:prstGeom>
              <a:noFill/>
            </p:spPr>
            <p:txBody>
              <a:bodyPr wrap="square" rtlCol="0">
                <a:spAutoFit/>
              </a:bodyPr>
              <a:lstStyle/>
              <a:p>
                <a:pPr algn="ctr"/>
                <a:r>
                  <a:rPr lang="en-US" sz="2400" b="1" dirty="0"/>
                  <a:t>Many</a:t>
                </a:r>
                <a:br>
                  <a:rPr lang="en-US" sz="2400" b="1" dirty="0"/>
                </a:br>
                <a:r>
                  <a:rPr lang="en-US" sz="2400" b="1" dirty="0"/>
                  <a:t>players but</a:t>
                </a:r>
                <a:br>
                  <a:rPr lang="en-US" sz="2400" b="1" dirty="0"/>
                </a:br>
                <a:r>
                  <a:rPr lang="en-US" sz="2400" b="1" dirty="0"/>
                  <a:t>it starts with the voters </a:t>
                </a:r>
                <a:br>
                  <a:rPr lang="en-US" sz="2400" b="1" dirty="0"/>
                </a:br>
                <a:r>
                  <a:rPr lang="en-US" sz="2400" b="1" dirty="0"/>
                  <a:t>who elect them!</a:t>
                </a:r>
              </a:p>
            </p:txBody>
          </p:sp>
        </p:grpSp>
        <p:sp>
          <p:nvSpPr>
            <p:cNvPr id="13" name="Star: 5 Points 12">
              <a:extLst>
                <a:ext uri="{FF2B5EF4-FFF2-40B4-BE49-F238E27FC236}">
                  <a16:creationId xmlns:a16="http://schemas.microsoft.com/office/drawing/2014/main" id="{E39A0A0D-0082-40D7-90A7-B464C09CB61E}"/>
                </a:ext>
              </a:extLst>
            </p:cNvPr>
            <p:cNvSpPr/>
            <p:nvPr/>
          </p:nvSpPr>
          <p:spPr>
            <a:xfrm>
              <a:off x="9940854" y="4558168"/>
              <a:ext cx="489841" cy="401656"/>
            </a:xfrm>
            <a:prstGeom prst="star5">
              <a:avLst>
                <a:gd name="adj" fmla="val 21506"/>
                <a:gd name="hf" fmla="val 105146"/>
                <a:gd name="vf" fmla="val 11055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6F18366A-8253-499C-95F1-04BBFCF4956F}"/>
              </a:ext>
            </a:extLst>
          </p:cNvPr>
          <p:cNvSpPr txBox="1"/>
          <p:nvPr/>
        </p:nvSpPr>
        <p:spPr>
          <a:xfrm>
            <a:off x="3785314" y="6324600"/>
            <a:ext cx="4520486" cy="369332"/>
          </a:xfrm>
          <a:prstGeom prst="rect">
            <a:avLst/>
          </a:prstGeom>
          <a:noFill/>
        </p:spPr>
        <p:txBody>
          <a:bodyPr wrap="square" rtlCol="0">
            <a:spAutoFit/>
          </a:bodyPr>
          <a:lstStyle/>
          <a:p>
            <a:r>
              <a:rPr lang="en-US" dirty="0"/>
              <a:t>Stars represent those YOU ELECT!!!</a:t>
            </a:r>
          </a:p>
        </p:txBody>
      </p:sp>
    </p:spTree>
    <p:extLst>
      <p:ext uri="{BB962C8B-B14F-4D97-AF65-F5344CB8AC3E}">
        <p14:creationId xmlns:p14="http://schemas.microsoft.com/office/powerpoint/2010/main" val="3327932415"/>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28"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9145409" cy="635598"/>
          </a:xfrm>
          <a:noFill/>
        </p:spPr>
        <p:txBody>
          <a:bodyPr anchor="ctr">
            <a:noAutofit/>
          </a:bodyPr>
          <a:lstStyle/>
          <a:p>
            <a:pPr algn="ctr">
              <a:lnSpc>
                <a:spcPct val="100000"/>
              </a:lnSpc>
            </a:pPr>
            <a:r>
              <a:rPr lang="en-US" sz="4400" dirty="0">
                <a:ln>
                  <a:solidFill>
                    <a:schemeClr val="tx1"/>
                  </a:solidFill>
                </a:ln>
                <a:solidFill>
                  <a:schemeClr val="tx1"/>
                </a:solidFill>
              </a:rPr>
              <a:t>Who’s Who at the CAD?</a:t>
            </a:r>
            <a:endParaRPr lang="en-US" sz="4400" i="1" dirty="0">
              <a:ln>
                <a:solidFill>
                  <a:schemeClr val="tx1"/>
                </a:solidFill>
              </a:ln>
              <a:solidFill>
                <a:schemeClr val="tx1"/>
              </a:solidFill>
            </a:endParaRPr>
          </a:p>
        </p:txBody>
      </p:sp>
      <p:pic>
        <p:nvPicPr>
          <p:cNvPr id="4" name="Picture 3">
            <a:extLst>
              <a:ext uri="{FF2B5EF4-FFF2-40B4-BE49-F238E27FC236}">
                <a16:creationId xmlns:a16="http://schemas.microsoft.com/office/drawing/2014/main" id="{5E3DEAAC-D15B-4E54-8E4A-E52FB1F28E78}"/>
              </a:ext>
            </a:extLst>
          </p:cNvPr>
          <p:cNvPicPr>
            <a:picLocks noChangeAspect="1"/>
          </p:cNvPicPr>
          <p:nvPr/>
        </p:nvPicPr>
        <p:blipFill rotWithShape="1">
          <a:blip r:embed="rId2"/>
          <a:srcRect r="3832"/>
          <a:stretch/>
        </p:blipFill>
        <p:spPr>
          <a:xfrm>
            <a:off x="1044186" y="952500"/>
            <a:ext cx="8252214" cy="4953000"/>
          </a:xfrm>
          <a:prstGeom prst="rect">
            <a:avLst/>
          </a:prstGeom>
        </p:spPr>
      </p:pic>
      <p:cxnSp>
        <p:nvCxnSpPr>
          <p:cNvPr id="7" name="Straight Arrow Connector 6">
            <a:extLst>
              <a:ext uri="{FF2B5EF4-FFF2-40B4-BE49-F238E27FC236}">
                <a16:creationId xmlns:a16="http://schemas.microsoft.com/office/drawing/2014/main" id="{2F0ACD9E-59FB-4F63-88DC-736D341ABAC8}"/>
              </a:ext>
            </a:extLst>
          </p:cNvPr>
          <p:cNvCxnSpPr>
            <a:cxnSpLocks/>
          </p:cNvCxnSpPr>
          <p:nvPr/>
        </p:nvCxnSpPr>
        <p:spPr>
          <a:xfrm>
            <a:off x="4800600" y="1905000"/>
            <a:ext cx="0" cy="3810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E779FDF-7C54-43CA-93BB-427B9693F36F}"/>
              </a:ext>
            </a:extLst>
          </p:cNvPr>
          <p:cNvCxnSpPr>
            <a:cxnSpLocks/>
          </p:cNvCxnSpPr>
          <p:nvPr/>
        </p:nvCxnSpPr>
        <p:spPr>
          <a:xfrm flipH="1">
            <a:off x="2971800" y="2667000"/>
            <a:ext cx="533400" cy="53340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18235F1-1FC4-4EB2-A083-57798AC5E6F7}"/>
              </a:ext>
            </a:extLst>
          </p:cNvPr>
          <p:cNvCxnSpPr>
            <a:cxnSpLocks/>
          </p:cNvCxnSpPr>
          <p:nvPr/>
        </p:nvCxnSpPr>
        <p:spPr>
          <a:xfrm>
            <a:off x="4800600" y="2709672"/>
            <a:ext cx="0" cy="49072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D06B9F5-F645-4E24-9E98-3B7C814093D6}"/>
              </a:ext>
            </a:extLst>
          </p:cNvPr>
          <p:cNvCxnSpPr>
            <a:cxnSpLocks/>
          </p:cNvCxnSpPr>
          <p:nvPr/>
        </p:nvCxnSpPr>
        <p:spPr>
          <a:xfrm>
            <a:off x="4815840" y="3624072"/>
            <a:ext cx="0" cy="49072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79FEC8E-1C43-4CBC-BCAB-8FA6D4BDE80A}"/>
              </a:ext>
            </a:extLst>
          </p:cNvPr>
          <p:cNvCxnSpPr>
            <a:cxnSpLocks/>
          </p:cNvCxnSpPr>
          <p:nvPr/>
        </p:nvCxnSpPr>
        <p:spPr>
          <a:xfrm>
            <a:off x="4724400" y="5181600"/>
            <a:ext cx="1066800" cy="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3A6C70-3681-4343-A704-0080DC6B92ED}"/>
              </a:ext>
            </a:extLst>
          </p:cNvPr>
          <p:cNvSpPr txBox="1"/>
          <p:nvPr/>
        </p:nvSpPr>
        <p:spPr>
          <a:xfrm>
            <a:off x="5969000" y="5400406"/>
            <a:ext cx="3276600" cy="1200329"/>
          </a:xfrm>
          <a:prstGeom prst="rect">
            <a:avLst/>
          </a:prstGeom>
          <a:noFill/>
        </p:spPr>
        <p:txBody>
          <a:bodyPr wrap="square" rtlCol="0">
            <a:spAutoFit/>
          </a:bodyPr>
          <a:lstStyle/>
          <a:p>
            <a:r>
              <a:rPr lang="en-US" dirty="0"/>
              <a:t>Beginning in July this year, the CAD Board of Directors will appoint the Appraisal Review Board members!</a:t>
            </a:r>
          </a:p>
        </p:txBody>
      </p:sp>
      <p:sp>
        <p:nvSpPr>
          <p:cNvPr id="8" name="TextBox 7">
            <a:extLst>
              <a:ext uri="{FF2B5EF4-FFF2-40B4-BE49-F238E27FC236}">
                <a16:creationId xmlns:a16="http://schemas.microsoft.com/office/drawing/2014/main" id="{0CEEA0C2-D6DD-4BBD-8EC4-A4DE9D34E1F6}"/>
              </a:ext>
            </a:extLst>
          </p:cNvPr>
          <p:cNvSpPr txBox="1"/>
          <p:nvPr/>
        </p:nvSpPr>
        <p:spPr>
          <a:xfrm>
            <a:off x="5257800" y="1897515"/>
            <a:ext cx="5890014" cy="646331"/>
          </a:xfrm>
          <a:prstGeom prst="rect">
            <a:avLst/>
          </a:prstGeom>
          <a:noFill/>
        </p:spPr>
        <p:txBody>
          <a:bodyPr wrap="square" rtlCol="0">
            <a:spAutoFit/>
          </a:bodyPr>
          <a:lstStyle/>
          <a:p>
            <a:r>
              <a:rPr lang="en-US" dirty="0"/>
              <a:t>Appoint 5 + beginning this year, 3 elected + </a:t>
            </a:r>
            <a:br>
              <a:rPr lang="en-US" dirty="0"/>
            </a:br>
            <a:r>
              <a:rPr lang="en-US" dirty="0"/>
              <a:t>               elected county tax assessor collector!</a:t>
            </a:r>
          </a:p>
        </p:txBody>
      </p:sp>
      <p:sp>
        <p:nvSpPr>
          <p:cNvPr id="14" name="TextBox 13">
            <a:extLst>
              <a:ext uri="{FF2B5EF4-FFF2-40B4-BE49-F238E27FC236}">
                <a16:creationId xmlns:a16="http://schemas.microsoft.com/office/drawing/2014/main" id="{8CF99C46-4F16-4207-B3AC-53555C57B674}"/>
              </a:ext>
            </a:extLst>
          </p:cNvPr>
          <p:cNvSpPr txBox="1"/>
          <p:nvPr/>
        </p:nvSpPr>
        <p:spPr>
          <a:xfrm>
            <a:off x="2463800" y="2661313"/>
            <a:ext cx="965200" cy="369332"/>
          </a:xfrm>
          <a:prstGeom prst="rect">
            <a:avLst/>
          </a:prstGeom>
          <a:noFill/>
        </p:spPr>
        <p:txBody>
          <a:bodyPr wrap="square" rtlCol="0">
            <a:spAutoFit/>
          </a:bodyPr>
          <a:lstStyle/>
          <a:p>
            <a:r>
              <a:rPr lang="en-US" dirty="0"/>
              <a:t>Hires</a:t>
            </a:r>
          </a:p>
        </p:txBody>
      </p:sp>
      <p:sp>
        <p:nvSpPr>
          <p:cNvPr id="15" name="TextBox 14">
            <a:extLst>
              <a:ext uri="{FF2B5EF4-FFF2-40B4-BE49-F238E27FC236}">
                <a16:creationId xmlns:a16="http://schemas.microsoft.com/office/drawing/2014/main" id="{AD8A8F55-0826-4204-AA10-077D904E9A97}"/>
              </a:ext>
            </a:extLst>
          </p:cNvPr>
          <p:cNvSpPr txBox="1"/>
          <p:nvPr/>
        </p:nvSpPr>
        <p:spPr>
          <a:xfrm>
            <a:off x="5003800" y="3651625"/>
            <a:ext cx="965200" cy="369332"/>
          </a:xfrm>
          <a:prstGeom prst="rect">
            <a:avLst/>
          </a:prstGeom>
          <a:noFill/>
        </p:spPr>
        <p:txBody>
          <a:bodyPr wrap="square" rtlCol="0">
            <a:spAutoFit/>
          </a:bodyPr>
          <a:lstStyle/>
          <a:p>
            <a:r>
              <a:rPr lang="en-US" dirty="0"/>
              <a:t>Hires</a:t>
            </a:r>
          </a:p>
        </p:txBody>
      </p:sp>
      <p:sp>
        <p:nvSpPr>
          <p:cNvPr id="16" name="TextBox 15">
            <a:extLst>
              <a:ext uri="{FF2B5EF4-FFF2-40B4-BE49-F238E27FC236}">
                <a16:creationId xmlns:a16="http://schemas.microsoft.com/office/drawing/2014/main" id="{E63C7F02-18F3-4A91-881B-861CB80A8586}"/>
              </a:ext>
            </a:extLst>
          </p:cNvPr>
          <p:cNvSpPr txBox="1"/>
          <p:nvPr/>
        </p:nvSpPr>
        <p:spPr>
          <a:xfrm>
            <a:off x="4668482" y="5228266"/>
            <a:ext cx="1600200" cy="369332"/>
          </a:xfrm>
          <a:prstGeom prst="rect">
            <a:avLst/>
          </a:prstGeom>
          <a:noFill/>
        </p:spPr>
        <p:txBody>
          <a:bodyPr wrap="square" rtlCol="0">
            <a:spAutoFit/>
          </a:bodyPr>
          <a:lstStyle/>
          <a:p>
            <a:r>
              <a:rPr lang="en-US" dirty="0"/>
              <a:t>Appoints</a:t>
            </a:r>
          </a:p>
        </p:txBody>
      </p:sp>
      <p:sp>
        <p:nvSpPr>
          <p:cNvPr id="17" name="TextBox 16">
            <a:extLst>
              <a:ext uri="{FF2B5EF4-FFF2-40B4-BE49-F238E27FC236}">
                <a16:creationId xmlns:a16="http://schemas.microsoft.com/office/drawing/2014/main" id="{B8E3EFDE-405B-4419-8448-FB1147BA6D88}"/>
              </a:ext>
            </a:extLst>
          </p:cNvPr>
          <p:cNvSpPr txBox="1"/>
          <p:nvPr/>
        </p:nvSpPr>
        <p:spPr>
          <a:xfrm>
            <a:off x="4985982" y="2754835"/>
            <a:ext cx="965200" cy="369332"/>
          </a:xfrm>
          <a:prstGeom prst="rect">
            <a:avLst/>
          </a:prstGeom>
          <a:noFill/>
        </p:spPr>
        <p:txBody>
          <a:bodyPr wrap="square" rtlCol="0">
            <a:spAutoFit/>
          </a:bodyPr>
          <a:lstStyle/>
          <a:p>
            <a:r>
              <a:rPr lang="en-US" dirty="0"/>
              <a:t>Hires</a:t>
            </a:r>
          </a:p>
        </p:txBody>
      </p:sp>
    </p:spTree>
    <p:extLst>
      <p:ext uri="{BB962C8B-B14F-4D97-AF65-F5344CB8AC3E}">
        <p14:creationId xmlns:p14="http://schemas.microsoft.com/office/powerpoint/2010/main" val="688625076"/>
      </p:ext>
    </p:extLst>
  </p:cSld>
  <p:clrMapOvr>
    <a:masterClrMapping/>
  </p:clrMapOvr>
  <mc:AlternateContent xmlns:mc="http://schemas.openxmlformats.org/markup-compatibility/2006" xmlns:p14="http://schemas.microsoft.com/office/powerpoint/2010/main">
    <mc:Choice Requires="p14">
      <p:transition spd="med" p14:dur="700" advTm="30000">
        <p:fade/>
      </p:transition>
    </mc:Choice>
    <mc:Fallback xmlns="">
      <p:transition spd="med"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567F-0CB2-4BAC-98BF-15CF9009A69D}"/>
              </a:ext>
            </a:extLst>
          </p:cNvPr>
          <p:cNvSpPr>
            <a:spLocks noGrp="1"/>
          </p:cNvSpPr>
          <p:nvPr>
            <p:ph type="title"/>
          </p:nvPr>
        </p:nvSpPr>
        <p:spPr>
          <a:xfrm>
            <a:off x="-11153" y="-135345"/>
            <a:ext cx="6606465" cy="1219200"/>
          </a:xfrm>
        </p:spPr>
        <p:txBody>
          <a:bodyPr>
            <a:normAutofit fontScale="90000"/>
          </a:bodyPr>
          <a:lstStyle/>
          <a:p>
            <a:r>
              <a:rPr lang="en-US" b="1" dirty="0">
                <a:solidFill>
                  <a:schemeClr val="tx1"/>
                </a:solidFill>
              </a:rPr>
              <a:t>The Process in a Snapshot</a:t>
            </a:r>
          </a:p>
        </p:txBody>
      </p:sp>
      <p:grpSp>
        <p:nvGrpSpPr>
          <p:cNvPr id="24" name="Group 23">
            <a:extLst>
              <a:ext uri="{FF2B5EF4-FFF2-40B4-BE49-F238E27FC236}">
                <a16:creationId xmlns:a16="http://schemas.microsoft.com/office/drawing/2014/main" id="{5BA42461-FFC3-4FF2-93E5-5A05E7E8FB05}"/>
              </a:ext>
            </a:extLst>
          </p:cNvPr>
          <p:cNvGrpSpPr/>
          <p:nvPr/>
        </p:nvGrpSpPr>
        <p:grpSpPr>
          <a:xfrm>
            <a:off x="6629400" y="3091543"/>
            <a:ext cx="2667000" cy="794657"/>
            <a:chOff x="6400800" y="2819400"/>
            <a:chExt cx="2667000" cy="794657"/>
          </a:xfrm>
        </p:grpSpPr>
        <p:sp>
          <p:nvSpPr>
            <p:cNvPr id="9" name="Arrow: Right 8">
              <a:extLst>
                <a:ext uri="{FF2B5EF4-FFF2-40B4-BE49-F238E27FC236}">
                  <a16:creationId xmlns:a16="http://schemas.microsoft.com/office/drawing/2014/main" id="{CB5FFD9A-EED3-4442-836C-A07759F7F031}"/>
                </a:ext>
              </a:extLst>
            </p:cNvPr>
            <p:cNvSpPr/>
            <p:nvPr/>
          </p:nvSpPr>
          <p:spPr>
            <a:xfrm rot="10800000">
              <a:off x="6400800" y="2819400"/>
              <a:ext cx="2438400"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5CF894D3-789B-4BAC-AB80-4703A9752E99}"/>
                </a:ext>
              </a:extLst>
            </p:cNvPr>
            <p:cNvSpPr txBox="1">
              <a:spLocks/>
            </p:cNvSpPr>
            <p:nvPr/>
          </p:nvSpPr>
          <p:spPr>
            <a:xfrm>
              <a:off x="6400800" y="2911929"/>
              <a:ext cx="2667000" cy="593271"/>
            </a:xfrm>
            <a:prstGeom prst="rect">
              <a:avLst/>
            </a:prstGeom>
          </p:spPr>
          <p:txBody>
            <a:bodyPr vert="horz" lIns="91440" tIns="45720" rIns="91440" bIns="45720" rtlCol="0" anchor="ctr">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Meet with appraiser</a:t>
              </a:r>
            </a:p>
          </p:txBody>
        </p:sp>
      </p:grpSp>
      <p:grpSp>
        <p:nvGrpSpPr>
          <p:cNvPr id="20" name="Group 19">
            <a:extLst>
              <a:ext uri="{FF2B5EF4-FFF2-40B4-BE49-F238E27FC236}">
                <a16:creationId xmlns:a16="http://schemas.microsoft.com/office/drawing/2014/main" id="{0D227E07-076B-487D-8052-F1C920FA9E9E}"/>
              </a:ext>
            </a:extLst>
          </p:cNvPr>
          <p:cNvGrpSpPr/>
          <p:nvPr/>
        </p:nvGrpSpPr>
        <p:grpSpPr>
          <a:xfrm>
            <a:off x="2996052" y="1616529"/>
            <a:ext cx="2871348" cy="821871"/>
            <a:chOff x="-2143124" y="2209800"/>
            <a:chExt cx="2871348" cy="821871"/>
          </a:xfrm>
        </p:grpSpPr>
        <p:sp>
          <p:nvSpPr>
            <p:cNvPr id="8" name="Arrow: Right 7">
              <a:extLst>
                <a:ext uri="{FF2B5EF4-FFF2-40B4-BE49-F238E27FC236}">
                  <a16:creationId xmlns:a16="http://schemas.microsoft.com/office/drawing/2014/main" id="{299DB781-CB33-4A77-9B11-2F541213DDF8}"/>
                </a:ext>
              </a:extLst>
            </p:cNvPr>
            <p:cNvSpPr/>
            <p:nvPr/>
          </p:nvSpPr>
          <p:spPr>
            <a:xfrm>
              <a:off x="-2092779" y="2237014"/>
              <a:ext cx="2821003"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a:extLst>
                <a:ext uri="{FF2B5EF4-FFF2-40B4-BE49-F238E27FC236}">
                  <a16:creationId xmlns:a16="http://schemas.microsoft.com/office/drawing/2014/main" id="{BC5AABBA-A98B-49E0-94AB-7D99EC4C23BE}"/>
                </a:ext>
              </a:extLst>
            </p:cNvPr>
            <p:cNvSpPr txBox="1">
              <a:spLocks/>
            </p:cNvSpPr>
            <p:nvPr/>
          </p:nvSpPr>
          <p:spPr>
            <a:xfrm>
              <a:off x="-2143124" y="2209800"/>
              <a:ext cx="2821002" cy="745671"/>
            </a:xfrm>
            <a:prstGeom prst="rect">
              <a:avLst/>
            </a:prstGeom>
          </p:spPr>
          <p:txBody>
            <a:bodyPr vert="horz" lIns="91440" tIns="45720" rIns="91440" bIns="45720" rtlCol="0" anchor="ctr">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Ask 4 appraisal card</a:t>
              </a:r>
            </a:p>
          </p:txBody>
        </p:sp>
      </p:grpSp>
      <p:grpSp>
        <p:nvGrpSpPr>
          <p:cNvPr id="25" name="Group 24">
            <a:extLst>
              <a:ext uri="{FF2B5EF4-FFF2-40B4-BE49-F238E27FC236}">
                <a16:creationId xmlns:a16="http://schemas.microsoft.com/office/drawing/2014/main" id="{7D100473-81B2-4AA2-8710-C1BA783C3D2B}"/>
              </a:ext>
            </a:extLst>
          </p:cNvPr>
          <p:cNvGrpSpPr/>
          <p:nvPr/>
        </p:nvGrpSpPr>
        <p:grpSpPr>
          <a:xfrm rot="1716982">
            <a:off x="2707060" y="2608094"/>
            <a:ext cx="3812497" cy="794657"/>
            <a:chOff x="4286219" y="4926482"/>
            <a:chExt cx="3812497" cy="794657"/>
          </a:xfrm>
        </p:grpSpPr>
        <p:sp>
          <p:nvSpPr>
            <p:cNvPr id="11" name="Arrow: Right 10">
              <a:extLst>
                <a:ext uri="{FF2B5EF4-FFF2-40B4-BE49-F238E27FC236}">
                  <a16:creationId xmlns:a16="http://schemas.microsoft.com/office/drawing/2014/main" id="{1EC4189B-F7A8-4CBF-B8DF-0E9C5EF570F5}"/>
                </a:ext>
              </a:extLst>
            </p:cNvPr>
            <p:cNvSpPr/>
            <p:nvPr/>
          </p:nvSpPr>
          <p:spPr>
            <a:xfrm rot="9648266">
              <a:off x="4286219" y="4926482"/>
              <a:ext cx="3771012"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FFEF976C-177A-4899-ACCB-98E78017F25D}"/>
                </a:ext>
              </a:extLst>
            </p:cNvPr>
            <p:cNvSpPr txBox="1">
              <a:spLocks/>
            </p:cNvSpPr>
            <p:nvPr/>
          </p:nvSpPr>
          <p:spPr>
            <a:xfrm rot="20419152">
              <a:off x="4381947" y="5087379"/>
              <a:ext cx="3716769" cy="468542"/>
            </a:xfrm>
            <a:prstGeom prst="rect">
              <a:avLst/>
            </a:prstGeom>
          </p:spPr>
          <p:txBody>
            <a:bodyPr vert="horz" lIns="91440" tIns="45720" rIns="91440" bIns="45720" rtlCol="0" anchor="ctr">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Reduce?  Sign waiver go home!</a:t>
              </a:r>
            </a:p>
          </p:txBody>
        </p:sp>
      </p:grpSp>
      <p:grpSp>
        <p:nvGrpSpPr>
          <p:cNvPr id="18" name="Group 17">
            <a:extLst>
              <a:ext uri="{FF2B5EF4-FFF2-40B4-BE49-F238E27FC236}">
                <a16:creationId xmlns:a16="http://schemas.microsoft.com/office/drawing/2014/main" id="{719A73BA-D1A7-4C51-BB56-62A1C60E9300}"/>
              </a:ext>
            </a:extLst>
          </p:cNvPr>
          <p:cNvGrpSpPr/>
          <p:nvPr/>
        </p:nvGrpSpPr>
        <p:grpSpPr>
          <a:xfrm>
            <a:off x="6096000" y="1676400"/>
            <a:ext cx="3048000" cy="794657"/>
            <a:chOff x="3048000" y="1792547"/>
            <a:chExt cx="3048000" cy="794657"/>
          </a:xfrm>
        </p:grpSpPr>
        <p:sp>
          <p:nvSpPr>
            <p:cNvPr id="10" name="Arrow: Right 9">
              <a:extLst>
                <a:ext uri="{FF2B5EF4-FFF2-40B4-BE49-F238E27FC236}">
                  <a16:creationId xmlns:a16="http://schemas.microsoft.com/office/drawing/2014/main" id="{7E30D78B-DB74-419B-9CDC-9566E7296D9E}"/>
                </a:ext>
              </a:extLst>
            </p:cNvPr>
            <p:cNvSpPr/>
            <p:nvPr/>
          </p:nvSpPr>
          <p:spPr>
            <a:xfrm>
              <a:off x="3048000" y="1792547"/>
              <a:ext cx="2966600"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66320EBC-D4BC-419A-B074-8128CC90EA4D}"/>
                </a:ext>
              </a:extLst>
            </p:cNvPr>
            <p:cNvSpPr txBox="1">
              <a:spLocks/>
            </p:cNvSpPr>
            <p:nvPr/>
          </p:nvSpPr>
          <p:spPr>
            <a:xfrm>
              <a:off x="3051647" y="1905000"/>
              <a:ext cx="3044353" cy="560614"/>
            </a:xfrm>
            <a:prstGeom prst="rect">
              <a:avLst/>
            </a:prstGeom>
          </p:spPr>
          <p:txBody>
            <a:bodyPr vert="horz" lIns="91440" tIns="45720" rIns="91440" bIns="45720" rtlCol="0" anchor="ctr">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Protest MV or Unequal</a:t>
              </a:r>
            </a:p>
          </p:txBody>
        </p:sp>
      </p:grpSp>
      <p:grpSp>
        <p:nvGrpSpPr>
          <p:cNvPr id="19" name="Group 18">
            <a:extLst>
              <a:ext uri="{FF2B5EF4-FFF2-40B4-BE49-F238E27FC236}">
                <a16:creationId xmlns:a16="http://schemas.microsoft.com/office/drawing/2014/main" id="{6918E21A-E11F-4264-86B4-E67C480E5CD1}"/>
              </a:ext>
            </a:extLst>
          </p:cNvPr>
          <p:cNvGrpSpPr/>
          <p:nvPr/>
        </p:nvGrpSpPr>
        <p:grpSpPr>
          <a:xfrm>
            <a:off x="304800" y="1524000"/>
            <a:ext cx="2667000" cy="794657"/>
            <a:chOff x="243569" y="1744434"/>
            <a:chExt cx="2667000" cy="794657"/>
          </a:xfrm>
        </p:grpSpPr>
        <p:sp>
          <p:nvSpPr>
            <p:cNvPr id="4" name="Arrow: Right 3">
              <a:extLst>
                <a:ext uri="{FF2B5EF4-FFF2-40B4-BE49-F238E27FC236}">
                  <a16:creationId xmlns:a16="http://schemas.microsoft.com/office/drawing/2014/main" id="{734BBC0A-F527-4F69-8CD1-439068686D84}"/>
                </a:ext>
              </a:extLst>
            </p:cNvPr>
            <p:cNvSpPr/>
            <p:nvPr/>
          </p:nvSpPr>
          <p:spPr>
            <a:xfrm>
              <a:off x="272143" y="1744434"/>
              <a:ext cx="2438400"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
              <a:extLst>
                <a:ext uri="{FF2B5EF4-FFF2-40B4-BE49-F238E27FC236}">
                  <a16:creationId xmlns:a16="http://schemas.microsoft.com/office/drawing/2014/main" id="{A819A6B9-D7C9-48ED-BD48-152EFC6910DC}"/>
                </a:ext>
              </a:extLst>
            </p:cNvPr>
            <p:cNvSpPr txBox="1">
              <a:spLocks/>
            </p:cNvSpPr>
            <p:nvPr/>
          </p:nvSpPr>
          <p:spPr>
            <a:xfrm>
              <a:off x="243569" y="1845129"/>
              <a:ext cx="2667000" cy="593271"/>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Receive Notice</a:t>
              </a:r>
            </a:p>
          </p:txBody>
        </p:sp>
      </p:grpSp>
      <p:sp>
        <p:nvSpPr>
          <p:cNvPr id="17" name="Arrow: Curved Left 16">
            <a:extLst>
              <a:ext uri="{FF2B5EF4-FFF2-40B4-BE49-F238E27FC236}">
                <a16:creationId xmlns:a16="http://schemas.microsoft.com/office/drawing/2014/main" id="{5FE9FAE1-2D8F-48C2-916F-D6C990D296E6}"/>
              </a:ext>
            </a:extLst>
          </p:cNvPr>
          <p:cNvSpPr/>
          <p:nvPr/>
        </p:nvSpPr>
        <p:spPr>
          <a:xfrm>
            <a:off x="9220200" y="1914901"/>
            <a:ext cx="2667000" cy="2047499"/>
          </a:xfrm>
          <a:prstGeom prst="curved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a:extLst>
              <a:ext uri="{FF2B5EF4-FFF2-40B4-BE49-F238E27FC236}">
                <a16:creationId xmlns:a16="http://schemas.microsoft.com/office/drawing/2014/main" id="{BEFBC747-7D0E-4390-BF9B-DE9955F91539}"/>
              </a:ext>
            </a:extLst>
          </p:cNvPr>
          <p:cNvSpPr>
            <a:spLocks noGrp="1"/>
          </p:cNvSpPr>
          <p:nvPr>
            <p:ph type="body" idx="1"/>
          </p:nvPr>
        </p:nvSpPr>
        <p:spPr>
          <a:xfrm>
            <a:off x="9374360" y="3048000"/>
            <a:ext cx="2131840" cy="537008"/>
          </a:xfrm>
        </p:spPr>
        <p:txBody>
          <a:bodyPr>
            <a:normAutofit/>
          </a:bodyPr>
          <a:lstStyle/>
          <a:p>
            <a:r>
              <a:rPr lang="en-US" sz="2400" b="1" dirty="0"/>
              <a:t>Send in form</a:t>
            </a:r>
          </a:p>
        </p:txBody>
      </p:sp>
      <p:grpSp>
        <p:nvGrpSpPr>
          <p:cNvPr id="23" name="Group 22">
            <a:extLst>
              <a:ext uri="{FF2B5EF4-FFF2-40B4-BE49-F238E27FC236}">
                <a16:creationId xmlns:a16="http://schemas.microsoft.com/office/drawing/2014/main" id="{E91C919B-401F-4FAD-A5F0-E24BCEC77FB7}"/>
              </a:ext>
            </a:extLst>
          </p:cNvPr>
          <p:cNvGrpSpPr/>
          <p:nvPr/>
        </p:nvGrpSpPr>
        <p:grpSpPr>
          <a:xfrm rot="20709627">
            <a:off x="3505695" y="3777588"/>
            <a:ext cx="3076816" cy="794657"/>
            <a:chOff x="3115236" y="2811234"/>
            <a:chExt cx="3076816" cy="794657"/>
          </a:xfrm>
        </p:grpSpPr>
        <p:sp>
          <p:nvSpPr>
            <p:cNvPr id="7" name="Arrow: Right 6">
              <a:extLst>
                <a:ext uri="{FF2B5EF4-FFF2-40B4-BE49-F238E27FC236}">
                  <a16:creationId xmlns:a16="http://schemas.microsoft.com/office/drawing/2014/main" id="{F97CB560-3F5F-4EBD-994F-1B2DBE13F521}"/>
                </a:ext>
              </a:extLst>
            </p:cNvPr>
            <p:cNvSpPr/>
            <p:nvPr/>
          </p:nvSpPr>
          <p:spPr>
            <a:xfrm rot="10800000">
              <a:off x="3129644" y="2811234"/>
              <a:ext cx="3062408"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2">
              <a:extLst>
                <a:ext uri="{FF2B5EF4-FFF2-40B4-BE49-F238E27FC236}">
                  <a16:creationId xmlns:a16="http://schemas.microsoft.com/office/drawing/2014/main" id="{C74CEA2D-1466-4D64-BEC5-BCDE2ABB6063}"/>
                </a:ext>
              </a:extLst>
            </p:cNvPr>
            <p:cNvSpPr txBox="1">
              <a:spLocks/>
            </p:cNvSpPr>
            <p:nvPr/>
          </p:nvSpPr>
          <p:spPr>
            <a:xfrm>
              <a:off x="3115236" y="2943740"/>
              <a:ext cx="3062407" cy="569530"/>
            </a:xfrm>
            <a:prstGeom prst="rect">
              <a:avLst/>
            </a:prstGeom>
          </p:spPr>
          <p:txBody>
            <a:bodyPr vert="horz" lIns="91440" tIns="45720" rIns="91440" bIns="45720" rtlCol="0" anchor="ctr">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No reduction – go to ARB</a:t>
              </a:r>
            </a:p>
          </p:txBody>
        </p:sp>
      </p:grpSp>
      <p:pic>
        <p:nvPicPr>
          <p:cNvPr id="27" name="Picture 26">
            <a:extLst>
              <a:ext uri="{FF2B5EF4-FFF2-40B4-BE49-F238E27FC236}">
                <a16:creationId xmlns:a16="http://schemas.microsoft.com/office/drawing/2014/main" id="{B6291F64-FF00-479E-B10B-14F9CE96C8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00200" y="2286000"/>
            <a:ext cx="1325883" cy="980000"/>
          </a:xfrm>
          <a:prstGeom prst="rect">
            <a:avLst/>
          </a:prstGeom>
        </p:spPr>
      </p:pic>
      <p:sp>
        <p:nvSpPr>
          <p:cNvPr id="29" name="Arrow: Curved Right 28">
            <a:extLst>
              <a:ext uri="{FF2B5EF4-FFF2-40B4-BE49-F238E27FC236}">
                <a16:creationId xmlns:a16="http://schemas.microsoft.com/office/drawing/2014/main" id="{66A10D82-7137-40F4-8E45-4F272C00267E}"/>
              </a:ext>
            </a:extLst>
          </p:cNvPr>
          <p:cNvSpPr/>
          <p:nvPr/>
        </p:nvSpPr>
        <p:spPr>
          <a:xfrm>
            <a:off x="444477" y="4419600"/>
            <a:ext cx="2984523" cy="1741586"/>
          </a:xfrm>
          <a:prstGeom prst="curv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7" name="Group 36">
            <a:extLst>
              <a:ext uri="{FF2B5EF4-FFF2-40B4-BE49-F238E27FC236}">
                <a16:creationId xmlns:a16="http://schemas.microsoft.com/office/drawing/2014/main" id="{4399FAF1-A0EB-4185-893B-CC4892661C58}"/>
              </a:ext>
            </a:extLst>
          </p:cNvPr>
          <p:cNvGrpSpPr/>
          <p:nvPr/>
        </p:nvGrpSpPr>
        <p:grpSpPr>
          <a:xfrm rot="21024899">
            <a:off x="3787222" y="4697759"/>
            <a:ext cx="1824868" cy="794657"/>
            <a:chOff x="3935278" y="4507038"/>
            <a:chExt cx="1824868" cy="794657"/>
          </a:xfrm>
        </p:grpSpPr>
        <p:sp>
          <p:nvSpPr>
            <p:cNvPr id="36" name="Arrow: Right 35">
              <a:extLst>
                <a:ext uri="{FF2B5EF4-FFF2-40B4-BE49-F238E27FC236}">
                  <a16:creationId xmlns:a16="http://schemas.microsoft.com/office/drawing/2014/main" id="{82E61461-0C17-457C-877F-1344F5DA92B3}"/>
                </a:ext>
              </a:extLst>
            </p:cNvPr>
            <p:cNvSpPr/>
            <p:nvPr/>
          </p:nvSpPr>
          <p:spPr>
            <a:xfrm>
              <a:off x="3935278" y="4507038"/>
              <a:ext cx="1824868"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2">
              <a:extLst>
                <a:ext uri="{FF2B5EF4-FFF2-40B4-BE49-F238E27FC236}">
                  <a16:creationId xmlns:a16="http://schemas.microsoft.com/office/drawing/2014/main" id="{C245ABC0-EA7C-48F1-9D00-00A6B5CA92F7}"/>
                </a:ext>
              </a:extLst>
            </p:cNvPr>
            <p:cNvSpPr txBox="1">
              <a:spLocks/>
            </p:cNvSpPr>
            <p:nvPr/>
          </p:nvSpPr>
          <p:spPr>
            <a:xfrm>
              <a:off x="4054887" y="4649217"/>
              <a:ext cx="1417049" cy="571453"/>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Reduce</a:t>
              </a:r>
            </a:p>
          </p:txBody>
        </p:sp>
      </p:grpSp>
      <p:grpSp>
        <p:nvGrpSpPr>
          <p:cNvPr id="40" name="Group 39">
            <a:extLst>
              <a:ext uri="{FF2B5EF4-FFF2-40B4-BE49-F238E27FC236}">
                <a16:creationId xmlns:a16="http://schemas.microsoft.com/office/drawing/2014/main" id="{C11D3414-8D3C-48EE-9702-460C3E8EDEE8}"/>
              </a:ext>
            </a:extLst>
          </p:cNvPr>
          <p:cNvGrpSpPr/>
          <p:nvPr/>
        </p:nvGrpSpPr>
        <p:grpSpPr>
          <a:xfrm rot="333112">
            <a:off x="3827440" y="5844826"/>
            <a:ext cx="4297599" cy="794657"/>
            <a:chOff x="3962667" y="5910943"/>
            <a:chExt cx="4297599" cy="794657"/>
          </a:xfrm>
        </p:grpSpPr>
        <p:sp>
          <p:nvSpPr>
            <p:cNvPr id="39" name="Arrow: Right 38">
              <a:extLst>
                <a:ext uri="{FF2B5EF4-FFF2-40B4-BE49-F238E27FC236}">
                  <a16:creationId xmlns:a16="http://schemas.microsoft.com/office/drawing/2014/main" id="{51353ED3-CC34-4F4F-B08E-E5E310D69722}"/>
                </a:ext>
              </a:extLst>
            </p:cNvPr>
            <p:cNvSpPr/>
            <p:nvPr/>
          </p:nvSpPr>
          <p:spPr>
            <a:xfrm>
              <a:off x="3962667" y="5910943"/>
              <a:ext cx="4205379"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
              <a:extLst>
                <a:ext uri="{FF2B5EF4-FFF2-40B4-BE49-F238E27FC236}">
                  <a16:creationId xmlns:a16="http://schemas.microsoft.com/office/drawing/2014/main" id="{354D3A42-EB76-43C6-A2C1-E6DD4F4CF22A}"/>
                </a:ext>
              </a:extLst>
            </p:cNvPr>
            <p:cNvSpPr txBox="1">
              <a:spLocks/>
            </p:cNvSpPr>
            <p:nvPr/>
          </p:nvSpPr>
          <p:spPr>
            <a:xfrm>
              <a:off x="4054887" y="6115845"/>
              <a:ext cx="4205379" cy="455359"/>
            </a:xfrm>
            <a:prstGeom prst="rect">
              <a:avLst/>
            </a:prstGeom>
          </p:spPr>
          <p:txBody>
            <a:bodyPr vert="horz" lIns="91440" tIns="45720" rIns="91440" bIns="45720" rtlCol="0" anchor="ctr">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No reduction – file lawsuit</a:t>
              </a:r>
            </a:p>
          </p:txBody>
        </p:sp>
      </p:grpSp>
      <p:grpSp>
        <p:nvGrpSpPr>
          <p:cNvPr id="42" name="Group 41">
            <a:extLst>
              <a:ext uri="{FF2B5EF4-FFF2-40B4-BE49-F238E27FC236}">
                <a16:creationId xmlns:a16="http://schemas.microsoft.com/office/drawing/2014/main" id="{302D60E2-2D2E-46D8-97CE-914F7C158348}"/>
              </a:ext>
            </a:extLst>
          </p:cNvPr>
          <p:cNvGrpSpPr/>
          <p:nvPr/>
        </p:nvGrpSpPr>
        <p:grpSpPr>
          <a:xfrm>
            <a:off x="3820884" y="5225143"/>
            <a:ext cx="4789716" cy="794657"/>
            <a:chOff x="3810267" y="5305244"/>
            <a:chExt cx="4789716" cy="794657"/>
          </a:xfrm>
        </p:grpSpPr>
        <p:sp>
          <p:nvSpPr>
            <p:cNvPr id="6" name="Arrow: Right 5">
              <a:extLst>
                <a:ext uri="{FF2B5EF4-FFF2-40B4-BE49-F238E27FC236}">
                  <a16:creationId xmlns:a16="http://schemas.microsoft.com/office/drawing/2014/main" id="{A99DFCF7-9E8B-429F-B4EA-81756A7E33F5}"/>
                </a:ext>
              </a:extLst>
            </p:cNvPr>
            <p:cNvSpPr/>
            <p:nvPr/>
          </p:nvSpPr>
          <p:spPr>
            <a:xfrm>
              <a:off x="3810267" y="5305244"/>
              <a:ext cx="4205379"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2709D5A4-3101-4A71-8445-67B06E474769}"/>
                </a:ext>
              </a:extLst>
            </p:cNvPr>
            <p:cNvSpPr txBox="1">
              <a:spLocks/>
            </p:cNvSpPr>
            <p:nvPr/>
          </p:nvSpPr>
          <p:spPr>
            <a:xfrm>
              <a:off x="3962400" y="5353312"/>
              <a:ext cx="4637583" cy="742688"/>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No reduction –Arbitration</a:t>
              </a:r>
            </a:p>
          </p:txBody>
        </p:sp>
      </p:grpSp>
      <p:sp>
        <p:nvSpPr>
          <p:cNvPr id="35" name="Text Placeholder 2">
            <a:extLst>
              <a:ext uri="{FF2B5EF4-FFF2-40B4-BE49-F238E27FC236}">
                <a16:creationId xmlns:a16="http://schemas.microsoft.com/office/drawing/2014/main" id="{0A722C82-966E-49CA-9A35-AE073059CBBA}"/>
              </a:ext>
            </a:extLst>
          </p:cNvPr>
          <p:cNvSpPr txBox="1">
            <a:spLocks/>
          </p:cNvSpPr>
          <p:nvPr/>
        </p:nvSpPr>
        <p:spPr>
          <a:xfrm>
            <a:off x="1142999" y="5422098"/>
            <a:ext cx="2667001" cy="521502"/>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Reduce or not</a:t>
            </a:r>
          </a:p>
        </p:txBody>
      </p:sp>
      <p:pic>
        <p:nvPicPr>
          <p:cNvPr id="38" name="Picture 37">
            <a:extLst>
              <a:ext uri="{FF2B5EF4-FFF2-40B4-BE49-F238E27FC236}">
                <a16:creationId xmlns:a16="http://schemas.microsoft.com/office/drawing/2014/main" id="{690AD644-811F-42A7-9632-DBCB325DF8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46257" y="4435890"/>
            <a:ext cx="1325883" cy="980000"/>
          </a:xfrm>
          <a:prstGeom prst="rect">
            <a:avLst/>
          </a:prstGeom>
        </p:spPr>
      </p:pic>
      <p:sp>
        <p:nvSpPr>
          <p:cNvPr id="49" name="Text Placeholder 2">
            <a:extLst>
              <a:ext uri="{FF2B5EF4-FFF2-40B4-BE49-F238E27FC236}">
                <a16:creationId xmlns:a16="http://schemas.microsoft.com/office/drawing/2014/main" id="{69A8425D-0486-4B92-9C6D-426118914484}"/>
              </a:ext>
            </a:extLst>
          </p:cNvPr>
          <p:cNvSpPr txBox="1">
            <a:spLocks/>
          </p:cNvSpPr>
          <p:nvPr/>
        </p:nvSpPr>
        <p:spPr>
          <a:xfrm>
            <a:off x="8303645" y="6248400"/>
            <a:ext cx="3583555" cy="463344"/>
          </a:xfrm>
          <a:prstGeom prst="rect">
            <a:avLst/>
          </a:prstGeom>
          <a:solidFill>
            <a:schemeClr val="accent1">
              <a:lumMod val="40000"/>
              <a:lumOff val="60000"/>
            </a:schemeClr>
          </a:solidFill>
        </p:spPr>
        <p:txBody>
          <a:bodyPr vert="horz" lIns="91440" tIns="45720" rIns="91440" bIns="45720" rtlCol="0" anchor="ctr">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Likely AFJ with reduction</a:t>
            </a:r>
          </a:p>
        </p:txBody>
      </p:sp>
      <p:sp>
        <p:nvSpPr>
          <p:cNvPr id="50" name="Text Placeholder 2">
            <a:extLst>
              <a:ext uri="{FF2B5EF4-FFF2-40B4-BE49-F238E27FC236}">
                <a16:creationId xmlns:a16="http://schemas.microsoft.com/office/drawing/2014/main" id="{E07E707F-E3AD-463B-B971-5169CAE081D9}"/>
              </a:ext>
            </a:extLst>
          </p:cNvPr>
          <p:cNvSpPr txBox="1">
            <a:spLocks/>
          </p:cNvSpPr>
          <p:nvPr/>
        </p:nvSpPr>
        <p:spPr>
          <a:xfrm>
            <a:off x="8203091" y="5417517"/>
            <a:ext cx="3760309" cy="526083"/>
          </a:xfrm>
          <a:prstGeom prst="rect">
            <a:avLst/>
          </a:prstGeom>
          <a:solidFill>
            <a:schemeClr val="accent1">
              <a:lumMod val="40000"/>
              <a:lumOff val="60000"/>
            </a:schemeClr>
          </a:solidFill>
        </p:spPr>
        <p:txBody>
          <a:bodyPr vert="horz" lIns="91440" tIns="45720" rIns="91440" bIns="45720" rtlCol="0" anchor="ctr">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Value determined or settled</a:t>
            </a:r>
          </a:p>
        </p:txBody>
      </p:sp>
      <p:sp>
        <p:nvSpPr>
          <p:cNvPr id="52" name="Text Placeholder 2">
            <a:extLst>
              <a:ext uri="{FF2B5EF4-FFF2-40B4-BE49-F238E27FC236}">
                <a16:creationId xmlns:a16="http://schemas.microsoft.com/office/drawing/2014/main" id="{C88E5F3A-04B7-49E2-B732-CDCA17BBF7F3}"/>
              </a:ext>
            </a:extLst>
          </p:cNvPr>
          <p:cNvSpPr txBox="1">
            <a:spLocks/>
          </p:cNvSpPr>
          <p:nvPr/>
        </p:nvSpPr>
        <p:spPr>
          <a:xfrm>
            <a:off x="5915569" y="685800"/>
            <a:ext cx="2695031" cy="519720"/>
          </a:xfrm>
          <a:prstGeom prst="rect">
            <a:avLst/>
          </a:prstGeom>
          <a:solidFill>
            <a:schemeClr val="accent1">
              <a:lumMod val="40000"/>
              <a:lumOff val="60000"/>
            </a:schemeClr>
          </a:solidFill>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Pay if successful</a:t>
            </a:r>
          </a:p>
        </p:txBody>
      </p:sp>
      <p:grpSp>
        <p:nvGrpSpPr>
          <p:cNvPr id="54" name="Group 53">
            <a:extLst>
              <a:ext uri="{FF2B5EF4-FFF2-40B4-BE49-F238E27FC236}">
                <a16:creationId xmlns:a16="http://schemas.microsoft.com/office/drawing/2014/main" id="{FFDB2843-758D-4115-B83A-3F2B43BC2B58}"/>
              </a:ext>
            </a:extLst>
          </p:cNvPr>
          <p:cNvGrpSpPr/>
          <p:nvPr/>
        </p:nvGrpSpPr>
        <p:grpSpPr>
          <a:xfrm rot="20704285">
            <a:off x="2942151" y="889841"/>
            <a:ext cx="2871348" cy="794657"/>
            <a:chOff x="-2143124" y="2207952"/>
            <a:chExt cx="2871348" cy="794657"/>
          </a:xfrm>
        </p:grpSpPr>
        <p:sp>
          <p:nvSpPr>
            <p:cNvPr id="55" name="Arrow: Right 54">
              <a:extLst>
                <a:ext uri="{FF2B5EF4-FFF2-40B4-BE49-F238E27FC236}">
                  <a16:creationId xmlns:a16="http://schemas.microsoft.com/office/drawing/2014/main" id="{E3D9AB6C-38F8-443C-8F3E-591FD8224867}"/>
                </a:ext>
              </a:extLst>
            </p:cNvPr>
            <p:cNvSpPr/>
            <p:nvPr/>
          </p:nvSpPr>
          <p:spPr>
            <a:xfrm>
              <a:off x="-2092779" y="2207952"/>
              <a:ext cx="2821003"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2">
              <a:extLst>
                <a:ext uri="{FF2B5EF4-FFF2-40B4-BE49-F238E27FC236}">
                  <a16:creationId xmlns:a16="http://schemas.microsoft.com/office/drawing/2014/main" id="{DFBC4E55-A7F5-4FA3-814C-A207D5AE65B8}"/>
                </a:ext>
              </a:extLst>
            </p:cNvPr>
            <p:cNvSpPr txBox="1">
              <a:spLocks/>
            </p:cNvSpPr>
            <p:nvPr/>
          </p:nvSpPr>
          <p:spPr>
            <a:xfrm>
              <a:off x="-2143124" y="2209800"/>
              <a:ext cx="2821002" cy="745671"/>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 Hire consultant</a:t>
              </a:r>
            </a:p>
          </p:txBody>
        </p:sp>
      </p:grpSp>
      <p:pic>
        <p:nvPicPr>
          <p:cNvPr id="57" name="Picture 56">
            <a:extLst>
              <a:ext uri="{FF2B5EF4-FFF2-40B4-BE49-F238E27FC236}">
                <a16:creationId xmlns:a16="http://schemas.microsoft.com/office/drawing/2014/main" id="{532050BB-E08D-46D4-A7C4-3090E2BF04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99658" y="544000"/>
            <a:ext cx="1325883" cy="980000"/>
          </a:xfrm>
          <a:prstGeom prst="rect">
            <a:avLst/>
          </a:prstGeom>
        </p:spPr>
      </p:pic>
      <p:sp>
        <p:nvSpPr>
          <p:cNvPr id="59" name="Text Placeholder 2">
            <a:extLst>
              <a:ext uri="{FF2B5EF4-FFF2-40B4-BE49-F238E27FC236}">
                <a16:creationId xmlns:a16="http://schemas.microsoft.com/office/drawing/2014/main" id="{F7DEC6AC-17FC-4F49-8DA9-22250BB867F3}"/>
              </a:ext>
            </a:extLst>
          </p:cNvPr>
          <p:cNvSpPr txBox="1">
            <a:spLocks/>
          </p:cNvSpPr>
          <p:nvPr/>
        </p:nvSpPr>
        <p:spPr>
          <a:xfrm>
            <a:off x="9220200" y="1977592"/>
            <a:ext cx="2819400" cy="693016"/>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HS may file</a:t>
            </a:r>
            <a:br>
              <a:rPr lang="en-US" sz="2400" b="1" dirty="0"/>
            </a:br>
            <a:r>
              <a:rPr lang="en-US" sz="2400" b="1" dirty="0"/>
              <a:t>               online or</a:t>
            </a:r>
          </a:p>
        </p:txBody>
      </p:sp>
      <p:grpSp>
        <p:nvGrpSpPr>
          <p:cNvPr id="60" name="Group 59">
            <a:extLst>
              <a:ext uri="{FF2B5EF4-FFF2-40B4-BE49-F238E27FC236}">
                <a16:creationId xmlns:a16="http://schemas.microsoft.com/office/drawing/2014/main" id="{CD6BE944-3812-4CB6-A1E7-53C5B0798B28}"/>
              </a:ext>
            </a:extLst>
          </p:cNvPr>
          <p:cNvGrpSpPr/>
          <p:nvPr/>
        </p:nvGrpSpPr>
        <p:grpSpPr>
          <a:xfrm>
            <a:off x="6892654" y="2395842"/>
            <a:ext cx="2667000" cy="794657"/>
            <a:chOff x="6400800" y="2819400"/>
            <a:chExt cx="2667000" cy="794657"/>
          </a:xfrm>
        </p:grpSpPr>
        <p:sp>
          <p:nvSpPr>
            <p:cNvPr id="61" name="Arrow: Right 60">
              <a:extLst>
                <a:ext uri="{FF2B5EF4-FFF2-40B4-BE49-F238E27FC236}">
                  <a16:creationId xmlns:a16="http://schemas.microsoft.com/office/drawing/2014/main" id="{86D0F47F-BA73-49CF-82F3-5BD02C23ABCE}"/>
                </a:ext>
              </a:extLst>
            </p:cNvPr>
            <p:cNvSpPr/>
            <p:nvPr/>
          </p:nvSpPr>
          <p:spPr>
            <a:xfrm rot="10800000">
              <a:off x="6400800" y="2819400"/>
              <a:ext cx="2438400" cy="79465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2">
              <a:extLst>
                <a:ext uri="{FF2B5EF4-FFF2-40B4-BE49-F238E27FC236}">
                  <a16:creationId xmlns:a16="http://schemas.microsoft.com/office/drawing/2014/main" id="{9A90DFB9-3303-4109-9E3E-448DC7F127D6}"/>
                </a:ext>
              </a:extLst>
            </p:cNvPr>
            <p:cNvSpPr txBox="1">
              <a:spLocks/>
            </p:cNvSpPr>
            <p:nvPr/>
          </p:nvSpPr>
          <p:spPr>
            <a:xfrm>
              <a:off x="6400800" y="2911929"/>
              <a:ext cx="2667000" cy="593271"/>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Receive offer</a:t>
              </a:r>
            </a:p>
          </p:txBody>
        </p:sp>
      </p:grpSp>
      <p:sp>
        <p:nvSpPr>
          <p:cNvPr id="63" name="Text Placeholder 2">
            <a:extLst>
              <a:ext uri="{FF2B5EF4-FFF2-40B4-BE49-F238E27FC236}">
                <a16:creationId xmlns:a16="http://schemas.microsoft.com/office/drawing/2014/main" id="{A6AD9A5A-3D3A-4949-A668-D6DF98941C5C}"/>
              </a:ext>
            </a:extLst>
          </p:cNvPr>
          <p:cNvSpPr txBox="1">
            <a:spLocks/>
          </p:cNvSpPr>
          <p:nvPr/>
        </p:nvSpPr>
        <p:spPr>
          <a:xfrm>
            <a:off x="8503268" y="1437006"/>
            <a:ext cx="1385359" cy="420901"/>
          </a:xfrm>
          <a:prstGeom prst="rect">
            <a:avLst/>
          </a:prstGeom>
          <a:noFill/>
        </p:spPr>
        <p:txBody>
          <a:bodyPr vert="horz" lIns="91440" tIns="45720" rIns="91440" bIns="45720" rtlCol="0" anchor="ctr">
            <a:normAutofit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400" b="1" dirty="0"/>
              <a:t>by 5/15!</a:t>
            </a:r>
          </a:p>
        </p:txBody>
      </p:sp>
    </p:spTree>
    <p:extLst>
      <p:ext uri="{BB962C8B-B14F-4D97-AF65-F5344CB8AC3E}">
        <p14:creationId xmlns:p14="http://schemas.microsoft.com/office/powerpoint/2010/main" val="281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right)">
                                      <p:cBhvr>
                                        <p:cTn id="39" dur="500"/>
                                        <p:tgtEl>
                                          <p:spTgt spid="60"/>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left)">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build="p"/>
      <p:bldP spid="29" grpId="0" animBg="1"/>
      <p:bldP spid="35" grpId="0"/>
      <p:bldP spid="49" grpId="0" animBg="1"/>
      <p:bldP spid="50" grpId="0" animBg="1"/>
      <p:bldP spid="52" grpId="0" animBg="1"/>
      <p:bldP spid="59" grpId="0" build="p"/>
      <p:bldP spid="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 Map · Free vector graphic on Pixabay"/>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14416" y="8057"/>
            <a:ext cx="12192000" cy="6858000"/>
          </a:xfrm>
          <a:prstGeom prst="rect">
            <a:avLst/>
          </a:prstGeom>
          <a:effectLst>
            <a:outerShdw blurRad="749300" dist="50800" dir="5400000" algn="ctr" rotWithShape="0">
              <a:srgbClr val="000000">
                <a:alpha val="0"/>
              </a:srgbClr>
            </a:outerShdw>
          </a:effectLst>
        </p:spPr>
      </p:pic>
      <p:sp>
        <p:nvSpPr>
          <p:cNvPr id="5" name="TextBox 4"/>
          <p:cNvSpPr txBox="1"/>
          <p:nvPr/>
        </p:nvSpPr>
        <p:spPr>
          <a:xfrm>
            <a:off x="-36187" y="288686"/>
            <a:ext cx="12192000" cy="701914"/>
          </a:xfrm>
          <a:prstGeom prst="rect">
            <a:avLst/>
          </a:prstGeom>
          <a:noFill/>
        </p:spPr>
        <p:txBody>
          <a:bodyPr wrap="square" rtlCol="0">
            <a:spAutoFit/>
          </a:bodyPr>
          <a:lstStyle/>
          <a:p>
            <a:pPr algn="ctr">
              <a:lnSpc>
                <a:spcPct val="90000"/>
              </a:lnSpc>
            </a:pPr>
            <a:r>
              <a:rPr lang="en-US" sz="4401" b="1" dirty="0">
                <a:effectLst>
                  <a:outerShdw blurRad="38100" dist="38100" dir="2700000" algn="tl">
                    <a:srgbClr val="000000">
                      <a:alpha val="43137"/>
                    </a:srgbClr>
                  </a:outerShdw>
                </a:effectLst>
              </a:rPr>
              <a:t>Big picture</a:t>
            </a:r>
          </a:p>
        </p:txBody>
      </p:sp>
      <p:sp>
        <p:nvSpPr>
          <p:cNvPr id="6" name="TextBox 5"/>
          <p:cNvSpPr txBox="1"/>
          <p:nvPr/>
        </p:nvSpPr>
        <p:spPr>
          <a:xfrm>
            <a:off x="342900" y="1245072"/>
            <a:ext cx="11506200" cy="1421928"/>
          </a:xfrm>
          <a:prstGeom prst="rect">
            <a:avLst/>
          </a:prstGeom>
          <a:noFill/>
        </p:spPr>
        <p:txBody>
          <a:bodyPr wrap="square" rtlCol="0">
            <a:spAutoFit/>
          </a:bodyPr>
          <a:lstStyle/>
          <a:p>
            <a:pPr algn="ctr">
              <a:lnSpc>
                <a:spcPct val="90000"/>
              </a:lnSpc>
            </a:pPr>
            <a:r>
              <a:rPr lang="en-US" sz="3200" b="1" dirty="0"/>
              <a:t>CADs use “mass appraisal” to generate values.  This is an imperfect but efficient way to value large numbers of individual properties.</a:t>
            </a:r>
          </a:p>
        </p:txBody>
      </p:sp>
      <p:sp>
        <p:nvSpPr>
          <p:cNvPr id="7" name="TextBox 6">
            <a:extLst>
              <a:ext uri="{FF2B5EF4-FFF2-40B4-BE49-F238E27FC236}">
                <a16:creationId xmlns:a16="http://schemas.microsoft.com/office/drawing/2014/main" id="{04AA9AE7-D878-49DD-B1EC-589F0D65D7F2}"/>
              </a:ext>
            </a:extLst>
          </p:cNvPr>
          <p:cNvSpPr txBox="1"/>
          <p:nvPr/>
        </p:nvSpPr>
        <p:spPr>
          <a:xfrm>
            <a:off x="381000" y="2971800"/>
            <a:ext cx="11506200" cy="3367076"/>
          </a:xfrm>
          <a:prstGeom prst="rect">
            <a:avLst/>
          </a:prstGeom>
          <a:noFill/>
        </p:spPr>
        <p:txBody>
          <a:bodyPr wrap="square" rtlCol="0">
            <a:spAutoFit/>
          </a:bodyPr>
          <a:lstStyle/>
          <a:p>
            <a:pPr algn="ctr">
              <a:lnSpc>
                <a:spcPct val="90000"/>
              </a:lnSpc>
              <a:spcAft>
                <a:spcPts val="2400"/>
              </a:spcAft>
            </a:pPr>
            <a:r>
              <a:rPr lang="en-US" sz="3200" b="1" dirty="0"/>
              <a:t>The CAD has defined neighborhoods and when a sufficient number of sales occur in a neighborhood, values increase.</a:t>
            </a:r>
          </a:p>
          <a:p>
            <a:pPr algn="ctr">
              <a:lnSpc>
                <a:spcPct val="90000"/>
              </a:lnSpc>
              <a:spcAft>
                <a:spcPts val="2400"/>
              </a:spcAft>
            </a:pPr>
            <a:r>
              <a:rPr lang="en-US" sz="3200" b="1" dirty="0"/>
              <a:t>CAD assumes properties are in good condition and ready </a:t>
            </a:r>
            <a:br>
              <a:rPr lang="en-US" sz="3200" b="1" dirty="0"/>
            </a:br>
            <a:r>
              <a:rPr lang="en-US" sz="3200" b="1" dirty="0"/>
              <a:t>to sell.</a:t>
            </a:r>
          </a:p>
          <a:p>
            <a:pPr algn="ctr">
              <a:lnSpc>
                <a:spcPct val="90000"/>
              </a:lnSpc>
              <a:spcAft>
                <a:spcPts val="2400"/>
              </a:spcAft>
            </a:pPr>
            <a:r>
              <a:rPr lang="en-US" sz="3200" b="1" dirty="0"/>
              <a:t>It is YOUR job to tell them why your property is</a:t>
            </a:r>
            <a:br>
              <a:rPr lang="en-US" sz="3200" b="1" dirty="0"/>
            </a:br>
            <a:r>
              <a:rPr lang="en-US" sz="3200" b="1" dirty="0"/>
              <a:t>different from those it is comparing you to.</a:t>
            </a:r>
          </a:p>
        </p:txBody>
      </p:sp>
    </p:spTree>
    <p:extLst>
      <p:ext uri="{BB962C8B-B14F-4D97-AF65-F5344CB8AC3E}">
        <p14:creationId xmlns:p14="http://schemas.microsoft.com/office/powerpoint/2010/main" val="173449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5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8422</TotalTime>
  <Words>2524</Words>
  <Application>Microsoft Office PowerPoint</Application>
  <PresentationFormat>Widescreen</PresentationFormat>
  <Paragraphs>170</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Book Antiqua</vt:lpstr>
      <vt:lpstr>Broadway</vt:lpstr>
      <vt:lpstr>Calibri</vt:lpstr>
      <vt:lpstr>Euphemia</vt:lpstr>
      <vt:lpstr>Garamond</vt:lpstr>
      <vt:lpstr>Times New Roman</vt:lpstr>
      <vt:lpstr>Trebuchet MS</vt:lpstr>
      <vt:lpstr>Wingdings</vt:lpstr>
      <vt:lpstr>Wingdings 3</vt:lpstr>
      <vt:lpstr>Facet</vt:lpstr>
      <vt:lpstr>Protest Your Property Value (and immediately lower the tax burden)</vt:lpstr>
      <vt:lpstr>PowerPoint Presentation</vt:lpstr>
      <vt:lpstr>Ready?</vt:lpstr>
      <vt:lpstr>PowerPoint Presentation</vt:lpstr>
      <vt:lpstr>Simple Facts</vt:lpstr>
      <vt:lpstr>Who’s Who in the Tax Process?</vt:lpstr>
      <vt:lpstr>Who’s Who at the CAD?</vt:lpstr>
      <vt:lpstr>The Process in a Snapshot</vt:lpstr>
      <vt:lpstr>PowerPoint Presentation</vt:lpstr>
      <vt:lpstr>PowerPoint Presentation</vt:lpstr>
      <vt:lpstr>Market value is determined as of January 1*</vt:lpstr>
      <vt:lpstr>PowerPoint Presentation</vt:lpstr>
      <vt:lpstr>PowerPoint Presentation</vt:lpstr>
      <vt:lpstr>PowerPoint Presentation</vt:lpstr>
      <vt:lpstr>PowerPoint Presentation</vt:lpstr>
      <vt:lpstr>PowerPoint Presentation</vt:lpstr>
      <vt:lpstr>PowerPoint Presentation</vt:lpstr>
      <vt:lpstr>Evidence Packet</vt:lpstr>
      <vt:lpstr>PowerPoint Presentation</vt:lpstr>
      <vt:lpstr>PowerPoint Presentation</vt:lpstr>
      <vt:lpstr>PowerPoint Presentation</vt:lpstr>
      <vt:lpstr>Your Evidence Packet for ARB Hearing</vt:lpstr>
      <vt:lpstr>The ARB Hearing</vt:lpstr>
      <vt:lpstr>PowerPoint Presentation</vt:lpstr>
      <vt:lpstr>PowerPoint Presentation</vt:lpstr>
      <vt:lpstr>Other Input to Provide</vt:lpstr>
      <vt:lpstr>After the ARB Hearing</vt:lpstr>
      <vt:lpstr>Other Options?</vt:lpstr>
      <vt:lpstr>Maintain a sense of humor,  do not become angry, be honest &amp; polite.  Be different from the last property owner the appraiser met with!  Take chocolate! </vt:lpstr>
      <vt:lpstr>FYI – Homestead Appraisal Cap</vt:lpstr>
      <vt:lpstr>The 2024 Protest Worksheet.xlsx</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Effectively Protest Your Property Value</dc:title>
  <dc:creator>Ashley Erb</dc:creator>
  <cp:lastModifiedBy>Johnson, Cheryl E</cp:lastModifiedBy>
  <cp:revision>570</cp:revision>
  <cp:lastPrinted>2020-06-08T14:24:46Z</cp:lastPrinted>
  <dcterms:created xsi:type="dcterms:W3CDTF">2020-06-06T01:28:22Z</dcterms:created>
  <dcterms:modified xsi:type="dcterms:W3CDTF">2024-04-14T19:11:57Z</dcterms:modified>
</cp:coreProperties>
</file>