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8"/>
  </p:notesMasterIdLst>
  <p:sldIdLst>
    <p:sldId id="256" r:id="rId2"/>
    <p:sldId id="265" r:id="rId3"/>
    <p:sldId id="259" r:id="rId4"/>
    <p:sldId id="262" r:id="rId5"/>
    <p:sldId id="258" r:id="rId6"/>
    <p:sldId id="263" r:id="rId7"/>
    <p:sldId id="264" r:id="rId8"/>
    <p:sldId id="270" r:id="rId9"/>
    <p:sldId id="271" r:id="rId10"/>
    <p:sldId id="272" r:id="rId11"/>
    <p:sldId id="273" r:id="rId12"/>
    <p:sldId id="275" r:id="rId13"/>
    <p:sldId id="284" r:id="rId14"/>
    <p:sldId id="266" r:id="rId15"/>
    <p:sldId id="269" r:id="rId16"/>
    <p:sldId id="267" r:id="rId17"/>
    <p:sldId id="285" r:id="rId18"/>
    <p:sldId id="268" r:id="rId19"/>
    <p:sldId id="274" r:id="rId20"/>
    <p:sldId id="279" r:id="rId21"/>
    <p:sldId id="281" r:id="rId22"/>
    <p:sldId id="282" r:id="rId23"/>
    <p:sldId id="286" r:id="rId24"/>
    <p:sldId id="280" r:id="rId25"/>
    <p:sldId id="278"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terson, Nia" initials="PN" lastIdx="1" clrIdx="0">
    <p:extLst>
      <p:ext uri="{19B8F6BF-5375-455C-9EA6-DF929625EA0E}">
        <p15:presenceInfo xmlns:p15="http://schemas.microsoft.com/office/powerpoint/2012/main" userId="S-1-5-21-3575871958-2283211311-1690491961-781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varScale="1">
        <p:scale>
          <a:sx n="94" d="100"/>
          <a:sy n="94" d="100"/>
        </p:scale>
        <p:origin x="86"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9T15:21:33.850"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B57DE-0855-41D3-8A04-EEC1417826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39C2477-AA12-4D23-8BEC-B77677A07C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171C4-6C29-4D25-A3BD-6F8236182372}" type="datetimeFigureOut">
              <a:rPr lang="en-US" smtClean="0"/>
              <a:t>12/8/2023</a:t>
            </a:fld>
            <a:endParaRPr lang="en-US"/>
          </a:p>
        </p:txBody>
      </p:sp>
      <p:sp>
        <p:nvSpPr>
          <p:cNvPr id="4" name="Slide Image Placeholder 3">
            <a:extLst>
              <a:ext uri="{FF2B5EF4-FFF2-40B4-BE49-F238E27FC236}">
                <a16:creationId xmlns:a16="http://schemas.microsoft.com/office/drawing/2014/main" id="{5EA72594-F408-4818-8449-3FBB27F441D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68180469-0637-4190-9819-92916EE3354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9361773-DA86-4EBF-AFB4-742F065B8B6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DBEF1BA1-9366-4DC5-915A-C8B9DE51E04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E5CA6-2D5C-478F-9DF7-B38586E44A7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Leave your belongings behind. Evacuate regardless of whether other agree to follow. Do not attempt to move wounded people.</a:t>
            </a:r>
          </a:p>
          <a:p>
            <a:r>
              <a:rPr lang="en-US" dirty="0"/>
              <a:t>Hide: Silence your cell phone! Turn off any source of noise. Remain Quiet!</a:t>
            </a:r>
          </a:p>
          <a:p>
            <a:r>
              <a:rPr lang="en-US" dirty="0"/>
              <a:t>Fight: Only when your life is in </a:t>
            </a:r>
            <a:r>
              <a:rPr lang="en-US" dirty="0" err="1"/>
              <a:t>immenent</a:t>
            </a:r>
            <a:r>
              <a:rPr lang="en-US" dirty="0"/>
              <a:t> danger. Attempt to disrupt and/or incapacitate the active shooter (throw items, yell)</a:t>
            </a:r>
          </a:p>
          <a:p>
            <a:endParaRPr lang="en-US" dirty="0"/>
          </a:p>
        </p:txBody>
      </p:sp>
      <p:sp>
        <p:nvSpPr>
          <p:cNvPr id="4" name="Slide Number Placeholder 3"/>
          <p:cNvSpPr>
            <a:spLocks noGrp="1"/>
          </p:cNvSpPr>
          <p:nvPr>
            <p:ph type="sldNum" sz="quarter" idx="5"/>
          </p:nvPr>
        </p:nvSpPr>
        <p:spPr/>
        <p:txBody>
          <a:bodyPr/>
          <a:lstStyle/>
          <a:p>
            <a:fld id="{21630990-3568-4A6C-92CF-81B969D40725}" type="slidenum">
              <a:rPr lang="en-US" smtClean="0"/>
              <a:t>21</a:t>
            </a:fld>
            <a:endParaRPr lang="en-US"/>
          </a:p>
        </p:txBody>
      </p:sp>
    </p:spTree>
    <p:extLst>
      <p:ext uri="{BB962C8B-B14F-4D97-AF65-F5344CB8AC3E}">
        <p14:creationId xmlns:p14="http://schemas.microsoft.com/office/powerpoint/2010/main" val="3190138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12/8/2023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12/8/2023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12/8/2023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12/8/2023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12/8/2023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12/8/2023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hyperlink" Target="https://www.fbi.gov/file-repository/active-shooter-incidents-in-the-us-2022-042623.pdf/vie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sha.gov/data/commonstats" TargetMode="External"/><Relationship Id="rId2" Type="http://schemas.openxmlformats.org/officeDocument/2006/relationships/hyperlink" Target="https://www.bls.gov/iif/home.ht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CB392-6703-4D7D-88AF-EB608E04B1F2}"/>
              </a:ext>
            </a:extLst>
          </p:cNvPr>
          <p:cNvSpPr>
            <a:spLocks noGrp="1"/>
          </p:cNvSpPr>
          <p:nvPr>
            <p:ph type="ctrTitle"/>
          </p:nvPr>
        </p:nvSpPr>
        <p:spPr/>
        <p:txBody>
          <a:bodyPr/>
          <a:lstStyle/>
          <a:p>
            <a:r>
              <a:rPr lang="en-US" dirty="0">
                <a:solidFill>
                  <a:srgbClr val="FFCC00"/>
                </a:solidFill>
                <a:latin typeface="Californian FB" panose="0207040306080B030204" pitchFamily="18" charset="0"/>
              </a:rPr>
              <a:t>Galveston County Safety Training</a:t>
            </a:r>
          </a:p>
        </p:txBody>
      </p:sp>
      <p:sp>
        <p:nvSpPr>
          <p:cNvPr id="3" name="Subtitle 2">
            <a:extLst>
              <a:ext uri="{FF2B5EF4-FFF2-40B4-BE49-F238E27FC236}">
                <a16:creationId xmlns:a16="http://schemas.microsoft.com/office/drawing/2014/main" id="{6A107AA1-526D-473E-8559-44B7F677CC0C}"/>
              </a:ext>
            </a:extLst>
          </p:cNvPr>
          <p:cNvSpPr>
            <a:spLocks noGrp="1"/>
          </p:cNvSpPr>
          <p:nvPr>
            <p:ph type="subTitle" idx="1"/>
          </p:nvPr>
        </p:nvSpPr>
        <p:spPr/>
        <p:txBody>
          <a:bodyPr/>
          <a:lstStyle/>
          <a:p>
            <a:r>
              <a:rPr lang="en-US" dirty="0">
                <a:latin typeface="Calibri Light" panose="020F0302020204030204" pitchFamily="34" charset="0"/>
                <a:cs typeface="Calibri Light" panose="020F0302020204030204" pitchFamily="34" charset="0"/>
              </a:rPr>
              <a:t>Welcome to New Employee Orientation</a:t>
            </a:r>
          </a:p>
        </p:txBody>
      </p:sp>
      <p:sp>
        <p:nvSpPr>
          <p:cNvPr id="5" name="TextBox 4">
            <a:extLst>
              <a:ext uri="{FF2B5EF4-FFF2-40B4-BE49-F238E27FC236}">
                <a16:creationId xmlns:a16="http://schemas.microsoft.com/office/drawing/2014/main" id="{5F9AE855-9CC0-4FC8-8EC6-079EA9C70EE6}"/>
              </a:ext>
            </a:extLst>
          </p:cNvPr>
          <p:cNvSpPr txBox="1"/>
          <p:nvPr/>
        </p:nvSpPr>
        <p:spPr>
          <a:xfrm>
            <a:off x="9751103" y="2859108"/>
            <a:ext cx="2152690" cy="369332"/>
          </a:xfrm>
          <a:prstGeom prst="rect">
            <a:avLst/>
          </a:prstGeom>
          <a:noFill/>
        </p:spPr>
        <p:txBody>
          <a:bodyPr wrap="square" rtlCol="0">
            <a:spAutoFit/>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Professional Services</a:t>
            </a:r>
          </a:p>
        </p:txBody>
      </p:sp>
      <p:pic>
        <p:nvPicPr>
          <p:cNvPr id="20482" name="Picture 2" descr="http://www.bayareahouston.com/Assets/flood%20insurance/galveston%20county%20seal%20in%20color.png">
            <a:extLst>
              <a:ext uri="{FF2B5EF4-FFF2-40B4-BE49-F238E27FC236}">
                <a16:creationId xmlns:a16="http://schemas.microsoft.com/office/drawing/2014/main" id="{C208E198-552B-47CD-AF66-182B0D32C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1508340"/>
            <a:ext cx="1395984" cy="135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08689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8C50-0C52-412E-9568-B18B85A38948}"/>
              </a:ext>
            </a:extLst>
          </p:cNvPr>
          <p:cNvSpPr>
            <a:spLocks noGrp="1"/>
          </p:cNvSpPr>
          <p:nvPr>
            <p:ph type="title"/>
          </p:nvPr>
        </p:nvSpPr>
        <p:spPr>
          <a:xfrm>
            <a:off x="252919" y="1123838"/>
            <a:ext cx="2947482" cy="2060234"/>
          </a:xfrm>
        </p:spPr>
        <p:txBody>
          <a:bodyPr/>
          <a:lstStyle/>
          <a:p>
            <a:r>
              <a:rPr lang="en-US" dirty="0">
                <a:solidFill>
                  <a:srgbClr val="FFCC00"/>
                </a:solidFill>
                <a:latin typeface="Californian FB" panose="0207040306080B030204" pitchFamily="18" charset="0"/>
              </a:rPr>
              <a:t>Fire Response</a:t>
            </a:r>
          </a:p>
        </p:txBody>
      </p:sp>
      <p:sp>
        <p:nvSpPr>
          <p:cNvPr id="3" name="Content Placeholder 2">
            <a:extLst>
              <a:ext uri="{FF2B5EF4-FFF2-40B4-BE49-F238E27FC236}">
                <a16:creationId xmlns:a16="http://schemas.microsoft.com/office/drawing/2014/main" id="{828711DC-1580-4D3F-BE4B-899BE9DF7759}"/>
              </a:ext>
            </a:extLst>
          </p:cNvPr>
          <p:cNvSpPr>
            <a:spLocks noGrp="1"/>
          </p:cNvSpPr>
          <p:nvPr>
            <p:ph sz="half" idx="1"/>
          </p:nvPr>
        </p:nvSpPr>
        <p:spPr/>
        <p:txBody>
          <a:bodyPr>
            <a:normAutofit/>
          </a:bodyPr>
          <a:lstStyle/>
          <a:p>
            <a:pPr>
              <a:lnSpc>
                <a:spcPct val="80000"/>
              </a:lnSpc>
            </a:pPr>
            <a:r>
              <a:rPr lang="en-US" altLang="en-US" sz="2400" dirty="0">
                <a:solidFill>
                  <a:schemeClr val="accent1">
                    <a:lumMod val="75000"/>
                  </a:schemeClr>
                </a:solidFill>
                <a:latin typeface="Calibri Light" panose="020F0302020204030204" pitchFamily="34" charset="0"/>
                <a:cs typeface="Calibri Light" panose="020F0302020204030204" pitchFamily="34" charset="0"/>
              </a:rPr>
              <a:t>Ensure everyone has left, or is leaving the building</a:t>
            </a:r>
          </a:p>
          <a:p>
            <a:pPr lvl="1">
              <a:lnSpc>
                <a:spcPct val="80000"/>
              </a:lnSpc>
            </a:pPr>
            <a:r>
              <a:rPr lang="en-US" altLang="en-US" sz="2200" dirty="0">
                <a:solidFill>
                  <a:schemeClr val="accent1">
                    <a:lumMod val="75000"/>
                  </a:schemeClr>
                </a:solidFill>
                <a:latin typeface="Calibri Light" panose="020F0302020204030204" pitchFamily="34" charset="0"/>
                <a:cs typeface="Calibri Light" panose="020F0302020204030204" pitchFamily="34" charset="0"/>
              </a:rPr>
              <a:t>Have an unobstructed escape route</a:t>
            </a:r>
          </a:p>
          <a:p>
            <a:pPr>
              <a:lnSpc>
                <a:spcPct val="80000"/>
              </a:lnSpc>
            </a:pPr>
            <a:r>
              <a:rPr lang="en-US" altLang="en-US" sz="2400" dirty="0">
                <a:solidFill>
                  <a:schemeClr val="accent1">
                    <a:lumMod val="75000"/>
                  </a:schemeClr>
                </a:solidFill>
                <a:latin typeface="Calibri Light" panose="020F0302020204030204" pitchFamily="34" charset="0"/>
                <a:cs typeface="Calibri Light" panose="020F0302020204030204" pitchFamily="34" charset="0"/>
              </a:rPr>
              <a:t>Notify the fire department</a:t>
            </a:r>
          </a:p>
          <a:p>
            <a:pPr>
              <a:lnSpc>
                <a:spcPct val="80000"/>
              </a:lnSpc>
            </a:pPr>
            <a:r>
              <a:rPr lang="en-US" altLang="en-US" sz="2400" dirty="0">
                <a:solidFill>
                  <a:schemeClr val="accent1">
                    <a:lumMod val="75000"/>
                  </a:schemeClr>
                </a:solidFill>
                <a:latin typeface="Calibri Light" panose="020F0302020204030204" pitchFamily="34" charset="0"/>
                <a:cs typeface="Calibri Light" panose="020F0302020204030204" pitchFamily="34" charset="0"/>
              </a:rPr>
              <a:t>Know how to use the fire extinguisher</a:t>
            </a:r>
          </a:p>
        </p:txBody>
      </p:sp>
      <p:pic>
        <p:nvPicPr>
          <p:cNvPr id="6148" name="Picture 4" descr="7 Essentials If You're Trapped In A Fire | Survivopedia | Fire safety ...">
            <a:extLst>
              <a:ext uri="{FF2B5EF4-FFF2-40B4-BE49-F238E27FC236}">
                <a16:creationId xmlns:a16="http://schemas.microsoft.com/office/drawing/2014/main" id="{1440B21A-8864-4218-9701-E9E2E552D02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818438" y="999848"/>
            <a:ext cx="3475037" cy="485830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www.bayareahouston.com/Assets/flood%20insurance/galveston%20county%20seal%20in%20color.png">
            <a:extLst>
              <a:ext uri="{FF2B5EF4-FFF2-40B4-BE49-F238E27FC236}">
                <a16:creationId xmlns:a16="http://schemas.microsoft.com/office/drawing/2014/main" id="{ECDA5078-D15B-4AAC-AF29-88202A09F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4839" y="51817"/>
            <a:ext cx="707433"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Title 1">
            <a:extLst>
              <a:ext uri="{FF2B5EF4-FFF2-40B4-BE49-F238E27FC236}">
                <a16:creationId xmlns:a16="http://schemas.microsoft.com/office/drawing/2014/main" id="{A5E49549-9361-4D19-BA94-86C601818ACF}"/>
              </a:ext>
            </a:extLst>
          </p:cNvPr>
          <p:cNvSpPr txBox="1">
            <a:spLocks/>
          </p:cNvSpPr>
          <p:nvPr/>
        </p:nvSpPr>
        <p:spPr>
          <a:xfrm>
            <a:off x="265111" y="2548128"/>
            <a:ext cx="2947482" cy="34366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1600" dirty="0">
                <a:solidFill>
                  <a:srgbClr val="FFCC00"/>
                </a:solidFill>
                <a:latin typeface="+mn-lt"/>
              </a:rPr>
              <a:t>-</a:t>
            </a:r>
            <a:r>
              <a:rPr lang="en-US" sz="1800" dirty="0">
                <a:solidFill>
                  <a:srgbClr val="FFCC00"/>
                </a:solidFill>
                <a:latin typeface="Calibri Light" panose="020F0302020204030204" pitchFamily="34" charset="0"/>
                <a:cs typeface="Calibri Light" panose="020F0302020204030204" pitchFamily="34" charset="0"/>
              </a:rPr>
              <a:t>When an emergency occurs, notify supervisor immediately</a:t>
            </a:r>
            <a:br>
              <a:rPr lang="en-US" sz="1800" dirty="0">
                <a:solidFill>
                  <a:srgbClr val="FFCC00"/>
                </a:solidFill>
                <a:latin typeface="Calibri Light" panose="020F0302020204030204" pitchFamily="34" charset="0"/>
                <a:cs typeface="Calibri Light" panose="020F0302020204030204" pitchFamily="34" charset="0"/>
              </a:rPr>
            </a:br>
            <a:br>
              <a:rPr lang="en-US" sz="1800" dirty="0">
                <a:solidFill>
                  <a:srgbClr val="FFCC00"/>
                </a:solidFill>
                <a:latin typeface="Calibri Light" panose="020F0302020204030204" pitchFamily="34" charset="0"/>
                <a:cs typeface="Calibri Light" panose="020F0302020204030204" pitchFamily="34" charset="0"/>
              </a:rPr>
            </a:br>
            <a:r>
              <a:rPr lang="en-US" sz="1800" dirty="0">
                <a:solidFill>
                  <a:srgbClr val="FFCC00"/>
                </a:solidFill>
                <a:latin typeface="Calibri Light" panose="020F0302020204030204" pitchFamily="34" charset="0"/>
                <a:cs typeface="Calibri Light" panose="020F0302020204030204" pitchFamily="34" charset="0"/>
              </a:rPr>
              <a:t>-Know evacuation meeting area (primary &amp; secondary locations)</a:t>
            </a:r>
            <a:br>
              <a:rPr lang="en-US" sz="1800" dirty="0">
                <a:solidFill>
                  <a:srgbClr val="FFCC00"/>
                </a:solidFill>
                <a:latin typeface="Calibri Light" panose="020F0302020204030204" pitchFamily="34" charset="0"/>
                <a:cs typeface="Calibri Light" panose="020F0302020204030204" pitchFamily="34" charset="0"/>
              </a:rPr>
            </a:br>
            <a:br>
              <a:rPr lang="en-US" sz="1800" dirty="0">
                <a:solidFill>
                  <a:srgbClr val="FFCC00"/>
                </a:solidFill>
                <a:latin typeface="Calibri Light" panose="020F0302020204030204" pitchFamily="34" charset="0"/>
                <a:cs typeface="Calibri Light" panose="020F0302020204030204" pitchFamily="34" charset="0"/>
              </a:rPr>
            </a:br>
            <a:r>
              <a:rPr lang="en-US" sz="1800" dirty="0">
                <a:solidFill>
                  <a:srgbClr val="FFCC00"/>
                </a:solidFill>
                <a:latin typeface="Calibri Light" panose="020F0302020204030204" pitchFamily="34" charset="0"/>
                <a:cs typeface="Calibri Light" panose="020F0302020204030204" pitchFamily="34" charset="0"/>
              </a:rPr>
              <a:t>-If you evacuate with another department, ensure your supervisor is aware that you are safe.</a:t>
            </a:r>
            <a:endParaRPr lang="en-US" sz="1400" dirty="0">
              <a:solidFill>
                <a:srgbClr val="FFCC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6390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1BDF-E41A-4473-BE66-4D3D6B48B34D}"/>
              </a:ext>
            </a:extLst>
          </p:cNvPr>
          <p:cNvSpPr>
            <a:spLocks noGrp="1"/>
          </p:cNvSpPr>
          <p:nvPr>
            <p:ph type="title"/>
          </p:nvPr>
        </p:nvSpPr>
        <p:spPr/>
        <p:txBody>
          <a:bodyPr/>
          <a:lstStyle/>
          <a:p>
            <a:pPr algn="ctr"/>
            <a:br>
              <a:rPr lang="en-US" dirty="0"/>
            </a:br>
            <a:r>
              <a:rPr lang="en-US" dirty="0">
                <a:solidFill>
                  <a:srgbClr val="FFCC00"/>
                </a:solidFill>
                <a:latin typeface="Californian FB" panose="0207040306080B030204" pitchFamily="18" charset="0"/>
              </a:rPr>
              <a:t>Slips, Trips &amp; Falls</a:t>
            </a:r>
            <a:br>
              <a:rPr lang="en-US" dirty="0">
                <a:solidFill>
                  <a:srgbClr val="FFCC00"/>
                </a:solidFill>
                <a:latin typeface="Californian FB" panose="0207040306080B030204" pitchFamily="18" charset="0"/>
              </a:rPr>
            </a:br>
            <a:br>
              <a:rPr lang="en-US" dirty="0"/>
            </a:br>
            <a:endParaRPr lang="en-US" dirty="0"/>
          </a:p>
        </p:txBody>
      </p:sp>
      <p:sp>
        <p:nvSpPr>
          <p:cNvPr id="3" name="Content Placeholder 2">
            <a:extLst>
              <a:ext uri="{FF2B5EF4-FFF2-40B4-BE49-F238E27FC236}">
                <a16:creationId xmlns:a16="http://schemas.microsoft.com/office/drawing/2014/main" id="{C0696FDE-9895-4AD3-A1EC-A3C8853F3875}"/>
              </a:ext>
            </a:extLst>
          </p:cNvPr>
          <p:cNvSpPr>
            <a:spLocks noGrp="1"/>
          </p:cNvSpPr>
          <p:nvPr>
            <p:ph idx="1"/>
          </p:nvPr>
        </p:nvSpPr>
        <p:spPr/>
        <p:txBody>
          <a:bodyPr/>
          <a:lstStyle/>
          <a:p>
            <a:pPr lvl="1"/>
            <a:r>
              <a:rPr lang="en-US" altLang="en-US" sz="2400" dirty="0">
                <a:solidFill>
                  <a:schemeClr val="accent1">
                    <a:lumMod val="75000"/>
                  </a:schemeClr>
                </a:solidFill>
                <a:latin typeface="Calibri Light" panose="020F0302020204030204" pitchFamily="34" charset="0"/>
                <a:cs typeface="Calibri Light" panose="020F0302020204030204" pitchFamily="34" charset="0"/>
              </a:rPr>
              <a:t>Power cords, ropes, hoses across the </a:t>
            </a:r>
            <a:br>
              <a:rPr lang="en-US" altLang="en-US" sz="2400" dirty="0">
                <a:solidFill>
                  <a:schemeClr val="accent1">
                    <a:lumMod val="75000"/>
                  </a:schemeClr>
                </a:solidFill>
                <a:latin typeface="Calibri Light" panose="020F0302020204030204" pitchFamily="34" charset="0"/>
                <a:cs typeface="Calibri Light" panose="020F0302020204030204" pitchFamily="34" charset="0"/>
              </a:rPr>
            </a:br>
            <a:r>
              <a:rPr lang="en-US" altLang="en-US" sz="2400" dirty="0">
                <a:solidFill>
                  <a:schemeClr val="accent1">
                    <a:lumMod val="75000"/>
                  </a:schemeClr>
                </a:solidFill>
                <a:latin typeface="Calibri Light" panose="020F0302020204030204" pitchFamily="34" charset="0"/>
                <a:cs typeface="Calibri Light" panose="020F0302020204030204" pitchFamily="34" charset="0"/>
              </a:rPr>
              <a:t>floors and walkways</a:t>
            </a:r>
          </a:p>
          <a:p>
            <a:pPr lvl="1"/>
            <a:r>
              <a:rPr lang="en-US" altLang="en-US" sz="2400" dirty="0">
                <a:solidFill>
                  <a:schemeClr val="accent1">
                    <a:lumMod val="75000"/>
                  </a:schemeClr>
                </a:solidFill>
                <a:latin typeface="Calibri Light" panose="020F0302020204030204" pitchFamily="34" charset="0"/>
                <a:cs typeface="Calibri Light" panose="020F0302020204030204" pitchFamily="34" charset="0"/>
              </a:rPr>
              <a:t>Obstructions</a:t>
            </a:r>
          </a:p>
          <a:p>
            <a:pPr lvl="1"/>
            <a:r>
              <a:rPr lang="en-US" altLang="en-US" sz="2400" dirty="0">
                <a:solidFill>
                  <a:schemeClr val="accent1">
                    <a:lumMod val="75000"/>
                  </a:schemeClr>
                </a:solidFill>
                <a:latin typeface="Calibri Light" panose="020F0302020204030204" pitchFamily="34" charset="0"/>
                <a:cs typeface="Calibri Light" panose="020F0302020204030204" pitchFamily="34" charset="0"/>
              </a:rPr>
              <a:t>Area Lighting</a:t>
            </a:r>
          </a:p>
          <a:p>
            <a:pPr lvl="1"/>
            <a:r>
              <a:rPr lang="en-US" altLang="en-US" sz="2400" dirty="0">
                <a:solidFill>
                  <a:schemeClr val="accent1">
                    <a:lumMod val="75000"/>
                  </a:schemeClr>
                </a:solidFill>
                <a:latin typeface="Calibri Light" panose="020F0302020204030204" pitchFamily="34" charset="0"/>
                <a:cs typeface="Calibri Light" panose="020F0302020204030204" pitchFamily="34" charset="0"/>
              </a:rPr>
              <a:t>Clutter in walkways</a:t>
            </a:r>
          </a:p>
          <a:p>
            <a:pPr lvl="1"/>
            <a:r>
              <a:rPr lang="en-US" altLang="en-US" sz="2400" dirty="0">
                <a:solidFill>
                  <a:schemeClr val="accent1">
                    <a:lumMod val="75000"/>
                  </a:schemeClr>
                </a:solidFill>
                <a:latin typeface="Calibri Light" panose="020F0302020204030204" pitchFamily="34" charset="0"/>
                <a:cs typeface="Calibri Light" panose="020F0302020204030204" pitchFamily="34" charset="0"/>
              </a:rPr>
              <a:t>Wet floors/Spillages</a:t>
            </a:r>
          </a:p>
          <a:p>
            <a:pPr lvl="2"/>
            <a:r>
              <a:rPr lang="en-US" altLang="en-US" sz="2200" dirty="0">
                <a:solidFill>
                  <a:schemeClr val="accent1">
                    <a:lumMod val="75000"/>
                  </a:schemeClr>
                </a:solidFill>
                <a:latin typeface="Calibri Light" panose="020F0302020204030204" pitchFamily="34" charset="0"/>
                <a:cs typeface="Calibri Light" panose="020F0302020204030204" pitchFamily="34" charset="0"/>
              </a:rPr>
              <a:t>It is the </a:t>
            </a:r>
            <a:r>
              <a:rPr lang="en-US" altLang="en-US" sz="2200" b="1" u="sng" dirty="0">
                <a:solidFill>
                  <a:schemeClr val="accent1">
                    <a:lumMod val="75000"/>
                  </a:schemeClr>
                </a:solidFill>
                <a:latin typeface="Calibri Light" panose="020F0302020204030204" pitchFamily="34" charset="0"/>
                <a:cs typeface="Calibri Light" panose="020F0302020204030204" pitchFamily="34" charset="0"/>
              </a:rPr>
              <a:t>second</a:t>
            </a:r>
            <a:r>
              <a:rPr lang="en-US" altLang="en-US" sz="2200" dirty="0">
                <a:solidFill>
                  <a:schemeClr val="accent1">
                    <a:lumMod val="75000"/>
                  </a:schemeClr>
                </a:solidFill>
                <a:latin typeface="Calibri Light" panose="020F0302020204030204" pitchFamily="34" charset="0"/>
                <a:cs typeface="Calibri Light" panose="020F0302020204030204" pitchFamily="34" charset="0"/>
              </a:rPr>
              <a:t> to motor vehicle accidents as the most common cause of accidental deaths.</a:t>
            </a:r>
          </a:p>
          <a:p>
            <a:pPr lvl="2"/>
            <a:r>
              <a:rPr lang="en-US" altLang="en-US" sz="2200" dirty="0">
                <a:solidFill>
                  <a:schemeClr val="accent1">
                    <a:lumMod val="75000"/>
                  </a:schemeClr>
                </a:solidFill>
                <a:latin typeface="Calibri Light" panose="020F0302020204030204" pitchFamily="34" charset="0"/>
                <a:cs typeface="Calibri Light" panose="020F0302020204030204" pitchFamily="34" charset="0"/>
              </a:rPr>
              <a:t>Slip and fall injuries have </a:t>
            </a:r>
            <a:r>
              <a:rPr lang="en-US" altLang="en-US" sz="2200" b="1" u="sng" dirty="0">
                <a:solidFill>
                  <a:schemeClr val="accent1">
                    <a:lumMod val="75000"/>
                  </a:schemeClr>
                </a:solidFill>
                <a:latin typeface="Calibri Light" panose="020F0302020204030204" pitchFamily="34" charset="0"/>
                <a:cs typeface="Calibri Light" panose="020F0302020204030204" pitchFamily="34" charset="0"/>
              </a:rPr>
              <a:t>nothing to do </a:t>
            </a:r>
            <a:r>
              <a:rPr lang="en-US" altLang="en-US" sz="2200" dirty="0">
                <a:solidFill>
                  <a:schemeClr val="accent1">
                    <a:lumMod val="75000"/>
                  </a:schemeClr>
                </a:solidFill>
                <a:latin typeface="Calibri Light" panose="020F0302020204030204" pitchFamily="34" charset="0"/>
                <a:cs typeface="Calibri Light" panose="020F0302020204030204" pitchFamily="34" charset="0"/>
              </a:rPr>
              <a:t>with someone’s clumsiness, but they have everything to do with someone’s </a:t>
            </a:r>
            <a:r>
              <a:rPr lang="en-US" altLang="en-US" sz="2200" b="1" u="sng" dirty="0">
                <a:solidFill>
                  <a:schemeClr val="accent1">
                    <a:lumMod val="75000"/>
                  </a:schemeClr>
                </a:solidFill>
                <a:latin typeface="Calibri Light" panose="020F0302020204030204" pitchFamily="34" charset="0"/>
                <a:cs typeface="Calibri Light" panose="020F0302020204030204" pitchFamily="34" charset="0"/>
              </a:rPr>
              <a:t>negligence</a:t>
            </a:r>
            <a:r>
              <a:rPr lang="en-US" altLang="en-US" sz="2200" dirty="0">
                <a:solidFill>
                  <a:schemeClr val="accent1">
                    <a:lumMod val="75000"/>
                  </a:schemeClr>
                </a:solidFill>
                <a:latin typeface="Calibri Light" panose="020F0302020204030204" pitchFamily="34" charset="0"/>
                <a:cs typeface="Calibri Light" panose="020F0302020204030204" pitchFamily="34" charset="0"/>
              </a:rPr>
              <a:t>.</a:t>
            </a:r>
          </a:p>
        </p:txBody>
      </p:sp>
      <p:pic>
        <p:nvPicPr>
          <p:cNvPr id="22530" name="Picture 2" descr="http://www.bayareahouston.com/Assets/flood%20insurance/galveston%20county%20seal%20in%20color.png">
            <a:extLst>
              <a:ext uri="{FF2B5EF4-FFF2-40B4-BE49-F238E27FC236}">
                <a16:creationId xmlns:a16="http://schemas.microsoft.com/office/drawing/2014/main" id="{3AE555CD-3B09-491E-A9B2-2CEEDE6A5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1424" y="51689"/>
            <a:ext cx="701277" cy="67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34573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BCF0-5ED6-4721-8494-022F85717991}"/>
              </a:ext>
            </a:extLst>
          </p:cNvPr>
          <p:cNvSpPr>
            <a:spLocks noGrp="1"/>
          </p:cNvSpPr>
          <p:nvPr>
            <p:ph type="title"/>
          </p:nvPr>
        </p:nvSpPr>
        <p:spPr>
          <a:xfrm>
            <a:off x="236800" y="2408895"/>
            <a:ext cx="2947482" cy="1495538"/>
          </a:xfrm>
        </p:spPr>
        <p:txBody>
          <a:bodyPr/>
          <a:lstStyle/>
          <a:p>
            <a:pPr algn="ctr"/>
            <a:r>
              <a:rPr lang="en-US" dirty="0">
                <a:solidFill>
                  <a:srgbClr val="FFCC00"/>
                </a:solidFill>
                <a:latin typeface="Californian FB" panose="0207040306080B030204" pitchFamily="18" charset="0"/>
              </a:rPr>
              <a:t>Good Housekeeping</a:t>
            </a:r>
          </a:p>
        </p:txBody>
      </p:sp>
      <p:sp>
        <p:nvSpPr>
          <p:cNvPr id="3" name="Content Placeholder 2">
            <a:extLst>
              <a:ext uri="{FF2B5EF4-FFF2-40B4-BE49-F238E27FC236}">
                <a16:creationId xmlns:a16="http://schemas.microsoft.com/office/drawing/2014/main" id="{C010AB8F-FAB6-47D0-BBCD-69242081C61B}"/>
              </a:ext>
            </a:extLst>
          </p:cNvPr>
          <p:cNvSpPr>
            <a:spLocks noGrp="1"/>
          </p:cNvSpPr>
          <p:nvPr>
            <p:ph idx="1"/>
          </p:nvPr>
        </p:nvSpPr>
        <p:spPr>
          <a:xfrm>
            <a:off x="3835149" y="624099"/>
            <a:ext cx="7315200" cy="2329469"/>
          </a:xfrm>
        </p:spPr>
        <p:txBody>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Keep clear access to evacuation routes, emergency exits, fire-fighting equipment and first-aid stations, and electrical panels</a:t>
            </a:r>
          </a:p>
          <a:p>
            <a:r>
              <a:rPr lang="en-US" dirty="0">
                <a:solidFill>
                  <a:schemeClr val="accent1">
                    <a:lumMod val="75000"/>
                  </a:schemeClr>
                </a:solidFill>
                <a:latin typeface="Calibri Light" panose="020F0302020204030204" pitchFamily="34" charset="0"/>
                <a:cs typeface="Calibri Light" panose="020F0302020204030204" pitchFamily="34" charset="0"/>
              </a:rPr>
              <a:t>Keep walkways and stairwells clear</a:t>
            </a:r>
          </a:p>
          <a:p>
            <a:r>
              <a:rPr lang="en-US" dirty="0">
                <a:solidFill>
                  <a:schemeClr val="accent1">
                    <a:lumMod val="75000"/>
                  </a:schemeClr>
                </a:solidFill>
                <a:latin typeface="Calibri Light" panose="020F0302020204030204" pitchFamily="34" charset="0"/>
                <a:cs typeface="Calibri Light" panose="020F0302020204030204" pitchFamily="34" charset="0"/>
              </a:rPr>
              <a:t>Close drawers and file cabinets</a:t>
            </a:r>
          </a:p>
          <a:p>
            <a:r>
              <a:rPr lang="en-US" dirty="0">
                <a:solidFill>
                  <a:schemeClr val="accent1">
                    <a:lumMod val="75000"/>
                  </a:schemeClr>
                </a:solidFill>
                <a:latin typeface="Calibri Light" panose="020F0302020204030204" pitchFamily="34" charset="0"/>
                <a:cs typeface="Calibri Light" panose="020F0302020204030204" pitchFamily="34" charset="0"/>
              </a:rPr>
              <a:t>Dispose of trash </a:t>
            </a:r>
            <a:br>
              <a:rPr lang="en-US" dirty="0">
                <a:solidFill>
                  <a:schemeClr val="accent1">
                    <a:lumMod val="75000"/>
                  </a:schemeClr>
                </a:solidFill>
                <a:latin typeface="Calibri Light" panose="020F0302020204030204" pitchFamily="34" charset="0"/>
                <a:cs typeface="Calibri Light" panose="020F0302020204030204" pitchFamily="34" charset="0"/>
              </a:rPr>
            </a:br>
            <a:r>
              <a:rPr lang="en-US" dirty="0">
                <a:solidFill>
                  <a:schemeClr val="accent1">
                    <a:lumMod val="75000"/>
                  </a:schemeClr>
                </a:solidFill>
                <a:latin typeface="Calibri Light" panose="020F0302020204030204" pitchFamily="34" charset="0"/>
                <a:cs typeface="Calibri Light" panose="020F0302020204030204" pitchFamily="34" charset="0"/>
              </a:rPr>
              <a:t>promptly and properly</a:t>
            </a:r>
          </a:p>
        </p:txBody>
      </p:sp>
      <p:pic>
        <p:nvPicPr>
          <p:cNvPr id="5" name="Picture 4">
            <a:extLst>
              <a:ext uri="{FF2B5EF4-FFF2-40B4-BE49-F238E27FC236}">
                <a16:creationId xmlns:a16="http://schemas.microsoft.com/office/drawing/2014/main" id="{B2F36890-CA10-404B-B7F8-7A1498FEEC81}"/>
              </a:ext>
            </a:extLst>
          </p:cNvPr>
          <p:cNvPicPr>
            <a:picLocks noChangeAspect="1"/>
          </p:cNvPicPr>
          <p:nvPr/>
        </p:nvPicPr>
        <p:blipFill>
          <a:blip r:embed="rId2"/>
          <a:stretch>
            <a:fillRect/>
          </a:stretch>
        </p:blipFill>
        <p:spPr>
          <a:xfrm>
            <a:off x="3567833" y="3743843"/>
            <a:ext cx="2333625" cy="1714500"/>
          </a:xfrm>
          <a:prstGeom prst="rect">
            <a:avLst/>
          </a:prstGeom>
        </p:spPr>
      </p:pic>
      <p:pic>
        <p:nvPicPr>
          <p:cNvPr id="6" name="Picture 5">
            <a:extLst>
              <a:ext uri="{FF2B5EF4-FFF2-40B4-BE49-F238E27FC236}">
                <a16:creationId xmlns:a16="http://schemas.microsoft.com/office/drawing/2014/main" id="{5DC327AC-25EE-4A5F-8EA6-35FE44D85075}"/>
              </a:ext>
            </a:extLst>
          </p:cNvPr>
          <p:cNvPicPr>
            <a:picLocks noChangeAspect="1"/>
          </p:cNvPicPr>
          <p:nvPr/>
        </p:nvPicPr>
        <p:blipFill>
          <a:blip r:embed="rId3"/>
          <a:stretch>
            <a:fillRect/>
          </a:stretch>
        </p:blipFill>
        <p:spPr>
          <a:xfrm>
            <a:off x="9098926" y="3904433"/>
            <a:ext cx="2266950" cy="1714500"/>
          </a:xfrm>
          <a:prstGeom prst="rect">
            <a:avLst/>
          </a:prstGeom>
        </p:spPr>
      </p:pic>
      <p:pic>
        <p:nvPicPr>
          <p:cNvPr id="7" name="Picture 6">
            <a:extLst>
              <a:ext uri="{FF2B5EF4-FFF2-40B4-BE49-F238E27FC236}">
                <a16:creationId xmlns:a16="http://schemas.microsoft.com/office/drawing/2014/main" id="{5E74A9A2-66C1-4150-B9EA-26565FAF514D}"/>
              </a:ext>
            </a:extLst>
          </p:cNvPr>
          <p:cNvPicPr>
            <a:picLocks noChangeAspect="1"/>
          </p:cNvPicPr>
          <p:nvPr/>
        </p:nvPicPr>
        <p:blipFill>
          <a:blip r:embed="rId4"/>
          <a:stretch>
            <a:fillRect/>
          </a:stretch>
        </p:blipFill>
        <p:spPr>
          <a:xfrm>
            <a:off x="6096000" y="3514344"/>
            <a:ext cx="2619375" cy="2619375"/>
          </a:xfrm>
          <a:prstGeom prst="rect">
            <a:avLst/>
          </a:prstGeom>
        </p:spPr>
      </p:pic>
      <p:pic>
        <p:nvPicPr>
          <p:cNvPr id="14338" name="Picture 2" descr="http://www.bayareahouston.com/Assets/flood%20insurance/galveston%20county%20seal%20in%20color.png">
            <a:extLst>
              <a:ext uri="{FF2B5EF4-FFF2-40B4-BE49-F238E27FC236}">
                <a16:creationId xmlns:a16="http://schemas.microsoft.com/office/drawing/2014/main" id="{10FBBCC3-11C9-4D3C-9028-8AF4CC9FBA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39" y="45481"/>
            <a:ext cx="710118" cy="68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8444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0240D-F73F-44AC-8B36-7F5DD684A8AC}"/>
              </a:ext>
            </a:extLst>
          </p:cNvPr>
          <p:cNvSpPr>
            <a:spLocks noGrp="1"/>
          </p:cNvSpPr>
          <p:nvPr>
            <p:ph type="title"/>
          </p:nvPr>
        </p:nvSpPr>
        <p:spPr/>
        <p:txBody>
          <a:bodyPr/>
          <a:lstStyle/>
          <a:p>
            <a:pPr algn="ctr"/>
            <a:r>
              <a:rPr lang="en-US" dirty="0">
                <a:solidFill>
                  <a:srgbClr val="FFCC00"/>
                </a:solidFill>
                <a:latin typeface="Californian FB" panose="0207040306080B030204" pitchFamily="18" charset="0"/>
              </a:rPr>
              <a:t>Ladder Safety</a:t>
            </a:r>
          </a:p>
        </p:txBody>
      </p:sp>
      <p:pic>
        <p:nvPicPr>
          <p:cNvPr id="7" name="Content Placeholder 6">
            <a:extLst>
              <a:ext uri="{FF2B5EF4-FFF2-40B4-BE49-F238E27FC236}">
                <a16:creationId xmlns:a16="http://schemas.microsoft.com/office/drawing/2014/main" id="{B3411913-E6EC-429C-9BF7-E6601E066EE8}"/>
              </a:ext>
            </a:extLst>
          </p:cNvPr>
          <p:cNvPicPr>
            <a:picLocks noGrp="1" noChangeAspect="1"/>
          </p:cNvPicPr>
          <p:nvPr>
            <p:ph sz="half" idx="1"/>
          </p:nvPr>
        </p:nvPicPr>
        <p:blipFill>
          <a:blip r:embed="rId2"/>
          <a:stretch>
            <a:fillRect/>
          </a:stretch>
        </p:blipFill>
        <p:spPr>
          <a:xfrm>
            <a:off x="3712104" y="1074029"/>
            <a:ext cx="3682344" cy="4845188"/>
          </a:xfrm>
          <a:prstGeom prst="rect">
            <a:avLst/>
          </a:prstGeom>
        </p:spPr>
      </p:pic>
      <p:sp>
        <p:nvSpPr>
          <p:cNvPr id="4" name="Content Placeholder 3">
            <a:extLst>
              <a:ext uri="{FF2B5EF4-FFF2-40B4-BE49-F238E27FC236}">
                <a16:creationId xmlns:a16="http://schemas.microsoft.com/office/drawing/2014/main" id="{3B2E32B0-649C-4CFF-A505-367EEE1A82CC}"/>
              </a:ext>
            </a:extLst>
          </p:cNvPr>
          <p:cNvSpPr>
            <a:spLocks noGrp="1"/>
          </p:cNvSpPr>
          <p:nvPr>
            <p:ph sz="half" idx="2"/>
          </p:nvPr>
        </p:nvSpPr>
        <p:spPr/>
        <p:txBody>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All ladders must be inspected prior to each use. Those found to be unserviceable shall be removed from service immediately.</a:t>
            </a:r>
          </a:p>
          <a:p>
            <a:r>
              <a:rPr lang="en-US" dirty="0">
                <a:solidFill>
                  <a:schemeClr val="accent1">
                    <a:lumMod val="75000"/>
                  </a:schemeClr>
                </a:solidFill>
                <a:latin typeface="Calibri Light" panose="020F0302020204030204" pitchFamily="34" charset="0"/>
                <a:cs typeface="Calibri Light" panose="020F0302020204030204" pitchFamily="34" charset="0"/>
              </a:rPr>
              <a:t> Ensure only light work is carried out on the ladder where tools can be operated safely with one hand.</a:t>
            </a:r>
          </a:p>
          <a:p>
            <a:r>
              <a:rPr lang="en-US" dirty="0">
                <a:solidFill>
                  <a:schemeClr val="accent1">
                    <a:lumMod val="75000"/>
                  </a:schemeClr>
                </a:solidFill>
                <a:latin typeface="Calibri Light" panose="020F0302020204030204" pitchFamily="34" charset="0"/>
                <a:cs typeface="Calibri Light" panose="020F0302020204030204" pitchFamily="34" charset="0"/>
              </a:rPr>
              <a:t>Make sure that no one works underneath the ladder.</a:t>
            </a:r>
          </a:p>
          <a:p>
            <a:r>
              <a:rPr lang="en-US" dirty="0">
                <a:solidFill>
                  <a:schemeClr val="accent1">
                    <a:lumMod val="75000"/>
                  </a:schemeClr>
                </a:solidFill>
                <a:latin typeface="Calibri Light" panose="020F0302020204030204" pitchFamily="34" charset="0"/>
                <a:cs typeface="Calibri Light" panose="020F0302020204030204" pitchFamily="34" charset="0"/>
              </a:rPr>
              <a:t>Do NOT straddle the ladder.</a:t>
            </a:r>
          </a:p>
          <a:p>
            <a:r>
              <a:rPr lang="en-US" dirty="0">
                <a:solidFill>
                  <a:schemeClr val="accent1">
                    <a:lumMod val="75000"/>
                  </a:schemeClr>
                </a:solidFill>
                <a:latin typeface="Calibri Light" panose="020F0302020204030204" pitchFamily="34" charset="0"/>
                <a:cs typeface="Calibri Light" panose="020F0302020204030204" pitchFamily="34" charset="0"/>
              </a:rPr>
              <a:t>Do NOT lean the ladder against the wall.</a:t>
            </a:r>
          </a:p>
          <a:p>
            <a:endParaRPr lang="en-US" dirty="0"/>
          </a:p>
        </p:txBody>
      </p:sp>
      <p:pic>
        <p:nvPicPr>
          <p:cNvPr id="8" name="Picture 2" descr="http://www.bayareahouston.com/Assets/flood%20insurance/galveston%20county%20seal%20in%20color.png">
            <a:extLst>
              <a:ext uri="{FF2B5EF4-FFF2-40B4-BE49-F238E27FC236}">
                <a16:creationId xmlns:a16="http://schemas.microsoft.com/office/drawing/2014/main" id="{F27A7D4D-875C-43CC-A42E-B91A88D9A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6950" y="50311"/>
            <a:ext cx="708986" cy="68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6872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7E4-CDD5-46CC-8D53-15716C0B36FA}"/>
              </a:ext>
            </a:extLst>
          </p:cNvPr>
          <p:cNvSpPr>
            <a:spLocks noGrp="1"/>
          </p:cNvSpPr>
          <p:nvPr>
            <p:ph type="title"/>
          </p:nvPr>
        </p:nvSpPr>
        <p:spPr/>
        <p:txBody>
          <a:bodyPr/>
          <a:lstStyle/>
          <a:p>
            <a:pPr algn="ctr"/>
            <a:r>
              <a:rPr lang="en-US" dirty="0">
                <a:solidFill>
                  <a:srgbClr val="FFCC00"/>
                </a:solidFill>
                <a:latin typeface="Californian FB" panose="0207040306080B030204" pitchFamily="18" charset="0"/>
              </a:rPr>
              <a:t>Ergonomics</a:t>
            </a:r>
            <a:br>
              <a:rPr lang="en-US" dirty="0"/>
            </a:br>
            <a:br>
              <a:rPr lang="en-US" dirty="0"/>
            </a:br>
            <a:r>
              <a:rPr lang="en-US" sz="2000" dirty="0">
                <a:solidFill>
                  <a:srgbClr val="FFCC00"/>
                </a:solidFill>
              </a:rPr>
              <a:t>-</a:t>
            </a:r>
            <a:r>
              <a:rPr lang="en-US" sz="2000" dirty="0">
                <a:solidFill>
                  <a:srgbClr val="FFCC00"/>
                </a:solidFill>
                <a:latin typeface="Calibri Light" panose="020F0302020204030204" pitchFamily="34" charset="0"/>
                <a:cs typeface="Calibri Light" panose="020F0302020204030204" pitchFamily="34" charset="0"/>
              </a:rPr>
              <a:t>Prevents musculoskeletal disorders</a:t>
            </a:r>
            <a:endParaRPr lang="en-US" dirty="0">
              <a:solidFill>
                <a:srgbClr val="FFCC00"/>
              </a:solidFill>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2AA72214-7495-4246-95C6-8D1CD18D954F}"/>
              </a:ext>
            </a:extLst>
          </p:cNvPr>
          <p:cNvSpPr>
            <a:spLocks noGrp="1"/>
          </p:cNvSpPr>
          <p:nvPr>
            <p:ph type="body" idx="1"/>
          </p:nvPr>
        </p:nvSpPr>
        <p:spPr>
          <a:xfrm>
            <a:off x="3867912" y="1276069"/>
            <a:ext cx="3474720" cy="807720"/>
          </a:xfrm>
        </p:spPr>
        <p:txBody>
          <a:bodyPr/>
          <a:lstStyle/>
          <a:p>
            <a:pPr algn="ctr"/>
            <a:r>
              <a:rPr lang="en-US" sz="3600" dirty="0">
                <a:solidFill>
                  <a:schemeClr val="accent1">
                    <a:lumMod val="75000"/>
                  </a:schemeClr>
                </a:solidFill>
                <a:latin typeface="Californian FB" panose="0207040306080B030204" pitchFamily="18" charset="0"/>
              </a:rPr>
              <a:t>DO</a:t>
            </a:r>
            <a:endParaRPr lang="en-US" dirty="0">
              <a:solidFill>
                <a:schemeClr val="accent1">
                  <a:lumMod val="75000"/>
                </a:schemeClr>
              </a:solidFill>
              <a:latin typeface="Californian FB" panose="0207040306080B030204" pitchFamily="18" charset="0"/>
            </a:endParaRPr>
          </a:p>
        </p:txBody>
      </p:sp>
      <p:sp>
        <p:nvSpPr>
          <p:cNvPr id="5" name="Content Placeholder 4">
            <a:extLst>
              <a:ext uri="{FF2B5EF4-FFF2-40B4-BE49-F238E27FC236}">
                <a16:creationId xmlns:a16="http://schemas.microsoft.com/office/drawing/2014/main" id="{306439CB-AAC8-4306-AFAF-FBEBB125DB75}"/>
              </a:ext>
            </a:extLst>
          </p:cNvPr>
          <p:cNvSpPr>
            <a:spLocks noGrp="1"/>
          </p:cNvSpPr>
          <p:nvPr>
            <p:ph sz="half" idx="2"/>
          </p:nvPr>
        </p:nvSpPr>
        <p:spPr>
          <a:xfrm>
            <a:off x="3867912" y="2658365"/>
            <a:ext cx="3474720" cy="2166120"/>
          </a:xfrm>
        </p:spPr>
        <p:txBody>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Adjust your workspace</a:t>
            </a:r>
          </a:p>
          <a:p>
            <a:r>
              <a:rPr lang="en-US" dirty="0">
                <a:solidFill>
                  <a:schemeClr val="accent1">
                    <a:lumMod val="75000"/>
                  </a:schemeClr>
                </a:solidFill>
                <a:latin typeface="Calibri Light" panose="020F0302020204030204" pitchFamily="34" charset="0"/>
                <a:cs typeface="Calibri Light" panose="020F0302020204030204" pitchFamily="34" charset="0"/>
              </a:rPr>
              <a:t>Use a neutral position</a:t>
            </a:r>
          </a:p>
          <a:p>
            <a:r>
              <a:rPr lang="en-US" dirty="0">
                <a:solidFill>
                  <a:schemeClr val="accent1">
                    <a:lumMod val="75000"/>
                  </a:schemeClr>
                </a:solidFill>
                <a:latin typeface="Calibri Light" panose="020F0302020204030204" pitchFamily="34" charset="0"/>
                <a:cs typeface="Calibri Light" panose="020F0302020204030204" pitchFamily="34" charset="0"/>
              </a:rPr>
              <a:t>Take assigned breaks</a:t>
            </a:r>
          </a:p>
          <a:p>
            <a:r>
              <a:rPr lang="en-US" dirty="0">
                <a:solidFill>
                  <a:schemeClr val="accent1">
                    <a:lumMod val="75000"/>
                  </a:schemeClr>
                </a:solidFill>
                <a:latin typeface="Calibri Light" panose="020F0302020204030204" pitchFamily="34" charset="0"/>
                <a:cs typeface="Calibri Light" panose="020F0302020204030204" pitchFamily="34" charset="0"/>
              </a:rPr>
              <a:t>Do exercises</a:t>
            </a:r>
          </a:p>
          <a:p>
            <a:r>
              <a:rPr lang="en-US" dirty="0">
                <a:solidFill>
                  <a:schemeClr val="accent1">
                    <a:lumMod val="75000"/>
                  </a:schemeClr>
                </a:solidFill>
                <a:latin typeface="Calibri Light" panose="020F0302020204030204" pitchFamily="34" charset="0"/>
                <a:cs typeface="Calibri Light" panose="020F0302020204030204" pitchFamily="34" charset="0"/>
              </a:rPr>
              <a:t>Breathing Exercises</a:t>
            </a:r>
          </a:p>
          <a:p>
            <a:pPr marL="0" indent="0">
              <a:buNone/>
            </a:pPr>
            <a:endParaRPr lang="en-US" dirty="0"/>
          </a:p>
        </p:txBody>
      </p:sp>
      <p:sp>
        <p:nvSpPr>
          <p:cNvPr id="6" name="Text Placeholder 5">
            <a:extLst>
              <a:ext uri="{FF2B5EF4-FFF2-40B4-BE49-F238E27FC236}">
                <a16:creationId xmlns:a16="http://schemas.microsoft.com/office/drawing/2014/main" id="{CD3606A4-1CE7-43C3-9690-679636AD3635}"/>
              </a:ext>
            </a:extLst>
          </p:cNvPr>
          <p:cNvSpPr>
            <a:spLocks noGrp="1"/>
          </p:cNvSpPr>
          <p:nvPr>
            <p:ph type="body" sz="quarter" idx="3"/>
          </p:nvPr>
        </p:nvSpPr>
        <p:spPr>
          <a:xfrm>
            <a:off x="7818463" y="1270618"/>
            <a:ext cx="3474720" cy="813171"/>
          </a:xfrm>
        </p:spPr>
        <p:txBody>
          <a:bodyPr/>
          <a:lstStyle/>
          <a:p>
            <a:pPr algn="ctr"/>
            <a:r>
              <a:rPr lang="en-US" sz="3600" dirty="0">
                <a:solidFill>
                  <a:schemeClr val="accent1">
                    <a:lumMod val="75000"/>
                  </a:schemeClr>
                </a:solidFill>
                <a:latin typeface="Californian FB" panose="0207040306080B030204" pitchFamily="18" charset="0"/>
              </a:rPr>
              <a:t>DON’T</a:t>
            </a:r>
            <a:endParaRPr lang="en-US" dirty="0">
              <a:solidFill>
                <a:schemeClr val="accent1">
                  <a:lumMod val="75000"/>
                </a:schemeClr>
              </a:solidFill>
              <a:latin typeface="Californian FB" panose="0207040306080B030204" pitchFamily="18" charset="0"/>
            </a:endParaRPr>
          </a:p>
        </p:txBody>
      </p:sp>
      <p:sp>
        <p:nvSpPr>
          <p:cNvPr id="7" name="Content Placeholder 6">
            <a:extLst>
              <a:ext uri="{FF2B5EF4-FFF2-40B4-BE49-F238E27FC236}">
                <a16:creationId xmlns:a16="http://schemas.microsoft.com/office/drawing/2014/main" id="{78F87FDB-8D47-47CB-8378-70E481D9B0C6}"/>
              </a:ext>
            </a:extLst>
          </p:cNvPr>
          <p:cNvSpPr>
            <a:spLocks noGrp="1"/>
          </p:cNvSpPr>
          <p:nvPr>
            <p:ph sz="quarter" idx="4"/>
          </p:nvPr>
        </p:nvSpPr>
        <p:spPr>
          <a:xfrm>
            <a:off x="7818463" y="2347194"/>
            <a:ext cx="3474720" cy="2477291"/>
          </a:xfrm>
        </p:spPr>
        <p:txBody>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Slouch or slump</a:t>
            </a:r>
          </a:p>
          <a:p>
            <a:r>
              <a:rPr lang="en-US" dirty="0">
                <a:solidFill>
                  <a:schemeClr val="accent1">
                    <a:lumMod val="75000"/>
                  </a:schemeClr>
                </a:solidFill>
                <a:latin typeface="Calibri Light" panose="020F0302020204030204" pitchFamily="34" charset="0"/>
                <a:cs typeface="Calibri Light" panose="020F0302020204030204" pitchFamily="34" charset="0"/>
              </a:rPr>
              <a:t>Use awkward positions</a:t>
            </a:r>
          </a:p>
          <a:p>
            <a:r>
              <a:rPr lang="en-US" dirty="0">
                <a:solidFill>
                  <a:schemeClr val="accent1">
                    <a:lumMod val="75000"/>
                  </a:schemeClr>
                </a:solidFill>
                <a:latin typeface="Calibri Light" panose="020F0302020204030204" pitchFamily="34" charset="0"/>
                <a:cs typeface="Calibri Light" panose="020F0302020204030204" pitchFamily="34" charset="0"/>
              </a:rPr>
              <a:t>Use wrong tools for tasks</a:t>
            </a:r>
          </a:p>
          <a:p>
            <a:r>
              <a:rPr lang="en-US" dirty="0">
                <a:solidFill>
                  <a:schemeClr val="accent1">
                    <a:lumMod val="75000"/>
                  </a:schemeClr>
                </a:solidFill>
                <a:latin typeface="Calibri Light" panose="020F0302020204030204" pitchFamily="34" charset="0"/>
                <a:cs typeface="Calibri Light" panose="020F0302020204030204" pitchFamily="34" charset="0"/>
              </a:rPr>
              <a:t>Overreach/stretch for items</a:t>
            </a:r>
          </a:p>
          <a:p>
            <a:endParaRPr lang="en-US" dirty="0"/>
          </a:p>
        </p:txBody>
      </p:sp>
      <p:pic>
        <p:nvPicPr>
          <p:cNvPr id="8" name="Picture 7">
            <a:extLst>
              <a:ext uri="{FF2B5EF4-FFF2-40B4-BE49-F238E27FC236}">
                <a16:creationId xmlns:a16="http://schemas.microsoft.com/office/drawing/2014/main" id="{87C3033E-56CF-431F-A2ED-2AF596109564}"/>
              </a:ext>
            </a:extLst>
          </p:cNvPr>
          <p:cNvPicPr>
            <a:picLocks noChangeAspect="1"/>
          </p:cNvPicPr>
          <p:nvPr/>
        </p:nvPicPr>
        <p:blipFill>
          <a:blip r:embed="rId2"/>
          <a:stretch>
            <a:fillRect/>
          </a:stretch>
        </p:blipFill>
        <p:spPr>
          <a:xfrm>
            <a:off x="3867912" y="4906299"/>
            <a:ext cx="3152775" cy="1781175"/>
          </a:xfrm>
          <a:prstGeom prst="rect">
            <a:avLst/>
          </a:prstGeom>
        </p:spPr>
      </p:pic>
      <p:pic>
        <p:nvPicPr>
          <p:cNvPr id="9" name="Picture 8">
            <a:extLst>
              <a:ext uri="{FF2B5EF4-FFF2-40B4-BE49-F238E27FC236}">
                <a16:creationId xmlns:a16="http://schemas.microsoft.com/office/drawing/2014/main" id="{52C27DC5-3B9E-4C0E-BCE7-A6A92657E795}"/>
              </a:ext>
            </a:extLst>
          </p:cNvPr>
          <p:cNvPicPr>
            <a:picLocks noChangeAspect="1"/>
          </p:cNvPicPr>
          <p:nvPr/>
        </p:nvPicPr>
        <p:blipFill>
          <a:blip r:embed="rId3"/>
          <a:stretch>
            <a:fillRect/>
          </a:stretch>
        </p:blipFill>
        <p:spPr>
          <a:xfrm>
            <a:off x="7818463" y="5152030"/>
            <a:ext cx="3489881" cy="1294120"/>
          </a:xfrm>
          <a:prstGeom prst="rect">
            <a:avLst/>
          </a:prstGeom>
        </p:spPr>
      </p:pic>
      <p:pic>
        <p:nvPicPr>
          <p:cNvPr id="16386" name="Picture 2" descr="http://www.bayareahouston.com/Assets/flood%20insurance/galveston%20county%20seal%20in%20color.png">
            <a:extLst>
              <a:ext uri="{FF2B5EF4-FFF2-40B4-BE49-F238E27FC236}">
                <a16:creationId xmlns:a16="http://schemas.microsoft.com/office/drawing/2014/main" id="{F9C55BC0-2374-46A3-B1F6-EB0BC97C33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9521" y="45593"/>
            <a:ext cx="707136" cy="68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20602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7BD6F6-B57E-4A83-9C92-5BFC23B0ACC3}"/>
              </a:ext>
            </a:extLst>
          </p:cNvPr>
          <p:cNvSpPr>
            <a:spLocks noGrp="1"/>
          </p:cNvSpPr>
          <p:nvPr>
            <p:ph type="title"/>
          </p:nvPr>
        </p:nvSpPr>
        <p:spPr>
          <a:xfrm>
            <a:off x="81885" y="1866900"/>
            <a:ext cx="3275461" cy="1714500"/>
          </a:xfrm>
        </p:spPr>
        <p:txBody>
          <a:bodyPr/>
          <a:lstStyle/>
          <a:p>
            <a:pPr algn="ctr"/>
            <a:r>
              <a:rPr lang="en-US" dirty="0">
                <a:solidFill>
                  <a:srgbClr val="FFCC00"/>
                </a:solidFill>
                <a:latin typeface="Californian FB" panose="0207040306080B030204" pitchFamily="18" charset="0"/>
              </a:rPr>
              <a:t>Back Safety</a:t>
            </a:r>
          </a:p>
        </p:txBody>
      </p:sp>
      <p:sp>
        <p:nvSpPr>
          <p:cNvPr id="6" name="Content Placeholder 5">
            <a:extLst>
              <a:ext uri="{FF2B5EF4-FFF2-40B4-BE49-F238E27FC236}">
                <a16:creationId xmlns:a16="http://schemas.microsoft.com/office/drawing/2014/main" id="{74ABFBC4-51C9-439B-A317-178BF6DB1999}"/>
              </a:ext>
            </a:extLst>
          </p:cNvPr>
          <p:cNvSpPr>
            <a:spLocks noGrp="1"/>
          </p:cNvSpPr>
          <p:nvPr>
            <p:ph idx="1"/>
          </p:nvPr>
        </p:nvSpPr>
        <p:spPr>
          <a:xfrm>
            <a:off x="3850218" y="219074"/>
            <a:ext cx="7315200" cy="6410325"/>
          </a:xfrm>
        </p:spPr>
        <p:txBody>
          <a:bodyPr>
            <a:normAutofit lnSpcReduction="10000"/>
          </a:bodyPr>
          <a:lstStyle/>
          <a:p>
            <a:pPr lvl="1">
              <a:lnSpc>
                <a:spcPct val="80000"/>
              </a:lnSpc>
            </a:pPr>
            <a:r>
              <a:rPr lang="en-US" altLang="en-US" sz="2400" b="1" dirty="0">
                <a:solidFill>
                  <a:schemeClr val="accent1">
                    <a:lumMod val="75000"/>
                  </a:schemeClr>
                </a:solidFill>
                <a:latin typeface="Calibri Light" panose="020F0302020204030204" pitchFamily="34" charset="0"/>
                <a:cs typeface="Calibri Light" panose="020F0302020204030204" pitchFamily="34" charset="0"/>
              </a:rPr>
              <a:t>Assess the situation</a:t>
            </a:r>
          </a:p>
          <a:p>
            <a:pPr lvl="2">
              <a:lnSpc>
                <a:spcPct val="80000"/>
              </a:lnSpc>
            </a:pPr>
            <a:r>
              <a:rPr lang="en-US" altLang="en-US" sz="2100" dirty="0">
                <a:solidFill>
                  <a:schemeClr val="accent1">
                    <a:lumMod val="75000"/>
                  </a:schemeClr>
                </a:solidFill>
                <a:latin typeface="Calibri Light" panose="020F0302020204030204" pitchFamily="34" charset="0"/>
                <a:cs typeface="Calibri Light" panose="020F0302020204030204" pitchFamily="34" charset="0"/>
              </a:rPr>
              <a:t>Can you lift this load safely, or is it a two-person lift?</a:t>
            </a:r>
          </a:p>
          <a:p>
            <a:pPr lvl="2">
              <a:lnSpc>
                <a:spcPct val="80000"/>
              </a:lnSpc>
            </a:pPr>
            <a:r>
              <a:rPr lang="en-US" altLang="en-US" sz="2100" dirty="0">
                <a:solidFill>
                  <a:schemeClr val="accent1">
                    <a:lumMod val="75000"/>
                  </a:schemeClr>
                </a:solidFill>
                <a:latin typeface="Calibri Light" panose="020F0302020204030204" pitchFamily="34" charset="0"/>
                <a:cs typeface="Calibri Light" panose="020F0302020204030204" pitchFamily="34" charset="0"/>
              </a:rPr>
              <a:t>How far will you have to carry the load?</a:t>
            </a:r>
          </a:p>
          <a:p>
            <a:pPr lvl="1">
              <a:lnSpc>
                <a:spcPct val="80000"/>
              </a:lnSpc>
            </a:pPr>
            <a:r>
              <a:rPr lang="en-US" altLang="en-US" sz="2400" b="1" dirty="0">
                <a:solidFill>
                  <a:schemeClr val="accent1">
                    <a:lumMod val="75000"/>
                  </a:schemeClr>
                </a:solidFill>
                <a:latin typeface="Calibri Light" panose="020F0302020204030204" pitchFamily="34" charset="0"/>
                <a:cs typeface="Calibri Light" panose="020F0302020204030204" pitchFamily="34" charset="0"/>
              </a:rPr>
              <a:t>Size up the load</a:t>
            </a:r>
          </a:p>
          <a:p>
            <a:pPr lvl="2">
              <a:lnSpc>
                <a:spcPct val="80000"/>
              </a:lnSpc>
            </a:pPr>
            <a:r>
              <a:rPr lang="en-US" altLang="en-US" sz="2100" dirty="0">
                <a:solidFill>
                  <a:schemeClr val="accent1">
                    <a:lumMod val="75000"/>
                  </a:schemeClr>
                </a:solidFill>
                <a:latin typeface="Calibri Light" panose="020F0302020204030204" pitchFamily="34" charset="0"/>
                <a:cs typeface="Calibri Light" panose="020F0302020204030204" pitchFamily="34" charset="0"/>
              </a:rPr>
              <a:t>Test the weight by lifting one of the corners. If too heavy or awkward shape, stop!</a:t>
            </a:r>
          </a:p>
          <a:p>
            <a:pPr lvl="1">
              <a:lnSpc>
                <a:spcPct val="80000"/>
              </a:lnSpc>
            </a:pPr>
            <a:r>
              <a:rPr lang="en-US" altLang="en-US" sz="2400" b="1" dirty="0">
                <a:solidFill>
                  <a:schemeClr val="accent1">
                    <a:lumMod val="75000"/>
                  </a:schemeClr>
                </a:solidFill>
                <a:latin typeface="Calibri Light" panose="020F0302020204030204" pitchFamily="34" charset="0"/>
                <a:cs typeface="Calibri Light" panose="020F0302020204030204" pitchFamily="34" charset="0"/>
              </a:rPr>
              <a:t>Lift safely</a:t>
            </a:r>
          </a:p>
          <a:p>
            <a:pPr lvl="2">
              <a:spcBef>
                <a:spcPct val="25000"/>
              </a:spcBef>
            </a:pPr>
            <a:r>
              <a:rPr lang="en-US" altLang="en-US" sz="2000" dirty="0">
                <a:solidFill>
                  <a:schemeClr val="accent1">
                    <a:lumMod val="75000"/>
                  </a:schemeClr>
                </a:solidFill>
                <a:latin typeface="Calibri Light" panose="020F0302020204030204" pitchFamily="34" charset="0"/>
                <a:cs typeface="Calibri Light" panose="020F0302020204030204" pitchFamily="34" charset="0"/>
              </a:rPr>
              <a:t>Bend at knees</a:t>
            </a:r>
          </a:p>
          <a:p>
            <a:pPr lvl="2">
              <a:spcBef>
                <a:spcPct val="25000"/>
              </a:spcBef>
            </a:pPr>
            <a:r>
              <a:rPr lang="en-US" altLang="en-US" sz="2000" dirty="0">
                <a:solidFill>
                  <a:schemeClr val="accent1">
                    <a:lumMod val="75000"/>
                  </a:schemeClr>
                </a:solidFill>
                <a:latin typeface="Calibri Light" panose="020F0302020204030204" pitchFamily="34" charset="0"/>
                <a:cs typeface="Calibri Light" panose="020F0302020204030204" pitchFamily="34" charset="0"/>
              </a:rPr>
              <a:t>Pull load close to body</a:t>
            </a:r>
          </a:p>
          <a:p>
            <a:pPr lvl="2">
              <a:spcBef>
                <a:spcPct val="25000"/>
              </a:spcBef>
            </a:pPr>
            <a:r>
              <a:rPr lang="en-US" altLang="en-US" sz="2000" dirty="0">
                <a:solidFill>
                  <a:schemeClr val="accent1">
                    <a:lumMod val="75000"/>
                  </a:schemeClr>
                </a:solidFill>
                <a:latin typeface="Calibri Light" panose="020F0302020204030204" pitchFamily="34" charset="0"/>
                <a:cs typeface="Calibri Light" panose="020F0302020204030204" pitchFamily="34" charset="0"/>
              </a:rPr>
              <a:t>Face your load-don’t twist your body</a:t>
            </a:r>
          </a:p>
          <a:p>
            <a:pPr lvl="2">
              <a:spcBef>
                <a:spcPct val="25000"/>
              </a:spcBef>
            </a:pPr>
            <a:r>
              <a:rPr lang="en-US" altLang="en-US" sz="2000" dirty="0">
                <a:solidFill>
                  <a:schemeClr val="accent1">
                    <a:lumMod val="75000"/>
                  </a:schemeClr>
                </a:solidFill>
                <a:latin typeface="Calibri Light" panose="020F0302020204030204" pitchFamily="34" charset="0"/>
                <a:cs typeface="Calibri Light" panose="020F0302020204030204" pitchFamily="34" charset="0"/>
              </a:rPr>
              <a:t>Let legs do lifting by standing with back straight</a:t>
            </a:r>
          </a:p>
          <a:p>
            <a:pPr lvl="1">
              <a:lnSpc>
                <a:spcPct val="80000"/>
              </a:lnSpc>
              <a:spcBef>
                <a:spcPct val="25000"/>
              </a:spcBef>
            </a:pPr>
            <a:r>
              <a:rPr lang="en-US" altLang="en-US" sz="2400" b="1" dirty="0">
                <a:solidFill>
                  <a:schemeClr val="accent1">
                    <a:lumMod val="75000"/>
                  </a:schemeClr>
                </a:solidFill>
                <a:latin typeface="Calibri Light" panose="020F0302020204030204" pitchFamily="34" charset="0"/>
                <a:cs typeface="Calibri Light" panose="020F0302020204030204" pitchFamily="34" charset="0"/>
              </a:rPr>
              <a:t>Carrying the load</a:t>
            </a:r>
          </a:p>
          <a:p>
            <a:pPr lvl="2">
              <a:lnSpc>
                <a:spcPct val="80000"/>
              </a:lnSpc>
              <a:spcBef>
                <a:spcPct val="25000"/>
              </a:spcBef>
            </a:pPr>
            <a:r>
              <a:rPr lang="en-US" altLang="en-US" sz="2100" dirty="0">
                <a:solidFill>
                  <a:schemeClr val="accent1">
                    <a:lumMod val="75000"/>
                  </a:schemeClr>
                </a:solidFill>
                <a:latin typeface="Calibri Light" panose="020F0302020204030204" pitchFamily="34" charset="0"/>
                <a:cs typeface="Calibri Light" panose="020F0302020204030204" pitchFamily="34" charset="0"/>
              </a:rPr>
              <a:t>Change direction by turning your feet, not your back.</a:t>
            </a:r>
          </a:p>
          <a:p>
            <a:pPr lvl="2">
              <a:lnSpc>
                <a:spcPct val="80000"/>
              </a:lnSpc>
              <a:spcBef>
                <a:spcPct val="25000"/>
              </a:spcBef>
            </a:pPr>
            <a:r>
              <a:rPr lang="en-US" altLang="en-US" sz="2100" dirty="0">
                <a:solidFill>
                  <a:schemeClr val="accent1">
                    <a:lumMod val="75000"/>
                  </a:schemeClr>
                </a:solidFill>
                <a:latin typeface="Calibri Light" panose="020F0302020204030204" pitchFamily="34" charset="0"/>
                <a:cs typeface="Calibri Light" panose="020F0302020204030204" pitchFamily="34" charset="0"/>
              </a:rPr>
              <a:t>Your nose and toes should always be pointing in the same direction.</a:t>
            </a:r>
          </a:p>
          <a:p>
            <a:pPr lvl="1">
              <a:lnSpc>
                <a:spcPct val="80000"/>
              </a:lnSpc>
              <a:spcBef>
                <a:spcPct val="20000"/>
              </a:spcBef>
            </a:pPr>
            <a:r>
              <a:rPr lang="en-US" altLang="en-US" sz="2400" b="1" dirty="0">
                <a:solidFill>
                  <a:schemeClr val="accent1">
                    <a:lumMod val="75000"/>
                  </a:schemeClr>
                </a:solidFill>
                <a:latin typeface="Calibri Light" panose="020F0302020204030204" pitchFamily="34" charset="0"/>
                <a:cs typeface="Calibri Light" panose="020F0302020204030204" pitchFamily="34" charset="0"/>
              </a:rPr>
              <a:t>Use hand trucks, pushcarts, forklifts</a:t>
            </a:r>
          </a:p>
          <a:p>
            <a:pPr lvl="2">
              <a:lnSpc>
                <a:spcPct val="80000"/>
              </a:lnSpc>
              <a:spcBef>
                <a:spcPct val="20000"/>
              </a:spcBef>
            </a:pPr>
            <a:r>
              <a:rPr lang="en-US" altLang="en-US" sz="1900" dirty="0">
                <a:solidFill>
                  <a:schemeClr val="accent1">
                    <a:lumMod val="75000"/>
                  </a:schemeClr>
                </a:solidFill>
                <a:latin typeface="Calibri Light" panose="020F0302020204030204" pitchFamily="34" charset="0"/>
                <a:cs typeface="Calibri Light" panose="020F0302020204030204" pitchFamily="34" charset="0"/>
              </a:rPr>
              <a:t>Push rather than pull-use both hands</a:t>
            </a:r>
          </a:p>
          <a:p>
            <a:pPr lvl="2">
              <a:lnSpc>
                <a:spcPct val="80000"/>
              </a:lnSpc>
              <a:spcBef>
                <a:spcPct val="20000"/>
              </a:spcBef>
            </a:pPr>
            <a:r>
              <a:rPr lang="en-US" altLang="en-US" sz="1900" dirty="0">
                <a:solidFill>
                  <a:schemeClr val="accent1">
                    <a:lumMod val="75000"/>
                  </a:schemeClr>
                </a:solidFill>
                <a:latin typeface="Calibri Light" panose="020F0302020204030204" pitchFamily="34" charset="0"/>
                <a:cs typeface="Calibri Light" panose="020F0302020204030204" pitchFamily="34" charset="0"/>
              </a:rPr>
              <a:t>Use tie-downs to secure the load</a:t>
            </a:r>
          </a:p>
          <a:p>
            <a:pPr lvl="2">
              <a:lnSpc>
                <a:spcPct val="80000"/>
              </a:lnSpc>
              <a:spcBef>
                <a:spcPct val="20000"/>
              </a:spcBef>
            </a:pPr>
            <a:r>
              <a:rPr lang="en-US" altLang="en-US" sz="1900" dirty="0">
                <a:solidFill>
                  <a:schemeClr val="accent1">
                    <a:lumMod val="75000"/>
                  </a:schemeClr>
                </a:solidFill>
                <a:latin typeface="Calibri Light" panose="020F0302020204030204" pitchFamily="34" charset="0"/>
                <a:cs typeface="Calibri Light" panose="020F0302020204030204" pitchFamily="34" charset="0"/>
              </a:rPr>
              <a:t>Obtain training and authorization before using a forklift</a:t>
            </a:r>
          </a:p>
        </p:txBody>
      </p:sp>
      <p:pic>
        <p:nvPicPr>
          <p:cNvPr id="7" name="Picture 6">
            <a:extLst>
              <a:ext uri="{FF2B5EF4-FFF2-40B4-BE49-F238E27FC236}">
                <a16:creationId xmlns:a16="http://schemas.microsoft.com/office/drawing/2014/main" id="{5F5E2D01-A521-490F-AFD1-0D5C02FA5BB8}"/>
              </a:ext>
            </a:extLst>
          </p:cNvPr>
          <p:cNvPicPr>
            <a:picLocks noChangeAspect="1"/>
          </p:cNvPicPr>
          <p:nvPr/>
        </p:nvPicPr>
        <p:blipFill>
          <a:blip r:embed="rId2"/>
          <a:stretch>
            <a:fillRect/>
          </a:stretch>
        </p:blipFill>
        <p:spPr>
          <a:xfrm>
            <a:off x="390879" y="3644771"/>
            <a:ext cx="2657475" cy="1714500"/>
          </a:xfrm>
          <a:prstGeom prst="rect">
            <a:avLst/>
          </a:prstGeom>
        </p:spPr>
      </p:pic>
      <p:pic>
        <p:nvPicPr>
          <p:cNvPr id="23554" name="Picture 2" descr="http://www.bayareahouston.com/Assets/flood%20insurance/galveston%20county%20seal%20in%20color.png">
            <a:extLst>
              <a:ext uri="{FF2B5EF4-FFF2-40B4-BE49-F238E27FC236}">
                <a16:creationId xmlns:a16="http://schemas.microsoft.com/office/drawing/2014/main" id="{FB07BED9-1E17-4C76-9B02-90BFC2A51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7329" y="45593"/>
            <a:ext cx="720142" cy="69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5757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92C610-C4F2-4AE0-B9CC-E59AFB16B063}"/>
              </a:ext>
            </a:extLst>
          </p:cNvPr>
          <p:cNvSpPr>
            <a:spLocks noGrp="1"/>
          </p:cNvSpPr>
          <p:nvPr>
            <p:ph type="title"/>
          </p:nvPr>
        </p:nvSpPr>
        <p:spPr/>
        <p:txBody>
          <a:bodyPr/>
          <a:lstStyle/>
          <a:p>
            <a:pPr algn="ctr"/>
            <a:r>
              <a:rPr lang="en-US" dirty="0">
                <a:solidFill>
                  <a:srgbClr val="FFCC00"/>
                </a:solidFill>
                <a:latin typeface="Californian FB" panose="0207040306080B030204" pitchFamily="18" charset="0"/>
              </a:rPr>
              <a:t>Personal Protective Equipment</a:t>
            </a:r>
          </a:p>
        </p:txBody>
      </p:sp>
      <p:sp>
        <p:nvSpPr>
          <p:cNvPr id="8" name="Content Placeholder 7">
            <a:extLst>
              <a:ext uri="{FF2B5EF4-FFF2-40B4-BE49-F238E27FC236}">
                <a16:creationId xmlns:a16="http://schemas.microsoft.com/office/drawing/2014/main" id="{7C81319C-589D-40A0-918F-93C4F9D77F07}"/>
              </a:ext>
            </a:extLst>
          </p:cNvPr>
          <p:cNvSpPr>
            <a:spLocks noGrp="1"/>
          </p:cNvSpPr>
          <p:nvPr>
            <p:ph sz="half" idx="1"/>
          </p:nvPr>
        </p:nvSpPr>
        <p:spPr>
          <a:xfrm>
            <a:off x="3867912" y="868680"/>
            <a:ext cx="3447288" cy="4285690"/>
          </a:xfrm>
        </p:spPr>
        <p:txBody>
          <a:bodyPr>
            <a:normAutofit/>
          </a:bodyPr>
          <a:lstStyle/>
          <a:p>
            <a:pPr marL="0" indent="0" algn="ctr">
              <a:buNone/>
            </a:pPr>
            <a:r>
              <a:rPr lang="en-US" b="1" u="sng" dirty="0">
                <a:solidFill>
                  <a:schemeClr val="accent1">
                    <a:lumMod val="75000"/>
                  </a:schemeClr>
                </a:solidFill>
                <a:latin typeface="Calibri Light" panose="020F0302020204030204" pitchFamily="34" charset="0"/>
                <a:cs typeface="Calibri Light" panose="020F0302020204030204" pitchFamily="34" charset="0"/>
              </a:rPr>
              <a:t>General PPE Requirements</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Foot wear</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Head Protection</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Hearing Protection</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Hand Protection</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Face/Eye Protection</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Respiratory</a:t>
            </a:r>
          </a:p>
        </p:txBody>
      </p:sp>
      <p:pic>
        <p:nvPicPr>
          <p:cNvPr id="10" name="Content Placeholder 9">
            <a:extLst>
              <a:ext uri="{FF2B5EF4-FFF2-40B4-BE49-F238E27FC236}">
                <a16:creationId xmlns:a16="http://schemas.microsoft.com/office/drawing/2014/main" id="{634DA010-17E0-4D8C-A92D-4F1A083B3317}"/>
              </a:ext>
            </a:extLst>
          </p:cNvPr>
          <p:cNvPicPr>
            <a:picLocks noGrp="1" noChangeAspect="1"/>
          </p:cNvPicPr>
          <p:nvPr>
            <p:ph sz="half" idx="2"/>
          </p:nvPr>
        </p:nvPicPr>
        <p:blipFill>
          <a:blip r:embed="rId2"/>
          <a:stretch>
            <a:fillRect/>
          </a:stretch>
        </p:blipFill>
        <p:spPr>
          <a:xfrm>
            <a:off x="7442895" y="295437"/>
            <a:ext cx="2670279" cy="2950720"/>
          </a:xfrm>
          <a:prstGeom prst="rect">
            <a:avLst/>
          </a:prstGeom>
        </p:spPr>
      </p:pic>
      <p:pic>
        <p:nvPicPr>
          <p:cNvPr id="11" name="Picture 10">
            <a:extLst>
              <a:ext uri="{FF2B5EF4-FFF2-40B4-BE49-F238E27FC236}">
                <a16:creationId xmlns:a16="http://schemas.microsoft.com/office/drawing/2014/main" id="{724F2B62-6177-4475-8A44-07B7E3D02BF6}"/>
              </a:ext>
            </a:extLst>
          </p:cNvPr>
          <p:cNvPicPr>
            <a:picLocks noChangeAspect="1"/>
          </p:cNvPicPr>
          <p:nvPr/>
        </p:nvPicPr>
        <p:blipFill>
          <a:blip r:embed="rId3"/>
          <a:stretch>
            <a:fillRect/>
          </a:stretch>
        </p:blipFill>
        <p:spPr>
          <a:xfrm>
            <a:off x="7129194" y="3246157"/>
            <a:ext cx="1761897" cy="1908213"/>
          </a:xfrm>
          <a:prstGeom prst="rect">
            <a:avLst/>
          </a:prstGeom>
        </p:spPr>
      </p:pic>
      <p:pic>
        <p:nvPicPr>
          <p:cNvPr id="12" name="Picture 11">
            <a:extLst>
              <a:ext uri="{FF2B5EF4-FFF2-40B4-BE49-F238E27FC236}">
                <a16:creationId xmlns:a16="http://schemas.microsoft.com/office/drawing/2014/main" id="{D6D22A77-4CE4-4EC9-997C-5691393D0447}"/>
              </a:ext>
            </a:extLst>
          </p:cNvPr>
          <p:cNvPicPr>
            <a:picLocks noChangeAspect="1"/>
          </p:cNvPicPr>
          <p:nvPr/>
        </p:nvPicPr>
        <p:blipFill>
          <a:blip r:embed="rId4"/>
          <a:stretch>
            <a:fillRect/>
          </a:stretch>
        </p:blipFill>
        <p:spPr>
          <a:xfrm>
            <a:off x="10113174" y="2307291"/>
            <a:ext cx="1420491" cy="1877731"/>
          </a:xfrm>
          <a:prstGeom prst="rect">
            <a:avLst/>
          </a:prstGeom>
        </p:spPr>
      </p:pic>
      <p:pic>
        <p:nvPicPr>
          <p:cNvPr id="13" name="Picture 12">
            <a:extLst>
              <a:ext uri="{FF2B5EF4-FFF2-40B4-BE49-F238E27FC236}">
                <a16:creationId xmlns:a16="http://schemas.microsoft.com/office/drawing/2014/main" id="{9E9733B3-4B4B-405D-9EF0-2BD7A9EED9A0}"/>
              </a:ext>
            </a:extLst>
          </p:cNvPr>
          <p:cNvPicPr>
            <a:picLocks noChangeAspect="1"/>
          </p:cNvPicPr>
          <p:nvPr/>
        </p:nvPicPr>
        <p:blipFill>
          <a:blip r:embed="rId5"/>
          <a:stretch>
            <a:fillRect/>
          </a:stretch>
        </p:blipFill>
        <p:spPr>
          <a:xfrm>
            <a:off x="8974070" y="4501586"/>
            <a:ext cx="2432515" cy="1908213"/>
          </a:xfrm>
          <a:prstGeom prst="rect">
            <a:avLst/>
          </a:prstGeom>
        </p:spPr>
      </p:pic>
      <p:pic>
        <p:nvPicPr>
          <p:cNvPr id="9218" name="Picture 2" descr="Image result for ppe hearing protection">
            <a:extLst>
              <a:ext uri="{FF2B5EF4-FFF2-40B4-BE49-F238E27FC236}">
                <a16:creationId xmlns:a16="http://schemas.microsoft.com/office/drawing/2014/main" id="{666F934D-3EBB-44A8-B610-F86919D00B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2208" y="5159147"/>
            <a:ext cx="2245981" cy="1475083"/>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www.bayareahouston.com/Assets/flood%20insurance/galveston%20county%20seal%20in%20color.png">
            <a:extLst>
              <a:ext uri="{FF2B5EF4-FFF2-40B4-BE49-F238E27FC236}">
                <a16:creationId xmlns:a16="http://schemas.microsoft.com/office/drawing/2014/main" id="{487F667A-26EB-4A8D-AD11-4FAE662F34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06585" y="57785"/>
            <a:ext cx="713232" cy="69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298623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EF11-BDD0-42A0-8037-111E0449AAE9}"/>
              </a:ext>
            </a:extLst>
          </p:cNvPr>
          <p:cNvSpPr>
            <a:spLocks noGrp="1"/>
          </p:cNvSpPr>
          <p:nvPr>
            <p:ph type="title"/>
          </p:nvPr>
        </p:nvSpPr>
        <p:spPr/>
        <p:txBody>
          <a:bodyPr/>
          <a:lstStyle/>
          <a:p>
            <a:pPr algn="ctr"/>
            <a:r>
              <a:rPr lang="en-US" dirty="0">
                <a:solidFill>
                  <a:srgbClr val="FFCC00"/>
                </a:solidFill>
                <a:latin typeface="Californian FB" panose="0207040306080B030204" pitchFamily="18" charset="0"/>
              </a:rPr>
              <a:t>Chemical or Hazardous Substance Spill</a:t>
            </a:r>
          </a:p>
        </p:txBody>
      </p:sp>
      <p:sp>
        <p:nvSpPr>
          <p:cNvPr id="5" name="Text Placeholder 4">
            <a:extLst>
              <a:ext uri="{FF2B5EF4-FFF2-40B4-BE49-F238E27FC236}">
                <a16:creationId xmlns:a16="http://schemas.microsoft.com/office/drawing/2014/main" id="{04B3A16D-8849-412D-B18C-96A4C75BA377}"/>
              </a:ext>
            </a:extLst>
          </p:cNvPr>
          <p:cNvSpPr>
            <a:spLocks noGrp="1"/>
          </p:cNvSpPr>
          <p:nvPr>
            <p:ph type="body" idx="1"/>
          </p:nvPr>
        </p:nvSpPr>
        <p:spPr/>
        <p:txBody>
          <a:bodyPr>
            <a:normAutofit/>
          </a:bodyPr>
          <a:lstStyle/>
          <a:p>
            <a:pPr algn="ctr"/>
            <a:r>
              <a:rPr lang="en-US" sz="3200" dirty="0">
                <a:solidFill>
                  <a:schemeClr val="accent1">
                    <a:lumMod val="75000"/>
                  </a:schemeClr>
                </a:solidFill>
                <a:latin typeface="Californian FB" panose="0207040306080B030204" pitchFamily="18" charset="0"/>
              </a:rPr>
              <a:t>Minor Spill</a:t>
            </a:r>
          </a:p>
        </p:txBody>
      </p:sp>
      <p:sp>
        <p:nvSpPr>
          <p:cNvPr id="6" name="Content Placeholder 5">
            <a:extLst>
              <a:ext uri="{FF2B5EF4-FFF2-40B4-BE49-F238E27FC236}">
                <a16:creationId xmlns:a16="http://schemas.microsoft.com/office/drawing/2014/main" id="{C7D60DA9-5C9B-4D08-854E-D39EF4A36380}"/>
              </a:ext>
            </a:extLst>
          </p:cNvPr>
          <p:cNvSpPr>
            <a:spLocks noGrp="1"/>
          </p:cNvSpPr>
          <p:nvPr>
            <p:ph sz="half" idx="2"/>
          </p:nvPr>
        </p:nvSpPr>
        <p:spPr/>
        <p:txBody>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Must be 2 gallons or </a:t>
            </a:r>
            <a:r>
              <a:rPr lang="en-US" b="1" u="sng" dirty="0">
                <a:solidFill>
                  <a:schemeClr val="accent1">
                    <a:lumMod val="75000"/>
                  </a:schemeClr>
                </a:solidFill>
                <a:latin typeface="Calibri Light" panose="020F0302020204030204" pitchFamily="34" charset="0"/>
                <a:cs typeface="Calibri Light" panose="020F0302020204030204" pitchFamily="34" charset="0"/>
              </a:rPr>
              <a:t>less</a:t>
            </a:r>
            <a:r>
              <a:rPr lang="en-US" dirty="0">
                <a:solidFill>
                  <a:schemeClr val="accent1">
                    <a:lumMod val="75000"/>
                  </a:schemeClr>
                </a:solidFill>
                <a:latin typeface="Calibri Light" panose="020F0302020204030204" pitchFamily="34" charset="0"/>
                <a:cs typeface="Calibri Light" panose="020F0302020204030204" pitchFamily="34" charset="0"/>
              </a:rPr>
              <a:t> of spilled substance</a:t>
            </a:r>
          </a:p>
          <a:p>
            <a:r>
              <a:rPr lang="en-US" dirty="0">
                <a:solidFill>
                  <a:schemeClr val="accent1">
                    <a:lumMod val="75000"/>
                  </a:schemeClr>
                </a:solidFill>
                <a:latin typeface="Calibri Light" panose="020F0302020204030204" pitchFamily="34" charset="0"/>
                <a:cs typeface="Calibri Light" panose="020F0302020204030204" pitchFamily="34" charset="0"/>
              </a:rPr>
              <a:t>Alert people in the immediate area of the spill</a:t>
            </a:r>
          </a:p>
          <a:p>
            <a:r>
              <a:rPr lang="en-US" dirty="0">
                <a:solidFill>
                  <a:schemeClr val="accent1">
                    <a:lumMod val="75000"/>
                  </a:schemeClr>
                </a:solidFill>
                <a:latin typeface="Calibri Light" panose="020F0302020204030204" pitchFamily="34" charset="0"/>
                <a:cs typeface="Calibri Light" panose="020F0302020204030204" pitchFamily="34" charset="0"/>
              </a:rPr>
              <a:t>Do NOT clean up spill if you do not know the hazards</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Immediately contact supervisor</a:t>
            </a:r>
          </a:p>
          <a:p>
            <a:r>
              <a:rPr lang="en-US" dirty="0">
                <a:solidFill>
                  <a:schemeClr val="accent1">
                    <a:lumMod val="75000"/>
                  </a:schemeClr>
                </a:solidFill>
                <a:latin typeface="Calibri Light" panose="020F0302020204030204" pitchFamily="34" charset="0"/>
                <a:cs typeface="Calibri Light" panose="020F0302020204030204" pitchFamily="34" charset="0"/>
              </a:rPr>
              <a:t>Increase ventilation and wear necessary PPE</a:t>
            </a:r>
          </a:p>
        </p:txBody>
      </p:sp>
      <p:sp>
        <p:nvSpPr>
          <p:cNvPr id="7" name="Text Placeholder 6">
            <a:extLst>
              <a:ext uri="{FF2B5EF4-FFF2-40B4-BE49-F238E27FC236}">
                <a16:creationId xmlns:a16="http://schemas.microsoft.com/office/drawing/2014/main" id="{E781A3E5-B219-4C24-BAE7-F41EB7458906}"/>
              </a:ext>
            </a:extLst>
          </p:cNvPr>
          <p:cNvSpPr>
            <a:spLocks noGrp="1"/>
          </p:cNvSpPr>
          <p:nvPr>
            <p:ph type="body" sz="quarter" idx="3"/>
          </p:nvPr>
        </p:nvSpPr>
        <p:spPr/>
        <p:txBody>
          <a:bodyPr>
            <a:normAutofit/>
          </a:bodyPr>
          <a:lstStyle/>
          <a:p>
            <a:pPr algn="ctr"/>
            <a:r>
              <a:rPr lang="en-US" sz="3200" dirty="0">
                <a:solidFill>
                  <a:schemeClr val="accent1">
                    <a:lumMod val="75000"/>
                  </a:schemeClr>
                </a:solidFill>
                <a:latin typeface="Californian FB" panose="0207040306080B030204" pitchFamily="18" charset="0"/>
              </a:rPr>
              <a:t>Major Spill</a:t>
            </a:r>
          </a:p>
        </p:txBody>
      </p:sp>
      <p:sp>
        <p:nvSpPr>
          <p:cNvPr id="8" name="Content Placeholder 7">
            <a:extLst>
              <a:ext uri="{FF2B5EF4-FFF2-40B4-BE49-F238E27FC236}">
                <a16:creationId xmlns:a16="http://schemas.microsoft.com/office/drawing/2014/main" id="{2B466C97-D8D4-44E4-9B34-4580180006B7}"/>
              </a:ext>
            </a:extLst>
          </p:cNvPr>
          <p:cNvSpPr>
            <a:spLocks noGrp="1"/>
          </p:cNvSpPr>
          <p:nvPr>
            <p:ph sz="quarter" idx="4"/>
          </p:nvPr>
        </p:nvSpPr>
        <p:spPr>
          <a:xfrm>
            <a:off x="7818463" y="1930936"/>
            <a:ext cx="3474720" cy="3421352"/>
          </a:xfrm>
        </p:spPr>
        <p:txBody>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Over 2 gallons, very hazardous or unknown substances</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Class 1 flammable solvents</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Hydrochloric/Nitric Acid</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Propane spills</a:t>
            </a:r>
          </a:p>
          <a:p>
            <a:r>
              <a:rPr lang="en-US" dirty="0">
                <a:solidFill>
                  <a:schemeClr val="accent1">
                    <a:lumMod val="75000"/>
                  </a:schemeClr>
                </a:solidFill>
                <a:latin typeface="Calibri Light" panose="020F0302020204030204" pitchFamily="34" charset="0"/>
                <a:cs typeface="Calibri Light" panose="020F0302020204030204" pitchFamily="34" charset="0"/>
              </a:rPr>
              <a:t>Immediately call 911 and notify supervisor</a:t>
            </a:r>
          </a:p>
          <a:p>
            <a:r>
              <a:rPr lang="en-US" dirty="0">
                <a:solidFill>
                  <a:schemeClr val="accent1">
                    <a:lumMod val="75000"/>
                  </a:schemeClr>
                </a:solidFill>
                <a:latin typeface="Calibri Light" panose="020F0302020204030204" pitchFamily="34" charset="0"/>
                <a:cs typeface="Calibri Light" panose="020F0302020204030204" pitchFamily="34" charset="0"/>
              </a:rPr>
              <a:t>Alert everyone to evacuate</a:t>
            </a:r>
          </a:p>
        </p:txBody>
      </p:sp>
      <p:pic>
        <p:nvPicPr>
          <p:cNvPr id="9" name="Picture 2" descr="http://www.bayareahouston.com/Assets/flood%20insurance/galveston%20county%20seal%20in%20color.png">
            <a:extLst>
              <a:ext uri="{FF2B5EF4-FFF2-40B4-BE49-F238E27FC236}">
                <a16:creationId xmlns:a16="http://schemas.microsoft.com/office/drawing/2014/main" id="{903D783A-BFAE-4E11-ADE0-A5B3ED18F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7808" y="41928"/>
            <a:ext cx="701040" cy="67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82137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4393-A9D7-46C9-A719-8C290FF3EBBF}"/>
              </a:ext>
            </a:extLst>
          </p:cNvPr>
          <p:cNvSpPr>
            <a:spLocks noGrp="1"/>
          </p:cNvSpPr>
          <p:nvPr>
            <p:ph type="title"/>
          </p:nvPr>
        </p:nvSpPr>
        <p:spPr/>
        <p:txBody>
          <a:bodyPr>
            <a:normAutofit fontScale="90000"/>
          </a:bodyPr>
          <a:lstStyle/>
          <a:p>
            <a:pPr algn="ctr"/>
            <a:r>
              <a:rPr lang="en-US" dirty="0">
                <a:solidFill>
                  <a:srgbClr val="FFCC00"/>
                </a:solidFill>
                <a:latin typeface="Californian FB" panose="0207040306080B030204" pitchFamily="18" charset="0"/>
              </a:rPr>
              <a:t>Blood Borne Pathogens</a:t>
            </a:r>
            <a:br>
              <a:rPr lang="en-US" dirty="0">
                <a:solidFill>
                  <a:srgbClr val="FFCC00"/>
                </a:solidFill>
              </a:rPr>
            </a:br>
            <a:br>
              <a:rPr lang="en-US" dirty="0">
                <a:solidFill>
                  <a:srgbClr val="FFCC00"/>
                </a:solidFill>
              </a:rPr>
            </a:br>
            <a:r>
              <a:rPr lang="en-US" sz="2400" dirty="0">
                <a:solidFill>
                  <a:srgbClr val="FFCC00"/>
                </a:solidFill>
                <a:latin typeface="Calibri Light" panose="020F0302020204030204" pitchFamily="34" charset="0"/>
                <a:cs typeface="Calibri Light" panose="020F0302020204030204" pitchFamily="34" charset="0"/>
              </a:rPr>
              <a:t>Use extra caution (PPE) when providing CPR/First Aid or working around blood borne pathogens</a:t>
            </a:r>
            <a:br>
              <a:rPr lang="en-US" sz="2400" dirty="0">
                <a:solidFill>
                  <a:srgbClr val="FFCC00"/>
                </a:solidFill>
                <a:latin typeface="Calibri Light" panose="020F0302020204030204" pitchFamily="34" charset="0"/>
                <a:cs typeface="Calibri Light" panose="020F0302020204030204" pitchFamily="34" charset="0"/>
              </a:rPr>
            </a:br>
            <a:br>
              <a:rPr lang="en-US" sz="2400" dirty="0">
                <a:solidFill>
                  <a:srgbClr val="FFCC00"/>
                </a:solidFill>
                <a:latin typeface="Calibri Light" panose="020F0302020204030204" pitchFamily="34" charset="0"/>
                <a:cs typeface="Calibri Light" panose="020F0302020204030204" pitchFamily="34" charset="0"/>
              </a:rPr>
            </a:br>
            <a:r>
              <a:rPr lang="en-US" sz="2400" dirty="0">
                <a:solidFill>
                  <a:srgbClr val="FFCC00"/>
                </a:solidFill>
                <a:latin typeface="Calibri Light" panose="020F0302020204030204" pitchFamily="34" charset="0"/>
                <a:cs typeface="Calibri Light" panose="020F0302020204030204" pitchFamily="34" charset="0"/>
              </a:rPr>
              <a:t>Ask immediate supervisor where the designated kits are located.</a:t>
            </a:r>
            <a:br>
              <a:rPr lang="en-US" dirty="0"/>
            </a:br>
            <a:endParaRPr lang="en-US" dirty="0"/>
          </a:p>
        </p:txBody>
      </p:sp>
      <p:sp>
        <p:nvSpPr>
          <p:cNvPr id="3" name="Content Placeholder 2">
            <a:extLst>
              <a:ext uri="{FF2B5EF4-FFF2-40B4-BE49-F238E27FC236}">
                <a16:creationId xmlns:a16="http://schemas.microsoft.com/office/drawing/2014/main" id="{A44A8DC2-727E-4393-B602-C590B2B38978}"/>
              </a:ext>
            </a:extLst>
          </p:cNvPr>
          <p:cNvSpPr>
            <a:spLocks noGrp="1"/>
          </p:cNvSpPr>
          <p:nvPr>
            <p:ph sz="half" idx="1"/>
          </p:nvPr>
        </p:nvSpPr>
        <p:spPr>
          <a:xfrm>
            <a:off x="3771900" y="676451"/>
            <a:ext cx="3474720" cy="2372663"/>
          </a:xfrm>
        </p:spPr>
        <p:txBody>
          <a:bodyPr>
            <a:normAutofit/>
          </a:bodyPr>
          <a:lstStyle/>
          <a:p>
            <a:pPr marL="0" indent="0" algn="ctr">
              <a:buNone/>
            </a:pPr>
            <a:r>
              <a:rPr lang="en-US" b="1" dirty="0">
                <a:solidFill>
                  <a:schemeClr val="accent1">
                    <a:lumMod val="75000"/>
                  </a:schemeClr>
                </a:solidFill>
                <a:latin typeface="Californian FB" panose="0207040306080B030204" pitchFamily="18" charset="0"/>
              </a:rPr>
              <a:t>Examples of Diseases:</a:t>
            </a:r>
          </a:p>
          <a:p>
            <a:r>
              <a:rPr lang="en-US" dirty="0">
                <a:solidFill>
                  <a:schemeClr val="accent1">
                    <a:lumMod val="75000"/>
                  </a:schemeClr>
                </a:solidFill>
                <a:latin typeface="Calibri Light" panose="020F0302020204030204" pitchFamily="34" charset="0"/>
                <a:cs typeface="Calibri Light" panose="020F0302020204030204" pitchFamily="34" charset="0"/>
              </a:rPr>
              <a:t>Human Immunodeficiency Virus (HIV)</a:t>
            </a:r>
          </a:p>
          <a:p>
            <a:r>
              <a:rPr lang="en-US" dirty="0">
                <a:solidFill>
                  <a:schemeClr val="accent1">
                    <a:lumMod val="75000"/>
                  </a:schemeClr>
                </a:solidFill>
                <a:latin typeface="Calibri Light" panose="020F0302020204030204" pitchFamily="34" charset="0"/>
                <a:cs typeface="Calibri Light" panose="020F0302020204030204" pitchFamily="34" charset="0"/>
              </a:rPr>
              <a:t>Hepatitis B (HBV), C (HBC)</a:t>
            </a:r>
          </a:p>
          <a:p>
            <a:r>
              <a:rPr lang="en-US" dirty="0">
                <a:solidFill>
                  <a:schemeClr val="accent1">
                    <a:lumMod val="75000"/>
                  </a:schemeClr>
                </a:solidFill>
                <a:latin typeface="Calibri Light" panose="020F0302020204030204" pitchFamily="34" charset="0"/>
                <a:cs typeface="Calibri Light" panose="020F0302020204030204" pitchFamily="34" charset="0"/>
              </a:rPr>
              <a:t>Syphilis</a:t>
            </a:r>
          </a:p>
          <a:p>
            <a:r>
              <a:rPr lang="en-US" dirty="0">
                <a:solidFill>
                  <a:schemeClr val="accent1">
                    <a:lumMod val="75000"/>
                  </a:schemeClr>
                </a:solidFill>
                <a:latin typeface="Calibri Light" panose="020F0302020204030204" pitchFamily="34" charset="0"/>
                <a:cs typeface="Calibri Light" panose="020F0302020204030204" pitchFamily="34" charset="0"/>
              </a:rPr>
              <a:t>Malaria</a:t>
            </a:r>
          </a:p>
        </p:txBody>
      </p:sp>
      <p:sp>
        <p:nvSpPr>
          <p:cNvPr id="4" name="Content Placeholder 3">
            <a:extLst>
              <a:ext uri="{FF2B5EF4-FFF2-40B4-BE49-F238E27FC236}">
                <a16:creationId xmlns:a16="http://schemas.microsoft.com/office/drawing/2014/main" id="{F2CD2A8A-9F9E-4510-B9E6-B4199864C5AC}"/>
              </a:ext>
            </a:extLst>
          </p:cNvPr>
          <p:cNvSpPr>
            <a:spLocks noGrp="1"/>
          </p:cNvSpPr>
          <p:nvPr>
            <p:ph sz="half" idx="2"/>
          </p:nvPr>
        </p:nvSpPr>
        <p:spPr>
          <a:xfrm>
            <a:off x="7865887" y="676451"/>
            <a:ext cx="3474720" cy="2372663"/>
          </a:xfrm>
        </p:spPr>
        <p:txBody>
          <a:bodyPr>
            <a:normAutofit/>
          </a:bodyPr>
          <a:lstStyle/>
          <a:p>
            <a:pPr marL="0" indent="0" algn="ctr">
              <a:buNone/>
            </a:pPr>
            <a:r>
              <a:rPr lang="en-US" b="1" dirty="0">
                <a:solidFill>
                  <a:schemeClr val="accent1">
                    <a:lumMod val="75000"/>
                  </a:schemeClr>
                </a:solidFill>
                <a:latin typeface="Californian FB" panose="0207040306080B030204" pitchFamily="18" charset="0"/>
              </a:rPr>
              <a:t>How it is transmitted:</a:t>
            </a:r>
          </a:p>
          <a:p>
            <a:r>
              <a:rPr lang="en-US" dirty="0">
                <a:solidFill>
                  <a:schemeClr val="accent1">
                    <a:lumMod val="75000"/>
                  </a:schemeClr>
                </a:solidFill>
                <a:latin typeface="Calibri Light" panose="020F0302020204030204" pitchFamily="34" charset="0"/>
                <a:cs typeface="Calibri Light" panose="020F0302020204030204" pitchFamily="34" charset="0"/>
              </a:rPr>
              <a:t>Blood</a:t>
            </a:r>
          </a:p>
          <a:p>
            <a:r>
              <a:rPr lang="en-US" dirty="0">
                <a:solidFill>
                  <a:schemeClr val="accent1">
                    <a:lumMod val="75000"/>
                  </a:schemeClr>
                </a:solidFill>
                <a:latin typeface="Calibri Light" panose="020F0302020204030204" pitchFamily="34" charset="0"/>
                <a:cs typeface="Calibri Light" panose="020F0302020204030204" pitchFamily="34" charset="0"/>
              </a:rPr>
              <a:t>Saliva, vomit, urine</a:t>
            </a:r>
          </a:p>
          <a:p>
            <a:r>
              <a:rPr lang="en-US" dirty="0">
                <a:solidFill>
                  <a:schemeClr val="accent1">
                    <a:lumMod val="75000"/>
                  </a:schemeClr>
                </a:solidFill>
                <a:latin typeface="Calibri Light" panose="020F0302020204030204" pitchFamily="34" charset="0"/>
                <a:cs typeface="Calibri Light" panose="020F0302020204030204" pitchFamily="34" charset="0"/>
              </a:rPr>
              <a:t>Bodily secretions</a:t>
            </a:r>
          </a:p>
          <a:p>
            <a:r>
              <a:rPr lang="en-US" dirty="0">
                <a:solidFill>
                  <a:schemeClr val="accent1">
                    <a:lumMod val="75000"/>
                  </a:schemeClr>
                </a:solidFill>
                <a:latin typeface="Calibri Light" panose="020F0302020204030204" pitchFamily="34" charset="0"/>
                <a:cs typeface="Calibri Light" panose="020F0302020204030204" pitchFamily="34" charset="0"/>
              </a:rPr>
              <a:t>Skin, tissue, cell cultures</a:t>
            </a:r>
          </a:p>
          <a:p>
            <a:pPr marL="0" indent="0">
              <a:buNone/>
            </a:pPr>
            <a:endParaRPr lang="en-US"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76710881-5066-4679-8775-29A8659ECBFE}"/>
              </a:ext>
            </a:extLst>
          </p:cNvPr>
          <p:cNvSpPr txBox="1"/>
          <p:nvPr/>
        </p:nvSpPr>
        <p:spPr>
          <a:xfrm>
            <a:off x="5041392" y="3424428"/>
            <a:ext cx="4645152" cy="2369880"/>
          </a:xfrm>
          <a:prstGeom prst="rect">
            <a:avLst/>
          </a:prstGeom>
          <a:noFill/>
        </p:spPr>
        <p:txBody>
          <a:bodyPr wrap="square" rtlCol="0">
            <a:spAutoFit/>
          </a:bodyPr>
          <a:lstStyle/>
          <a:p>
            <a:pPr algn="ctr"/>
            <a:r>
              <a:rPr lang="en-US" b="1" dirty="0">
                <a:solidFill>
                  <a:schemeClr val="accent1">
                    <a:lumMod val="75000"/>
                  </a:schemeClr>
                </a:solidFill>
                <a:latin typeface="Californian FB" panose="0207040306080B030204" pitchFamily="18" charset="0"/>
              </a:rPr>
              <a:t>What to do if exposed?</a:t>
            </a:r>
          </a:p>
          <a:p>
            <a:pPr marL="285750" indent="-285750">
              <a:buFont typeface="Arial" panose="020B0604020202020204" pitchFamily="34" charset="0"/>
              <a:buChar char="•"/>
            </a:pPr>
            <a:r>
              <a:rPr lang="en-US" sz="1600" dirty="0">
                <a:solidFill>
                  <a:schemeClr val="accent1">
                    <a:lumMod val="75000"/>
                  </a:schemeClr>
                </a:solidFill>
                <a:latin typeface="Calibri Light" panose="020F0302020204030204" pitchFamily="34" charset="0"/>
                <a:cs typeface="Calibri Light" panose="020F0302020204030204" pitchFamily="34" charset="0"/>
              </a:rPr>
              <a:t>Clean exposed area with soap and water; skin disinfectant if available.</a:t>
            </a:r>
          </a:p>
          <a:p>
            <a:pPr marL="285750" indent="-285750">
              <a:buFont typeface="Arial" panose="020B0604020202020204" pitchFamily="34" charset="0"/>
              <a:buChar char="•"/>
            </a:pPr>
            <a:r>
              <a:rPr lang="en-US" sz="1600" dirty="0">
                <a:solidFill>
                  <a:schemeClr val="accent1">
                    <a:lumMod val="75000"/>
                  </a:schemeClr>
                </a:solidFill>
                <a:latin typeface="Calibri Light" panose="020F0302020204030204" pitchFamily="34" charset="0"/>
                <a:cs typeface="Calibri Light" panose="020F0302020204030204" pitchFamily="34" charset="0"/>
              </a:rPr>
              <a:t>Flush splashes to the eyes, nose, mouth, or skin with water, saline, or sterile wash.</a:t>
            </a:r>
          </a:p>
          <a:p>
            <a:pPr marL="285750" indent="-285750">
              <a:buFont typeface="Arial" panose="020B0604020202020204" pitchFamily="34" charset="0"/>
              <a:buChar char="•"/>
            </a:pPr>
            <a:r>
              <a:rPr lang="en-US" sz="1600" dirty="0">
                <a:solidFill>
                  <a:schemeClr val="accent1">
                    <a:lumMod val="75000"/>
                  </a:schemeClr>
                </a:solidFill>
                <a:latin typeface="Calibri Light" panose="020F0302020204030204" pitchFamily="34" charset="0"/>
                <a:cs typeface="Calibri Light" panose="020F0302020204030204" pitchFamily="34" charset="0"/>
              </a:rPr>
              <a:t>Report exposure to your supervisor</a:t>
            </a:r>
          </a:p>
          <a:p>
            <a:pPr marL="285750" indent="-285750">
              <a:buFont typeface="Arial" panose="020B0604020202020204" pitchFamily="34" charset="0"/>
              <a:buChar char="•"/>
            </a:pPr>
            <a:r>
              <a:rPr lang="en-US" sz="1600" dirty="0">
                <a:solidFill>
                  <a:schemeClr val="accent1">
                    <a:lumMod val="75000"/>
                  </a:schemeClr>
                </a:solidFill>
                <a:latin typeface="Calibri Light" panose="020F0302020204030204" pitchFamily="34" charset="0"/>
                <a:cs typeface="Calibri Light" panose="020F0302020204030204" pitchFamily="34" charset="0"/>
              </a:rPr>
              <a:t>Seek immediate medical attention and follow up care.</a:t>
            </a:r>
          </a:p>
          <a:p>
            <a:endParaRPr lang="en-US" dirty="0"/>
          </a:p>
        </p:txBody>
      </p:sp>
      <p:pic>
        <p:nvPicPr>
          <p:cNvPr id="18434" name="Picture 2" descr="http://www.bayareahouston.com/Assets/flood%20insurance/galveston%20county%20seal%20in%20color.png">
            <a:extLst>
              <a:ext uri="{FF2B5EF4-FFF2-40B4-BE49-F238E27FC236}">
                <a16:creationId xmlns:a16="http://schemas.microsoft.com/office/drawing/2014/main" id="{02D49B6E-B8E9-4215-97AA-78F438ADD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8337" y="48768"/>
            <a:ext cx="716867"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51538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3E072-8BBD-4994-95FF-2CEFD006DCB5}"/>
              </a:ext>
            </a:extLst>
          </p:cNvPr>
          <p:cNvSpPr>
            <a:spLocks noGrp="1"/>
          </p:cNvSpPr>
          <p:nvPr>
            <p:ph idx="1"/>
          </p:nvPr>
        </p:nvSpPr>
        <p:spPr>
          <a:xfrm>
            <a:off x="3869268" y="864108"/>
            <a:ext cx="7315200" cy="3106759"/>
          </a:xfrm>
        </p:spPr>
        <p:txBody>
          <a:bodyPr/>
          <a:lstStyle/>
          <a:p>
            <a:r>
              <a:rPr lang="en-US" b="1" dirty="0">
                <a:solidFill>
                  <a:schemeClr val="accent1">
                    <a:lumMod val="75000"/>
                  </a:schemeClr>
                </a:solidFill>
                <a:latin typeface="Californian FB" panose="0207040306080B030204" pitchFamily="18" charset="0"/>
              </a:rPr>
              <a:t>What is workplace violence?</a:t>
            </a:r>
          </a:p>
          <a:p>
            <a:pPr>
              <a:buNone/>
            </a:pPr>
            <a:r>
              <a:rPr lang="en-US" dirty="0">
                <a:solidFill>
                  <a:schemeClr val="accent1">
                    <a:lumMod val="75000"/>
                  </a:schemeClr>
                </a:solidFill>
              </a:rPr>
              <a:t>   </a:t>
            </a:r>
            <a:r>
              <a:rPr lang="en-US" dirty="0">
                <a:solidFill>
                  <a:schemeClr val="accent1">
                    <a:lumMod val="75000"/>
                  </a:schemeClr>
                </a:solidFill>
                <a:latin typeface="Calibri Light" panose="020F0302020204030204" pitchFamily="34" charset="0"/>
                <a:cs typeface="Calibri Light" panose="020F0302020204030204" pitchFamily="34" charset="0"/>
              </a:rPr>
              <a:t> Workplace violence is any act or threat of physical violence, harassment, intimidation, or other threatening disruptive behavior that occurs at the work site. It can affect and involve employees, clients, customers and visitors. </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Bullying</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Verbal abuse</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Physical assaults and even homicide</a:t>
            </a:r>
          </a:p>
        </p:txBody>
      </p:sp>
      <p:pic>
        <p:nvPicPr>
          <p:cNvPr id="2054" name="Picture 6" descr="Image result for workplace violence">
            <a:extLst>
              <a:ext uri="{FF2B5EF4-FFF2-40B4-BE49-F238E27FC236}">
                <a16:creationId xmlns:a16="http://schemas.microsoft.com/office/drawing/2014/main" id="{499EB4CC-3403-4670-AAA1-E4EA15BEE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127" y="4379754"/>
            <a:ext cx="19145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workplace violence">
            <a:extLst>
              <a:ext uri="{FF2B5EF4-FFF2-40B4-BE49-F238E27FC236}">
                <a16:creationId xmlns:a16="http://schemas.microsoft.com/office/drawing/2014/main" id="{8FBE070C-5138-44AF-B7EF-DCE556329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245" y="4403567"/>
            <a:ext cx="30003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www.bayareahouston.com/Assets/flood%20insurance/galveston%20county%20seal%20in%20color.png">
            <a:extLst>
              <a:ext uri="{FF2B5EF4-FFF2-40B4-BE49-F238E27FC236}">
                <a16:creationId xmlns:a16="http://schemas.microsoft.com/office/drawing/2014/main" id="{04F17BEE-7C6C-4B86-BF57-01DC07351F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1233" y="43306"/>
            <a:ext cx="722501" cy="70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extBox 1">
            <a:extLst>
              <a:ext uri="{FF2B5EF4-FFF2-40B4-BE49-F238E27FC236}">
                <a16:creationId xmlns:a16="http://schemas.microsoft.com/office/drawing/2014/main" id="{A51A4E4E-325D-49FD-8483-86A7054471A5}"/>
              </a:ext>
            </a:extLst>
          </p:cNvPr>
          <p:cNvSpPr txBox="1"/>
          <p:nvPr/>
        </p:nvSpPr>
        <p:spPr>
          <a:xfrm>
            <a:off x="573024" y="2724912"/>
            <a:ext cx="2340864" cy="1200329"/>
          </a:xfrm>
          <a:prstGeom prst="rect">
            <a:avLst/>
          </a:prstGeom>
          <a:noFill/>
        </p:spPr>
        <p:txBody>
          <a:bodyPr wrap="square" rtlCol="0">
            <a:spAutoFit/>
          </a:bodyPr>
          <a:lstStyle/>
          <a:p>
            <a:pPr algn="ctr"/>
            <a:r>
              <a:rPr lang="en-US" sz="3600" dirty="0">
                <a:solidFill>
                  <a:srgbClr val="FFCC00"/>
                </a:solidFill>
                <a:latin typeface="Californian FB" panose="0207040306080B030204" pitchFamily="18" charset="0"/>
              </a:rPr>
              <a:t>Workplace Violence</a:t>
            </a:r>
          </a:p>
        </p:txBody>
      </p:sp>
    </p:spTree>
    <p:extLst>
      <p:ext uri="{BB962C8B-B14F-4D97-AF65-F5344CB8AC3E}">
        <p14:creationId xmlns:p14="http://schemas.microsoft.com/office/powerpoint/2010/main" val="58834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8EE0-F19F-41DD-90C5-EC5FE759EDF3}"/>
              </a:ext>
            </a:extLst>
          </p:cNvPr>
          <p:cNvSpPr>
            <a:spLocks noGrp="1"/>
          </p:cNvSpPr>
          <p:nvPr>
            <p:ph type="title"/>
          </p:nvPr>
        </p:nvSpPr>
        <p:spPr>
          <a:xfrm>
            <a:off x="198055" y="2127504"/>
            <a:ext cx="2947482" cy="1428370"/>
          </a:xfrm>
        </p:spPr>
        <p:txBody>
          <a:bodyPr/>
          <a:lstStyle/>
          <a:p>
            <a:pPr algn="ctr"/>
            <a:r>
              <a:rPr lang="en-US" dirty="0">
                <a:solidFill>
                  <a:srgbClr val="FFCC00"/>
                </a:solidFill>
                <a:latin typeface="Californian FB" panose="0207040306080B030204" pitchFamily="18" charset="0"/>
              </a:rPr>
              <a:t>Identify Safety Hazards</a:t>
            </a:r>
          </a:p>
        </p:txBody>
      </p:sp>
      <p:sp>
        <p:nvSpPr>
          <p:cNvPr id="11" name="Content Placeholder 10">
            <a:extLst>
              <a:ext uri="{FF2B5EF4-FFF2-40B4-BE49-F238E27FC236}">
                <a16:creationId xmlns:a16="http://schemas.microsoft.com/office/drawing/2014/main" id="{E84A0D68-009C-4B68-A640-EC271784E7F4}"/>
              </a:ext>
            </a:extLst>
          </p:cNvPr>
          <p:cNvSpPr>
            <a:spLocks noGrp="1"/>
          </p:cNvSpPr>
          <p:nvPr>
            <p:ph idx="1"/>
          </p:nvPr>
        </p:nvSpPr>
        <p:spPr>
          <a:xfrm>
            <a:off x="3810696" y="752475"/>
            <a:ext cx="7315200" cy="5331566"/>
          </a:xfrm>
        </p:spPr>
        <p:txBody>
          <a:bodyPr>
            <a:normAutofit/>
          </a:bodyPr>
          <a:lstStyle/>
          <a:p>
            <a:pPr marL="0" indent="0" algn="ctr">
              <a:buNone/>
            </a:pPr>
            <a:r>
              <a:rPr lang="en-US" b="1" dirty="0">
                <a:solidFill>
                  <a:schemeClr val="accent1">
                    <a:lumMod val="75000"/>
                  </a:schemeClr>
                </a:solidFill>
                <a:latin typeface="Calibri Light" panose="020F0302020204030204" pitchFamily="34" charset="0"/>
                <a:cs typeface="Calibri Light" panose="020F0302020204030204" pitchFamily="34" charset="0"/>
              </a:rPr>
              <a:t>Your Role In Safety</a:t>
            </a:r>
          </a:p>
          <a:p>
            <a:r>
              <a:rPr lang="en-US" dirty="0">
                <a:solidFill>
                  <a:schemeClr val="accent1">
                    <a:lumMod val="75000"/>
                  </a:schemeClr>
                </a:solidFill>
                <a:latin typeface="Calibri Light" panose="020F0302020204030204" pitchFamily="34" charset="0"/>
                <a:cs typeface="Calibri Light" panose="020F0302020204030204" pitchFamily="34" charset="0"/>
              </a:rPr>
              <a:t>Maintain a safety attitude</a:t>
            </a:r>
          </a:p>
          <a:p>
            <a:r>
              <a:rPr lang="en-US" dirty="0">
                <a:solidFill>
                  <a:schemeClr val="accent1">
                    <a:lumMod val="75000"/>
                  </a:schemeClr>
                </a:solidFill>
                <a:latin typeface="Calibri Light" panose="020F0302020204030204" pitchFamily="34" charset="0"/>
                <a:cs typeface="Calibri Light" panose="020F0302020204030204" pitchFamily="34" charset="0"/>
              </a:rPr>
              <a:t>Stay Alert! Keep your eyes open for safety hazards and near misses</a:t>
            </a:r>
          </a:p>
          <a:p>
            <a:r>
              <a:rPr lang="en-US" dirty="0">
                <a:solidFill>
                  <a:schemeClr val="accent1">
                    <a:lumMod val="75000"/>
                  </a:schemeClr>
                </a:solidFill>
                <a:latin typeface="Calibri Light" panose="020F0302020204030204" pitchFamily="34" charset="0"/>
                <a:cs typeface="Calibri Light" panose="020F0302020204030204" pitchFamily="34" charset="0"/>
              </a:rPr>
              <a:t>Fix what you can, report what you can’t fix</a:t>
            </a:r>
          </a:p>
          <a:p>
            <a:r>
              <a:rPr lang="en-US" dirty="0">
                <a:solidFill>
                  <a:schemeClr val="accent1">
                    <a:lumMod val="75000"/>
                  </a:schemeClr>
                </a:solidFill>
                <a:latin typeface="Calibri Light" panose="020F0302020204030204" pitchFamily="34" charset="0"/>
                <a:cs typeface="Calibri Light" panose="020F0302020204030204" pitchFamily="34" charset="0"/>
              </a:rPr>
              <a:t>Ask for help!</a:t>
            </a:r>
          </a:p>
          <a:p>
            <a:r>
              <a:rPr lang="en-US" dirty="0">
                <a:solidFill>
                  <a:schemeClr val="accent1">
                    <a:lumMod val="75000"/>
                  </a:schemeClr>
                </a:solidFill>
                <a:latin typeface="Calibri Light" panose="020F0302020204030204" pitchFamily="34" charset="0"/>
                <a:cs typeface="Calibri Light" panose="020F0302020204030204" pitchFamily="34" charset="0"/>
              </a:rPr>
              <a:t>Suggest ideas for safety improvement</a:t>
            </a:r>
          </a:p>
          <a:p>
            <a:pPr marL="0" indent="0" algn="ctr">
              <a:buNone/>
            </a:pPr>
            <a:endParaRPr lang="en-US" i="1" u="sng" dirty="0">
              <a:solidFill>
                <a:schemeClr val="accent1">
                  <a:lumMod val="75000"/>
                </a:schemeClr>
              </a:solidFill>
              <a:latin typeface="Calibri Light" panose="020F0302020204030204" pitchFamily="34" charset="0"/>
              <a:cs typeface="Calibri Light" panose="020F0302020204030204" pitchFamily="34" charset="0"/>
            </a:endParaRPr>
          </a:p>
          <a:p>
            <a:pPr marL="0" indent="0" algn="ctr">
              <a:buNone/>
            </a:pPr>
            <a:endParaRPr lang="en-US" i="1" u="sng" dirty="0">
              <a:solidFill>
                <a:schemeClr val="accent1">
                  <a:lumMod val="75000"/>
                </a:schemeClr>
              </a:solidFill>
              <a:latin typeface="Calibri Light" panose="020F0302020204030204" pitchFamily="34" charset="0"/>
              <a:cs typeface="Calibri Light" panose="020F0302020204030204" pitchFamily="34" charset="0"/>
            </a:endParaRPr>
          </a:p>
          <a:p>
            <a:pPr marL="0" indent="0" algn="ctr">
              <a:buNone/>
            </a:pPr>
            <a:r>
              <a:rPr lang="en-US" sz="2400" i="1" u="sng" dirty="0">
                <a:solidFill>
                  <a:schemeClr val="accent1">
                    <a:lumMod val="75000"/>
                  </a:schemeClr>
                </a:solidFill>
                <a:latin typeface="Calibri Light" panose="020F0302020204030204" pitchFamily="34" charset="0"/>
                <a:cs typeface="Calibri Light" panose="020F0302020204030204" pitchFamily="34" charset="0"/>
              </a:rPr>
              <a:t>Galveston County’s goal is an accident-free workplace.</a:t>
            </a:r>
          </a:p>
        </p:txBody>
      </p:sp>
      <p:pic>
        <p:nvPicPr>
          <p:cNvPr id="3" name="Picture 2">
            <a:extLst>
              <a:ext uri="{FF2B5EF4-FFF2-40B4-BE49-F238E27FC236}">
                <a16:creationId xmlns:a16="http://schemas.microsoft.com/office/drawing/2014/main" id="{9D05B85C-A4FF-4E72-868C-56045697C809}"/>
              </a:ext>
            </a:extLst>
          </p:cNvPr>
          <p:cNvPicPr>
            <a:picLocks noChangeAspect="1"/>
          </p:cNvPicPr>
          <p:nvPr/>
        </p:nvPicPr>
        <p:blipFill>
          <a:blip r:embed="rId2"/>
          <a:stretch>
            <a:fillRect/>
          </a:stretch>
        </p:blipFill>
        <p:spPr>
          <a:xfrm>
            <a:off x="24680" y="3650509"/>
            <a:ext cx="3403959" cy="2433532"/>
          </a:xfrm>
          <a:prstGeom prst="rect">
            <a:avLst/>
          </a:prstGeom>
        </p:spPr>
      </p:pic>
      <p:pic>
        <p:nvPicPr>
          <p:cNvPr id="8194" name="Picture 2" descr="http://www.bayareahouston.com/Assets/flood%20insurance/galveston%20county%20seal%20in%20color.png">
            <a:extLst>
              <a:ext uri="{FF2B5EF4-FFF2-40B4-BE49-F238E27FC236}">
                <a16:creationId xmlns:a16="http://schemas.microsoft.com/office/drawing/2014/main" id="{CE08E5B3-B772-4725-8A00-A57D16A90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4302" y="39507"/>
            <a:ext cx="669825" cy="64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45844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32DA-9ACB-49FA-BD2A-1D246293FF9C}"/>
              </a:ext>
            </a:extLst>
          </p:cNvPr>
          <p:cNvSpPr>
            <a:spLocks noGrp="1"/>
          </p:cNvSpPr>
          <p:nvPr>
            <p:ph type="title"/>
          </p:nvPr>
        </p:nvSpPr>
        <p:spPr>
          <a:xfrm>
            <a:off x="214787" y="2754453"/>
            <a:ext cx="2947482" cy="1082000"/>
          </a:xfrm>
        </p:spPr>
        <p:txBody>
          <a:bodyPr>
            <a:normAutofit/>
          </a:bodyPr>
          <a:lstStyle/>
          <a:p>
            <a:pPr algn="ctr"/>
            <a:r>
              <a:rPr lang="en-US" dirty="0">
                <a:solidFill>
                  <a:srgbClr val="FFCC00"/>
                </a:solidFill>
                <a:latin typeface="Californian FB" panose="0207040306080B030204" pitchFamily="18" charset="0"/>
              </a:rPr>
              <a:t>Workplace Violence</a:t>
            </a:r>
          </a:p>
        </p:txBody>
      </p:sp>
      <p:sp>
        <p:nvSpPr>
          <p:cNvPr id="5" name="Text Placeholder 4">
            <a:extLst>
              <a:ext uri="{FF2B5EF4-FFF2-40B4-BE49-F238E27FC236}">
                <a16:creationId xmlns:a16="http://schemas.microsoft.com/office/drawing/2014/main" id="{E23E4475-A627-4BFC-8FD1-21EF04CC9750}"/>
              </a:ext>
            </a:extLst>
          </p:cNvPr>
          <p:cNvSpPr>
            <a:spLocks noGrp="1"/>
          </p:cNvSpPr>
          <p:nvPr>
            <p:ph type="body" sz="quarter" idx="3"/>
          </p:nvPr>
        </p:nvSpPr>
        <p:spPr>
          <a:xfrm>
            <a:off x="5570438" y="388286"/>
            <a:ext cx="3474720" cy="813171"/>
          </a:xfrm>
        </p:spPr>
        <p:txBody>
          <a:bodyPr>
            <a:normAutofit/>
          </a:bodyPr>
          <a:lstStyle/>
          <a:p>
            <a:pPr algn="ctr"/>
            <a:r>
              <a:rPr lang="en-US" sz="2800" dirty="0">
                <a:solidFill>
                  <a:schemeClr val="accent1">
                    <a:lumMod val="75000"/>
                  </a:schemeClr>
                </a:solidFill>
                <a:latin typeface="Californian FB" panose="0207040306080B030204" pitchFamily="18" charset="0"/>
              </a:rPr>
              <a:t>Recognize The Signs</a:t>
            </a:r>
          </a:p>
        </p:txBody>
      </p:sp>
      <p:sp>
        <p:nvSpPr>
          <p:cNvPr id="6" name="Content Placeholder 5">
            <a:extLst>
              <a:ext uri="{FF2B5EF4-FFF2-40B4-BE49-F238E27FC236}">
                <a16:creationId xmlns:a16="http://schemas.microsoft.com/office/drawing/2014/main" id="{2F64DCCA-335B-4783-A306-15F370E84067}"/>
              </a:ext>
            </a:extLst>
          </p:cNvPr>
          <p:cNvSpPr>
            <a:spLocks noGrp="1"/>
          </p:cNvSpPr>
          <p:nvPr>
            <p:ph sz="quarter" idx="4"/>
          </p:nvPr>
        </p:nvSpPr>
        <p:spPr>
          <a:xfrm>
            <a:off x="3845317" y="1400813"/>
            <a:ext cx="7673413" cy="4056373"/>
          </a:xfrm>
        </p:spPr>
        <p:txBody>
          <a:bodyPr>
            <a:noAutofit/>
          </a:bodyPr>
          <a:lstStyle/>
          <a:p>
            <a:r>
              <a:rPr lang="en-US" sz="1800" dirty="0">
                <a:solidFill>
                  <a:schemeClr val="accent1">
                    <a:lumMod val="75000"/>
                  </a:schemeClr>
                </a:solidFill>
                <a:latin typeface="Calibri Light" panose="020F0302020204030204" pitchFamily="34" charset="0"/>
                <a:cs typeface="Calibri Light" panose="020F0302020204030204" pitchFamily="34" charset="0"/>
              </a:rPr>
              <a:t>Noticeable shifts in behavior or performance</a:t>
            </a:r>
          </a:p>
          <a:p>
            <a:pPr lvl="1"/>
            <a:r>
              <a:rPr lang="en-US" sz="1600" dirty="0">
                <a:solidFill>
                  <a:schemeClr val="accent1">
                    <a:lumMod val="75000"/>
                  </a:schemeClr>
                </a:solidFill>
                <a:latin typeface="Calibri Light" panose="020F0302020204030204" pitchFamily="34" charset="0"/>
                <a:cs typeface="Calibri Light" panose="020F0302020204030204" pitchFamily="34" charset="0"/>
              </a:rPr>
              <a:t>Abnormal. Drastic or risky behavior/moods</a:t>
            </a:r>
          </a:p>
          <a:p>
            <a:pPr lvl="1"/>
            <a:r>
              <a:rPr lang="en-US" sz="1600" dirty="0">
                <a:solidFill>
                  <a:schemeClr val="accent1">
                    <a:lumMod val="75000"/>
                  </a:schemeClr>
                </a:solidFill>
                <a:latin typeface="Calibri Light" panose="020F0302020204030204" pitchFamily="34" charset="0"/>
                <a:cs typeface="Calibri Light" panose="020F0302020204030204" pitchFamily="34" charset="0"/>
              </a:rPr>
              <a:t>Intentionally violating company policies</a:t>
            </a:r>
          </a:p>
          <a:p>
            <a:r>
              <a:rPr lang="en-US" sz="1800" dirty="0">
                <a:solidFill>
                  <a:schemeClr val="accent1">
                    <a:lumMod val="75000"/>
                  </a:schemeClr>
                </a:solidFill>
                <a:latin typeface="Calibri Light" panose="020F0302020204030204" pitchFamily="34" charset="0"/>
                <a:cs typeface="Calibri Light" panose="020F0302020204030204" pitchFamily="34" charset="0"/>
              </a:rPr>
              <a:t>Major change to personal circumstance</a:t>
            </a:r>
          </a:p>
          <a:p>
            <a:pPr lvl="1"/>
            <a:r>
              <a:rPr lang="en-US" sz="1600" dirty="0">
                <a:solidFill>
                  <a:schemeClr val="accent1">
                    <a:lumMod val="75000"/>
                  </a:schemeClr>
                </a:solidFill>
                <a:latin typeface="Calibri Light" panose="020F0302020204030204" pitchFamily="34" charset="0"/>
                <a:cs typeface="Calibri Light" panose="020F0302020204030204" pitchFamily="34" charset="0"/>
              </a:rPr>
              <a:t>Loss of income or loss of a loved one</a:t>
            </a:r>
          </a:p>
          <a:p>
            <a:pPr lvl="1"/>
            <a:r>
              <a:rPr lang="en-US" sz="1600" dirty="0">
                <a:solidFill>
                  <a:schemeClr val="accent1">
                    <a:lumMod val="75000"/>
                  </a:schemeClr>
                </a:solidFill>
                <a:latin typeface="Calibri Light" panose="020F0302020204030204" pitchFamily="34" charset="0"/>
                <a:cs typeface="Calibri Light" panose="020F0302020204030204" pitchFamily="34" charset="0"/>
              </a:rPr>
              <a:t>Decreased concern for personal hygiene</a:t>
            </a:r>
          </a:p>
          <a:p>
            <a:pPr lvl="1"/>
            <a:r>
              <a:rPr lang="en-US" sz="1600" dirty="0">
                <a:solidFill>
                  <a:schemeClr val="accent1">
                    <a:lumMod val="75000"/>
                  </a:schemeClr>
                </a:solidFill>
                <a:latin typeface="Calibri Light" panose="020F0302020204030204" pitchFamily="34" charset="0"/>
                <a:cs typeface="Calibri Light" panose="020F0302020204030204" pitchFamily="34" charset="0"/>
              </a:rPr>
              <a:t>Drug or alcohol abuse</a:t>
            </a:r>
          </a:p>
          <a:p>
            <a:r>
              <a:rPr lang="en-US" sz="1800" dirty="0">
                <a:solidFill>
                  <a:schemeClr val="accent1">
                    <a:lumMod val="75000"/>
                  </a:schemeClr>
                </a:solidFill>
                <a:latin typeface="Calibri Light" panose="020F0302020204030204" pitchFamily="34" charset="0"/>
                <a:cs typeface="Calibri Light" panose="020F0302020204030204" pitchFamily="34" charset="0"/>
              </a:rPr>
              <a:t>Seeking vengeance for perceived wrongdoings</a:t>
            </a:r>
          </a:p>
          <a:p>
            <a:pPr lvl="1"/>
            <a:r>
              <a:rPr lang="en-US" sz="1600" dirty="0">
                <a:solidFill>
                  <a:schemeClr val="accent1">
                    <a:lumMod val="75000"/>
                  </a:schemeClr>
                </a:solidFill>
                <a:latin typeface="Calibri Light" panose="020F0302020204030204" pitchFamily="34" charset="0"/>
                <a:cs typeface="Calibri Light" panose="020F0302020204030204" pitchFamily="34" charset="0"/>
              </a:rPr>
              <a:t>Reacting violently or dramatically to company changes</a:t>
            </a:r>
          </a:p>
          <a:p>
            <a:pPr lvl="1"/>
            <a:r>
              <a:rPr lang="en-US" sz="1600" dirty="0">
                <a:solidFill>
                  <a:schemeClr val="accent1">
                    <a:lumMod val="75000"/>
                  </a:schemeClr>
                </a:solidFill>
                <a:latin typeface="Calibri Light" panose="020F0302020204030204" pitchFamily="34" charset="0"/>
                <a:cs typeface="Calibri Light" panose="020F0302020204030204" pitchFamily="34" charset="0"/>
              </a:rPr>
              <a:t>Making statements about getting revenge or punishing others</a:t>
            </a:r>
          </a:p>
          <a:p>
            <a:pPr lvl="1"/>
            <a:r>
              <a:rPr lang="en-US" sz="1600" dirty="0">
                <a:solidFill>
                  <a:schemeClr val="accent1">
                    <a:lumMod val="75000"/>
                  </a:schemeClr>
                </a:solidFill>
                <a:latin typeface="Calibri Light" panose="020F0302020204030204" pitchFamily="34" charset="0"/>
                <a:cs typeface="Calibri Light" panose="020F0302020204030204" pitchFamily="34" charset="0"/>
              </a:rPr>
              <a:t>Empathy for those who have committed similar crimes/violence</a:t>
            </a:r>
          </a:p>
        </p:txBody>
      </p:sp>
      <p:pic>
        <p:nvPicPr>
          <p:cNvPr id="3074" name="Picture 2" descr="http://www.bayareahouston.com/Assets/flood%20insurance/galveston%20county%20seal%20in%20color.png">
            <a:extLst>
              <a:ext uri="{FF2B5EF4-FFF2-40B4-BE49-F238E27FC236}">
                <a16:creationId xmlns:a16="http://schemas.microsoft.com/office/drawing/2014/main" id="{E8C93C23-3036-4398-95FA-092A59865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1233" y="51440"/>
            <a:ext cx="694944" cy="67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61423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down)">
                                      <p:cBhvr>
                                        <p:cTn id="18" dur="500"/>
                                        <p:tgtEl>
                                          <p:spTgt spid="6">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down)">
                                      <p:cBhvr>
                                        <p:cTn id="21" dur="500"/>
                                        <p:tgtEl>
                                          <p:spTgt spid="6">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down)">
                                      <p:cBhvr>
                                        <p:cTn id="24" dur="500"/>
                                        <p:tgtEl>
                                          <p:spTgt spid="6">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down)">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down)">
                                      <p:cBhvr>
                                        <p:cTn id="32" dur="500"/>
                                        <p:tgtEl>
                                          <p:spTgt spid="6">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wipe(down)">
                                      <p:cBhvr>
                                        <p:cTn id="35" dur="500"/>
                                        <p:tgtEl>
                                          <p:spTgt spid="6">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wipe(down)">
                                      <p:cBhvr>
                                        <p:cTn id="38" dur="500"/>
                                        <p:tgtEl>
                                          <p:spTgt spid="6">
                                            <p:txEl>
                                              <p:pRg st="9" end="9"/>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wipe(down)">
                                      <p:cBhvr>
                                        <p:cTn id="41"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BF7F0B-FB8B-4710-974E-5FC4FA725DCD}"/>
              </a:ext>
            </a:extLst>
          </p:cNvPr>
          <p:cNvPicPr>
            <a:picLocks noChangeAspect="1"/>
          </p:cNvPicPr>
          <p:nvPr/>
        </p:nvPicPr>
        <p:blipFill>
          <a:blip r:embed="rId3"/>
          <a:stretch>
            <a:fillRect/>
          </a:stretch>
        </p:blipFill>
        <p:spPr>
          <a:xfrm>
            <a:off x="0" y="238125"/>
            <a:ext cx="12192000" cy="6381750"/>
          </a:xfrm>
          <a:prstGeom prst="rect">
            <a:avLst/>
          </a:prstGeom>
        </p:spPr>
      </p:pic>
    </p:spTree>
    <p:extLst>
      <p:ext uri="{BB962C8B-B14F-4D97-AF65-F5344CB8AC3E}">
        <p14:creationId xmlns:p14="http://schemas.microsoft.com/office/powerpoint/2010/main" val="1982323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524A-DDDC-4CCB-BF17-9D66AAF0D595}"/>
              </a:ext>
            </a:extLst>
          </p:cNvPr>
          <p:cNvSpPr>
            <a:spLocks noGrp="1"/>
          </p:cNvSpPr>
          <p:nvPr>
            <p:ph type="title"/>
          </p:nvPr>
        </p:nvSpPr>
        <p:spPr>
          <a:xfrm>
            <a:off x="252919" y="1123837"/>
            <a:ext cx="2947482" cy="1710803"/>
          </a:xfrm>
        </p:spPr>
        <p:txBody>
          <a:bodyPr/>
          <a:lstStyle/>
          <a:p>
            <a:pPr algn="ctr"/>
            <a:r>
              <a:rPr lang="en-US" dirty="0">
                <a:solidFill>
                  <a:srgbClr val="FFCC00"/>
                </a:solidFill>
                <a:latin typeface="Californian FB" panose="0207040306080B030204" pitchFamily="18" charset="0"/>
              </a:rPr>
              <a:t>Active Shooter Safety</a:t>
            </a:r>
          </a:p>
        </p:txBody>
      </p:sp>
      <p:sp>
        <p:nvSpPr>
          <p:cNvPr id="4" name="Text Placeholder 3">
            <a:extLst>
              <a:ext uri="{FF2B5EF4-FFF2-40B4-BE49-F238E27FC236}">
                <a16:creationId xmlns:a16="http://schemas.microsoft.com/office/drawing/2014/main" id="{4DC9CEA9-E515-4DC8-B5D4-142BD0A2BB85}"/>
              </a:ext>
            </a:extLst>
          </p:cNvPr>
          <p:cNvSpPr>
            <a:spLocks noGrp="1"/>
          </p:cNvSpPr>
          <p:nvPr>
            <p:ph type="body" idx="1"/>
          </p:nvPr>
        </p:nvSpPr>
        <p:spPr>
          <a:xfrm>
            <a:off x="3867912" y="726981"/>
            <a:ext cx="3474720" cy="807720"/>
          </a:xfrm>
        </p:spPr>
        <p:txBody>
          <a:bodyPr/>
          <a:lstStyle/>
          <a:p>
            <a:pPr algn="ctr"/>
            <a:r>
              <a:rPr lang="en-US" dirty="0">
                <a:solidFill>
                  <a:schemeClr val="accent1">
                    <a:lumMod val="75000"/>
                  </a:schemeClr>
                </a:solidFill>
                <a:latin typeface="Californian FB" panose="0207040306080B030204" pitchFamily="18" charset="0"/>
              </a:rPr>
              <a:t>How To Respond When Law Enforcement Arrives</a:t>
            </a:r>
          </a:p>
        </p:txBody>
      </p:sp>
      <p:sp>
        <p:nvSpPr>
          <p:cNvPr id="3" name="Content Placeholder 2">
            <a:extLst>
              <a:ext uri="{FF2B5EF4-FFF2-40B4-BE49-F238E27FC236}">
                <a16:creationId xmlns:a16="http://schemas.microsoft.com/office/drawing/2014/main" id="{7E25B9CB-39F8-45B8-B68E-D3130DBECCBC}"/>
              </a:ext>
            </a:extLst>
          </p:cNvPr>
          <p:cNvSpPr>
            <a:spLocks noGrp="1"/>
          </p:cNvSpPr>
          <p:nvPr>
            <p:ph sz="half" idx="2"/>
          </p:nvPr>
        </p:nvSpPr>
        <p:spPr>
          <a:xfrm>
            <a:off x="3867912" y="1675035"/>
            <a:ext cx="3474720" cy="4766941"/>
          </a:xfrm>
        </p:spPr>
        <p:txBody>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Remain calm, and follow officers’ instructions</a:t>
            </a:r>
          </a:p>
          <a:p>
            <a:r>
              <a:rPr lang="en-US" dirty="0">
                <a:solidFill>
                  <a:schemeClr val="accent1">
                    <a:lumMod val="75000"/>
                  </a:schemeClr>
                </a:solidFill>
                <a:latin typeface="Calibri Light" panose="020F0302020204030204" pitchFamily="34" charset="0"/>
                <a:cs typeface="Calibri Light" panose="020F0302020204030204" pitchFamily="34" charset="0"/>
              </a:rPr>
              <a:t>Put down any items in your hands (bags, jackets)</a:t>
            </a:r>
          </a:p>
          <a:p>
            <a:r>
              <a:rPr lang="en-US" dirty="0">
                <a:solidFill>
                  <a:schemeClr val="accent1">
                    <a:lumMod val="75000"/>
                  </a:schemeClr>
                </a:solidFill>
                <a:latin typeface="Calibri Light" panose="020F0302020204030204" pitchFamily="34" charset="0"/>
                <a:cs typeface="Calibri Light" panose="020F0302020204030204" pitchFamily="34" charset="0"/>
              </a:rPr>
              <a:t>Immediately raise hands and spread fingers</a:t>
            </a:r>
          </a:p>
          <a:p>
            <a:r>
              <a:rPr lang="en-US" dirty="0">
                <a:solidFill>
                  <a:schemeClr val="accent1">
                    <a:lumMod val="75000"/>
                  </a:schemeClr>
                </a:solidFill>
                <a:latin typeface="Calibri Light" panose="020F0302020204030204" pitchFamily="34" charset="0"/>
                <a:cs typeface="Calibri Light" panose="020F0302020204030204" pitchFamily="34" charset="0"/>
              </a:rPr>
              <a:t>Keep hands visible at all times</a:t>
            </a:r>
          </a:p>
          <a:p>
            <a:r>
              <a:rPr lang="en-US" dirty="0">
                <a:solidFill>
                  <a:schemeClr val="accent1">
                    <a:lumMod val="75000"/>
                  </a:schemeClr>
                </a:solidFill>
                <a:latin typeface="Calibri Light" panose="020F0302020204030204" pitchFamily="34" charset="0"/>
                <a:cs typeface="Calibri Light" panose="020F0302020204030204" pitchFamily="34" charset="0"/>
              </a:rPr>
              <a:t>Avoid making quick movements toward officers</a:t>
            </a:r>
          </a:p>
          <a:p>
            <a:r>
              <a:rPr lang="en-US" dirty="0">
                <a:solidFill>
                  <a:schemeClr val="accent1">
                    <a:lumMod val="75000"/>
                  </a:schemeClr>
                </a:solidFill>
                <a:latin typeface="Calibri Light" panose="020F0302020204030204" pitchFamily="34" charset="0"/>
                <a:cs typeface="Calibri Light" panose="020F0302020204030204" pitchFamily="34" charset="0"/>
              </a:rPr>
              <a:t>Avoid pointing, screaming  or yelling</a:t>
            </a:r>
          </a:p>
        </p:txBody>
      </p:sp>
      <p:sp>
        <p:nvSpPr>
          <p:cNvPr id="5" name="Text Placeholder 4">
            <a:extLst>
              <a:ext uri="{FF2B5EF4-FFF2-40B4-BE49-F238E27FC236}">
                <a16:creationId xmlns:a16="http://schemas.microsoft.com/office/drawing/2014/main" id="{33AF83BD-2E85-4750-BC33-F38556723ACE}"/>
              </a:ext>
            </a:extLst>
          </p:cNvPr>
          <p:cNvSpPr>
            <a:spLocks noGrp="1"/>
          </p:cNvSpPr>
          <p:nvPr>
            <p:ph type="body" sz="quarter" idx="3"/>
          </p:nvPr>
        </p:nvSpPr>
        <p:spPr>
          <a:xfrm>
            <a:off x="7818463" y="721530"/>
            <a:ext cx="3474720" cy="813171"/>
          </a:xfrm>
        </p:spPr>
        <p:txBody>
          <a:bodyPr/>
          <a:lstStyle/>
          <a:p>
            <a:pPr algn="ctr"/>
            <a:r>
              <a:rPr lang="en-US" dirty="0">
                <a:solidFill>
                  <a:schemeClr val="accent1">
                    <a:lumMod val="75000"/>
                  </a:schemeClr>
                </a:solidFill>
                <a:latin typeface="Californian FB" panose="0207040306080B030204" pitchFamily="18" charset="0"/>
              </a:rPr>
              <a:t>Information To Provide To Law Enforcement</a:t>
            </a:r>
          </a:p>
        </p:txBody>
      </p:sp>
      <p:sp>
        <p:nvSpPr>
          <p:cNvPr id="6" name="Content Placeholder 5">
            <a:extLst>
              <a:ext uri="{FF2B5EF4-FFF2-40B4-BE49-F238E27FC236}">
                <a16:creationId xmlns:a16="http://schemas.microsoft.com/office/drawing/2014/main" id="{21E51034-D558-4DF4-B753-A3164E0DF6A0}"/>
              </a:ext>
            </a:extLst>
          </p:cNvPr>
          <p:cNvSpPr>
            <a:spLocks noGrp="1"/>
          </p:cNvSpPr>
          <p:nvPr>
            <p:ph sz="quarter" idx="4"/>
          </p:nvPr>
        </p:nvSpPr>
        <p:spPr>
          <a:xfrm>
            <a:off x="7818463" y="1675035"/>
            <a:ext cx="3474720" cy="3195668"/>
          </a:xfrm>
        </p:spPr>
        <p:txBody>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Location of the active shooter</a:t>
            </a:r>
          </a:p>
          <a:p>
            <a:r>
              <a:rPr lang="en-US" dirty="0">
                <a:solidFill>
                  <a:schemeClr val="accent1">
                    <a:lumMod val="75000"/>
                  </a:schemeClr>
                </a:solidFill>
                <a:latin typeface="Calibri Light" panose="020F0302020204030204" pitchFamily="34" charset="0"/>
                <a:cs typeface="Calibri Light" panose="020F0302020204030204" pitchFamily="34" charset="0"/>
              </a:rPr>
              <a:t>Number of shooters</a:t>
            </a:r>
          </a:p>
          <a:p>
            <a:r>
              <a:rPr lang="en-US" dirty="0">
                <a:solidFill>
                  <a:schemeClr val="accent1">
                    <a:lumMod val="75000"/>
                  </a:schemeClr>
                </a:solidFill>
                <a:latin typeface="Calibri Light" panose="020F0302020204030204" pitchFamily="34" charset="0"/>
                <a:cs typeface="Calibri Light" panose="020F0302020204030204" pitchFamily="34" charset="0"/>
              </a:rPr>
              <a:t>Physical description of shooter</a:t>
            </a:r>
          </a:p>
          <a:p>
            <a:r>
              <a:rPr lang="en-US" dirty="0">
                <a:solidFill>
                  <a:schemeClr val="accent1">
                    <a:lumMod val="75000"/>
                  </a:schemeClr>
                </a:solidFill>
                <a:latin typeface="Calibri Light" panose="020F0302020204030204" pitchFamily="34" charset="0"/>
                <a:cs typeface="Calibri Light" panose="020F0302020204030204" pitchFamily="34" charset="0"/>
              </a:rPr>
              <a:t>Number and type of weapons</a:t>
            </a:r>
          </a:p>
          <a:p>
            <a:r>
              <a:rPr lang="en-US" dirty="0">
                <a:solidFill>
                  <a:schemeClr val="accent1">
                    <a:lumMod val="75000"/>
                  </a:schemeClr>
                </a:solidFill>
                <a:latin typeface="Calibri Light" panose="020F0302020204030204" pitchFamily="34" charset="0"/>
                <a:cs typeface="Calibri Light" panose="020F0302020204030204" pitchFamily="34" charset="0"/>
              </a:rPr>
              <a:t>Number of potential victims at the location</a:t>
            </a:r>
          </a:p>
        </p:txBody>
      </p:sp>
      <p:pic>
        <p:nvPicPr>
          <p:cNvPr id="2050" name="Picture 2" descr="http://www.bayareahouston.com/Assets/flood%20insurance/galveston%20county%20seal%20in%20color.png">
            <a:extLst>
              <a:ext uri="{FF2B5EF4-FFF2-40B4-BE49-F238E27FC236}">
                <a16:creationId xmlns:a16="http://schemas.microsoft.com/office/drawing/2014/main" id="{E153F84E-5F21-4672-B813-F761E53E6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7808" y="41928"/>
            <a:ext cx="701040" cy="67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6">
            <a:extLst>
              <a:ext uri="{FF2B5EF4-FFF2-40B4-BE49-F238E27FC236}">
                <a16:creationId xmlns:a16="http://schemas.microsoft.com/office/drawing/2014/main" id="{9A852C37-F5BE-425B-92DF-E831E54B75BE}"/>
              </a:ext>
            </a:extLst>
          </p:cNvPr>
          <p:cNvPicPr>
            <a:picLocks noChangeAspect="1"/>
          </p:cNvPicPr>
          <p:nvPr/>
        </p:nvPicPr>
        <p:blipFill>
          <a:blip r:embed="rId3"/>
          <a:stretch>
            <a:fillRect/>
          </a:stretch>
        </p:blipFill>
        <p:spPr>
          <a:xfrm>
            <a:off x="31839" y="2852927"/>
            <a:ext cx="3389642" cy="1508836"/>
          </a:xfrm>
          <a:prstGeom prst="rect">
            <a:avLst/>
          </a:prstGeom>
        </p:spPr>
      </p:pic>
      <p:sp>
        <p:nvSpPr>
          <p:cNvPr id="9" name="TextBox 8">
            <a:extLst>
              <a:ext uri="{FF2B5EF4-FFF2-40B4-BE49-F238E27FC236}">
                <a16:creationId xmlns:a16="http://schemas.microsoft.com/office/drawing/2014/main" id="{B9B9C335-E411-47C1-9101-52920C8EFD8C}"/>
              </a:ext>
            </a:extLst>
          </p:cNvPr>
          <p:cNvSpPr txBox="1"/>
          <p:nvPr/>
        </p:nvSpPr>
        <p:spPr>
          <a:xfrm>
            <a:off x="172179" y="4870702"/>
            <a:ext cx="3108961" cy="461665"/>
          </a:xfrm>
          <a:prstGeom prst="rect">
            <a:avLst/>
          </a:prstGeom>
          <a:noFill/>
        </p:spPr>
        <p:txBody>
          <a:bodyPr wrap="square" rtlCol="0">
            <a:spAutoFit/>
          </a:bodyPr>
          <a:lstStyle/>
          <a:p>
            <a:r>
              <a:rPr lang="en-US" sz="1200" dirty="0">
                <a:hlinkClick r:id="rId4"/>
              </a:rPr>
              <a:t>Active Shooter Incidents in the United States in 2022 — FBI</a:t>
            </a:r>
            <a:endParaRPr lang="en-US" sz="1200" dirty="0"/>
          </a:p>
        </p:txBody>
      </p:sp>
    </p:spTree>
    <p:extLst>
      <p:ext uri="{BB962C8B-B14F-4D97-AF65-F5344CB8AC3E}">
        <p14:creationId xmlns:p14="http://schemas.microsoft.com/office/powerpoint/2010/main" val="271096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DF60-074E-47C3-895B-5853B6FF277A}"/>
              </a:ext>
            </a:extLst>
          </p:cNvPr>
          <p:cNvSpPr>
            <a:spLocks noGrp="1"/>
          </p:cNvSpPr>
          <p:nvPr>
            <p:ph type="title"/>
          </p:nvPr>
        </p:nvSpPr>
        <p:spPr/>
        <p:txBody>
          <a:bodyPr/>
          <a:lstStyle/>
          <a:p>
            <a:pPr algn="ctr"/>
            <a:r>
              <a:rPr lang="en-US" dirty="0">
                <a:solidFill>
                  <a:srgbClr val="FFCC00"/>
                </a:solidFill>
                <a:latin typeface="Californian FB" panose="0207040306080B030204" pitchFamily="18" charset="0"/>
              </a:rPr>
              <a:t>Bomb Threat Safety</a:t>
            </a:r>
          </a:p>
        </p:txBody>
      </p:sp>
      <p:sp>
        <p:nvSpPr>
          <p:cNvPr id="3" name="Content Placeholder 2">
            <a:extLst>
              <a:ext uri="{FF2B5EF4-FFF2-40B4-BE49-F238E27FC236}">
                <a16:creationId xmlns:a16="http://schemas.microsoft.com/office/drawing/2014/main" id="{214881D1-BCE1-466D-9165-261EEDBA8031}"/>
              </a:ext>
            </a:extLst>
          </p:cNvPr>
          <p:cNvSpPr>
            <a:spLocks noGrp="1"/>
          </p:cNvSpPr>
          <p:nvPr>
            <p:ph idx="1"/>
          </p:nvPr>
        </p:nvSpPr>
        <p:spPr>
          <a:xfrm>
            <a:off x="3869268" y="84222"/>
            <a:ext cx="7315200" cy="1900990"/>
          </a:xfrm>
        </p:spPr>
        <p:txBody>
          <a:bodyPr>
            <a:normAutofit/>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An employee who discovers a suspicious package or container, or receives a verbal or written bomb threat, must immediately alert a supervisor and call 911.</a:t>
            </a:r>
          </a:p>
          <a:p>
            <a:r>
              <a:rPr lang="en-US" dirty="0">
                <a:solidFill>
                  <a:schemeClr val="accent1">
                    <a:lumMod val="75000"/>
                  </a:schemeClr>
                </a:solidFill>
                <a:latin typeface="Calibri Light" panose="020F0302020204030204" pitchFamily="34" charset="0"/>
                <a:cs typeface="Calibri Light" panose="020F0302020204030204" pitchFamily="34" charset="0"/>
              </a:rPr>
              <a:t>Secure the area around the suspicious object so that no one can disturb it.</a:t>
            </a:r>
          </a:p>
        </p:txBody>
      </p:sp>
      <p:pic>
        <p:nvPicPr>
          <p:cNvPr id="4" name="Picture 3">
            <a:extLst>
              <a:ext uri="{FF2B5EF4-FFF2-40B4-BE49-F238E27FC236}">
                <a16:creationId xmlns:a16="http://schemas.microsoft.com/office/drawing/2014/main" id="{A3880AE8-07D8-48A4-AB5C-DB5955F811C8}"/>
              </a:ext>
            </a:extLst>
          </p:cNvPr>
          <p:cNvPicPr>
            <a:picLocks noChangeAspect="1"/>
          </p:cNvPicPr>
          <p:nvPr/>
        </p:nvPicPr>
        <p:blipFill>
          <a:blip r:embed="rId2"/>
          <a:stretch>
            <a:fillRect/>
          </a:stretch>
        </p:blipFill>
        <p:spPr>
          <a:xfrm>
            <a:off x="4664226" y="2201783"/>
            <a:ext cx="5358079" cy="4571996"/>
          </a:xfrm>
          <a:prstGeom prst="rect">
            <a:avLst/>
          </a:prstGeom>
        </p:spPr>
      </p:pic>
      <p:pic>
        <p:nvPicPr>
          <p:cNvPr id="5" name="Picture 2" descr="http://www.bayareahouston.com/Assets/flood%20insurance/galveston%20county%20seal%20in%20color.png">
            <a:extLst>
              <a:ext uri="{FF2B5EF4-FFF2-40B4-BE49-F238E27FC236}">
                <a16:creationId xmlns:a16="http://schemas.microsoft.com/office/drawing/2014/main" id="{C18F6BBC-29F9-42B9-954B-BF7B7F78B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7808" y="41928"/>
            <a:ext cx="701040" cy="67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372272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86FB-BC87-480F-8EA0-05695E129687}"/>
              </a:ext>
            </a:extLst>
          </p:cNvPr>
          <p:cNvSpPr>
            <a:spLocks noGrp="1"/>
          </p:cNvSpPr>
          <p:nvPr>
            <p:ph type="title"/>
          </p:nvPr>
        </p:nvSpPr>
        <p:spPr/>
        <p:txBody>
          <a:bodyPr/>
          <a:lstStyle/>
          <a:p>
            <a:r>
              <a:rPr lang="en-US" dirty="0">
                <a:solidFill>
                  <a:srgbClr val="FFCC00"/>
                </a:solidFill>
                <a:latin typeface="Californian FB" panose="0207040306080B030204" pitchFamily="18" charset="0"/>
              </a:rPr>
              <a:t>Floods, Hurricanes &amp; Earthquakes</a:t>
            </a:r>
          </a:p>
        </p:txBody>
      </p:sp>
      <p:sp>
        <p:nvSpPr>
          <p:cNvPr id="3" name="Text Placeholder 2">
            <a:extLst>
              <a:ext uri="{FF2B5EF4-FFF2-40B4-BE49-F238E27FC236}">
                <a16:creationId xmlns:a16="http://schemas.microsoft.com/office/drawing/2014/main" id="{4C3AC7B8-D129-4AAC-8F4C-C428C7EE0B8E}"/>
              </a:ext>
            </a:extLst>
          </p:cNvPr>
          <p:cNvSpPr>
            <a:spLocks noGrp="1"/>
          </p:cNvSpPr>
          <p:nvPr>
            <p:ph type="body" idx="1"/>
          </p:nvPr>
        </p:nvSpPr>
        <p:spPr/>
        <p:txBody>
          <a:bodyPr/>
          <a:lstStyle/>
          <a:p>
            <a:pPr algn="ctr"/>
            <a:r>
              <a:rPr lang="en-US" dirty="0">
                <a:solidFill>
                  <a:schemeClr val="accent1">
                    <a:lumMod val="75000"/>
                  </a:schemeClr>
                </a:solidFill>
                <a:latin typeface="Californian FB" panose="0207040306080B030204" pitchFamily="18" charset="0"/>
              </a:rPr>
              <a:t>Know What to Expect</a:t>
            </a:r>
          </a:p>
        </p:txBody>
      </p:sp>
      <p:sp>
        <p:nvSpPr>
          <p:cNvPr id="4" name="Content Placeholder 3">
            <a:extLst>
              <a:ext uri="{FF2B5EF4-FFF2-40B4-BE49-F238E27FC236}">
                <a16:creationId xmlns:a16="http://schemas.microsoft.com/office/drawing/2014/main" id="{055B33C0-F7EA-4E7D-8296-AE44CCC2D0C5}"/>
              </a:ext>
            </a:extLst>
          </p:cNvPr>
          <p:cNvSpPr>
            <a:spLocks noGrp="1"/>
          </p:cNvSpPr>
          <p:nvPr>
            <p:ph sz="half" idx="2"/>
          </p:nvPr>
        </p:nvSpPr>
        <p:spPr>
          <a:xfrm>
            <a:off x="3867912" y="1930936"/>
            <a:ext cx="3474720" cy="2936339"/>
          </a:xfrm>
        </p:spPr>
        <p:txBody>
          <a:bodyPr>
            <a:normAutofit lnSpcReduction="10000"/>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Know your area’s flood risk.</a:t>
            </a:r>
          </a:p>
          <a:p>
            <a:r>
              <a:rPr lang="en-US" dirty="0">
                <a:solidFill>
                  <a:schemeClr val="accent1">
                    <a:lumMod val="75000"/>
                  </a:schemeClr>
                </a:solidFill>
                <a:latin typeface="Calibri Light" panose="020F0302020204030204" pitchFamily="34" charset="0"/>
                <a:cs typeface="Calibri Light" panose="020F0302020204030204" pitchFamily="34" charset="0"/>
              </a:rPr>
              <a:t>Ask immediate supervisor if you are not familiar.</a:t>
            </a:r>
          </a:p>
          <a:p>
            <a:r>
              <a:rPr lang="en-US" dirty="0">
                <a:solidFill>
                  <a:schemeClr val="accent1">
                    <a:lumMod val="75000"/>
                  </a:schemeClr>
                </a:solidFill>
                <a:latin typeface="Calibri Light" panose="020F0302020204030204" pitchFamily="34" charset="0"/>
                <a:cs typeface="Calibri Light" panose="020F0302020204030204" pitchFamily="34" charset="0"/>
              </a:rPr>
              <a:t>If it has been raining for several hours or days, be alert to the possibility of a flood.</a:t>
            </a:r>
          </a:p>
          <a:p>
            <a:endParaRPr lang="en-US" dirty="0"/>
          </a:p>
        </p:txBody>
      </p:sp>
      <p:sp>
        <p:nvSpPr>
          <p:cNvPr id="5" name="Text Placeholder 4">
            <a:extLst>
              <a:ext uri="{FF2B5EF4-FFF2-40B4-BE49-F238E27FC236}">
                <a16:creationId xmlns:a16="http://schemas.microsoft.com/office/drawing/2014/main" id="{E75102D2-992B-4804-9B9F-BB88D782F6FF}"/>
              </a:ext>
            </a:extLst>
          </p:cNvPr>
          <p:cNvSpPr>
            <a:spLocks noGrp="1"/>
          </p:cNvSpPr>
          <p:nvPr>
            <p:ph type="body" sz="quarter" idx="3"/>
          </p:nvPr>
        </p:nvSpPr>
        <p:spPr/>
        <p:txBody>
          <a:bodyPr/>
          <a:lstStyle/>
          <a:p>
            <a:pPr algn="ctr"/>
            <a:r>
              <a:rPr lang="en-US" dirty="0">
                <a:solidFill>
                  <a:schemeClr val="accent1">
                    <a:lumMod val="75000"/>
                  </a:schemeClr>
                </a:solidFill>
                <a:latin typeface="Californian FB" panose="0207040306080B030204" pitchFamily="18" charset="0"/>
              </a:rPr>
              <a:t>Have A Plan!</a:t>
            </a:r>
          </a:p>
        </p:txBody>
      </p:sp>
      <p:sp>
        <p:nvSpPr>
          <p:cNvPr id="6" name="Content Placeholder 5">
            <a:extLst>
              <a:ext uri="{FF2B5EF4-FFF2-40B4-BE49-F238E27FC236}">
                <a16:creationId xmlns:a16="http://schemas.microsoft.com/office/drawing/2014/main" id="{6AA89D1C-36BE-4B84-A510-E072272F720B}"/>
              </a:ext>
            </a:extLst>
          </p:cNvPr>
          <p:cNvSpPr>
            <a:spLocks noGrp="1"/>
          </p:cNvSpPr>
          <p:nvPr>
            <p:ph sz="quarter" idx="4"/>
          </p:nvPr>
        </p:nvSpPr>
        <p:spPr/>
        <p:txBody>
          <a:bodyPr>
            <a:normAutofit lnSpcReduction="10000"/>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Plan</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Home, work, school</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Identify safe areas</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Have a disaster kit</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Know how to stay weather aware</a:t>
            </a:r>
          </a:p>
          <a:p>
            <a:r>
              <a:rPr lang="en-US" dirty="0">
                <a:solidFill>
                  <a:schemeClr val="accent1">
                    <a:lumMod val="75000"/>
                  </a:schemeClr>
                </a:solidFill>
                <a:latin typeface="Calibri Light" panose="020F0302020204030204" pitchFamily="34" charset="0"/>
                <a:cs typeface="Calibri Light" panose="020F0302020204030204" pitchFamily="34" charset="0"/>
              </a:rPr>
              <a:t>Monitor</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Weather watcher</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Listen to local radio and TV stations</a:t>
            </a:r>
          </a:p>
          <a:p>
            <a:r>
              <a:rPr lang="en-US" dirty="0">
                <a:solidFill>
                  <a:schemeClr val="accent1">
                    <a:lumMod val="75000"/>
                  </a:schemeClr>
                </a:solidFill>
                <a:latin typeface="Calibri Light" panose="020F0302020204030204" pitchFamily="34" charset="0"/>
                <a:cs typeface="Calibri Light" panose="020F0302020204030204" pitchFamily="34" charset="0"/>
              </a:rPr>
              <a:t>Act</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When severe weather threatens</a:t>
            </a:r>
          </a:p>
        </p:txBody>
      </p:sp>
      <p:pic>
        <p:nvPicPr>
          <p:cNvPr id="1026" name="Picture 2" descr="http://www.bayareahouston.com/Assets/flood%20insurance/galveston%20county%20seal%20in%20color.png">
            <a:extLst>
              <a:ext uri="{FF2B5EF4-FFF2-40B4-BE49-F238E27FC236}">
                <a16:creationId xmlns:a16="http://schemas.microsoft.com/office/drawing/2014/main" id="{B201AB1F-106B-42D5-B804-61053EA8C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5747" y="47178"/>
            <a:ext cx="719641" cy="69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5667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D4082-97F1-4578-AC4F-0E4B02E98BD1}"/>
              </a:ext>
            </a:extLst>
          </p:cNvPr>
          <p:cNvSpPr>
            <a:spLocks noGrp="1"/>
          </p:cNvSpPr>
          <p:nvPr>
            <p:ph type="title"/>
          </p:nvPr>
        </p:nvSpPr>
        <p:spPr/>
        <p:txBody>
          <a:bodyPr/>
          <a:lstStyle/>
          <a:p>
            <a:pPr algn="ctr"/>
            <a:r>
              <a:rPr lang="en-US" dirty="0">
                <a:solidFill>
                  <a:srgbClr val="FFCC00"/>
                </a:solidFill>
                <a:latin typeface="Californian FB" panose="0207040306080B030204" pitchFamily="18" charset="0"/>
              </a:rPr>
              <a:t>COVID-19</a:t>
            </a:r>
            <a:br>
              <a:rPr lang="en-US" dirty="0">
                <a:solidFill>
                  <a:srgbClr val="FFCC00"/>
                </a:solidFill>
                <a:latin typeface="Californian FB" panose="0207040306080B030204" pitchFamily="18" charset="0"/>
              </a:rPr>
            </a:br>
            <a:r>
              <a:rPr lang="en-US" dirty="0">
                <a:solidFill>
                  <a:srgbClr val="FFCC00"/>
                </a:solidFill>
                <a:latin typeface="Californian FB" panose="0207040306080B030204" pitchFamily="18" charset="0"/>
              </a:rPr>
              <a:t>Safety</a:t>
            </a:r>
          </a:p>
        </p:txBody>
      </p:sp>
      <p:sp>
        <p:nvSpPr>
          <p:cNvPr id="3" name="Content Placeholder 2">
            <a:extLst>
              <a:ext uri="{FF2B5EF4-FFF2-40B4-BE49-F238E27FC236}">
                <a16:creationId xmlns:a16="http://schemas.microsoft.com/office/drawing/2014/main" id="{41423036-9E38-4DB8-8A63-DCCA59BA350A}"/>
              </a:ext>
            </a:extLst>
          </p:cNvPr>
          <p:cNvSpPr>
            <a:spLocks noGrp="1"/>
          </p:cNvSpPr>
          <p:nvPr>
            <p:ph idx="1"/>
          </p:nvPr>
        </p:nvSpPr>
        <p:spPr/>
        <p:txBody>
          <a:bodyPr/>
          <a:lstStyle/>
          <a:p>
            <a:pPr marL="0" indent="0">
              <a:buNone/>
            </a:pPr>
            <a:endParaRPr lang="en-US" altLang="en-US" dirty="0">
              <a:solidFill>
                <a:schemeClr val="accent1">
                  <a:lumMod val="75000"/>
                </a:schemeClr>
              </a:solidFill>
              <a:latin typeface="Calibri Light" panose="020F0302020204030204" pitchFamily="34" charset="0"/>
              <a:ea typeface="ＭＳ Ｐゴシック" panose="020B0600070205080204" pitchFamily="34" charset="-128"/>
              <a:cs typeface="Calibri Light" panose="020F0302020204030204" pitchFamily="34" charset="0"/>
            </a:endParaRPr>
          </a:p>
          <a:p>
            <a:r>
              <a:rPr lang="en-US" altLang="en-US" dirty="0">
                <a:solidFill>
                  <a:schemeClr val="accent1">
                    <a:lumMod val="75000"/>
                  </a:schemeClr>
                </a:solidFill>
                <a:latin typeface="Calibri Light" panose="020F0302020204030204" pitchFamily="34" charset="0"/>
                <a:ea typeface="ＭＳ Ｐゴシック" panose="020B0600070205080204" pitchFamily="34" charset="-128"/>
                <a:cs typeface="Calibri Light" panose="020F0302020204030204" pitchFamily="34" charset="0"/>
              </a:rPr>
              <a:t>Wash your hands frequently.</a:t>
            </a:r>
          </a:p>
          <a:p>
            <a:r>
              <a:rPr lang="en-US" altLang="en-US" dirty="0">
                <a:solidFill>
                  <a:schemeClr val="accent1">
                    <a:lumMod val="75000"/>
                  </a:schemeClr>
                </a:solidFill>
                <a:latin typeface="Calibri Light" panose="020F0302020204030204" pitchFamily="34" charset="0"/>
                <a:ea typeface="ＭＳ Ｐゴシック" panose="020B0600070205080204" pitchFamily="34" charset="-128"/>
                <a:cs typeface="Calibri Light" panose="020F0302020204030204" pitchFamily="34" charset="0"/>
              </a:rPr>
              <a:t>Use alcohol-based hand sanitizer.</a:t>
            </a:r>
          </a:p>
          <a:p>
            <a:r>
              <a:rPr lang="en-US" altLang="en-US" dirty="0">
                <a:solidFill>
                  <a:schemeClr val="accent1">
                    <a:lumMod val="75000"/>
                  </a:schemeClr>
                </a:solidFill>
                <a:latin typeface="Calibri Light" panose="020F0302020204030204" pitchFamily="34" charset="0"/>
                <a:ea typeface="ＭＳ Ｐゴシック" panose="020B0600070205080204" pitchFamily="34" charset="-128"/>
                <a:cs typeface="Calibri Light" panose="020F0302020204030204" pitchFamily="34" charset="0"/>
              </a:rPr>
              <a:t>Avoid touching your eyes, nose, and mouth.</a:t>
            </a:r>
          </a:p>
          <a:p>
            <a:r>
              <a:rPr lang="en-US" altLang="en-US" dirty="0">
                <a:solidFill>
                  <a:schemeClr val="accent1">
                    <a:lumMod val="75000"/>
                  </a:schemeClr>
                </a:solidFill>
                <a:latin typeface="Calibri Light" panose="020F0302020204030204" pitchFamily="34" charset="0"/>
                <a:ea typeface="ＭＳ Ｐゴシック" panose="020B0600070205080204" pitchFamily="34" charset="-128"/>
                <a:cs typeface="Calibri Light" panose="020F0302020204030204" pitchFamily="34" charset="0"/>
              </a:rPr>
              <a:t>Cough or sneeze into a tissue or your elbow.</a:t>
            </a:r>
          </a:p>
          <a:p>
            <a:r>
              <a:rPr lang="en-US" altLang="en-US" dirty="0">
                <a:solidFill>
                  <a:schemeClr val="accent1">
                    <a:lumMod val="75000"/>
                  </a:schemeClr>
                </a:solidFill>
                <a:latin typeface="Calibri Light" panose="020F0302020204030204" pitchFamily="34" charset="0"/>
                <a:ea typeface="ＭＳ Ｐゴシック" panose="020B0600070205080204" pitchFamily="34" charset="-128"/>
                <a:cs typeface="Calibri Light" panose="020F0302020204030204" pitchFamily="34" charset="0"/>
              </a:rPr>
              <a:t>Clean and disinfect frequently touched objects and surfaces such as cell phones.</a:t>
            </a:r>
          </a:p>
          <a:p>
            <a:r>
              <a:rPr lang="en-US" altLang="en-US" dirty="0">
                <a:solidFill>
                  <a:schemeClr val="accent1">
                    <a:lumMod val="75000"/>
                  </a:schemeClr>
                </a:solidFill>
                <a:latin typeface="Calibri Light" panose="020F0302020204030204" pitchFamily="34" charset="0"/>
                <a:ea typeface="ＭＳ Ｐゴシック" panose="020B0600070205080204" pitchFamily="34" charset="-128"/>
                <a:cs typeface="Calibri Light" panose="020F0302020204030204" pitchFamily="34" charset="0"/>
              </a:rPr>
              <a:t>Stay home when you are sick.</a:t>
            </a:r>
          </a:p>
          <a:p>
            <a:r>
              <a:rPr lang="en-US" altLang="en-US" dirty="0">
                <a:solidFill>
                  <a:schemeClr val="accent1">
                    <a:lumMod val="75000"/>
                  </a:schemeClr>
                </a:solidFill>
                <a:latin typeface="Calibri Light" panose="020F0302020204030204" pitchFamily="34" charset="0"/>
                <a:ea typeface="ＭＳ Ｐゴシック" panose="020B0600070205080204" pitchFamily="34" charset="-128"/>
                <a:cs typeface="Calibri Light" panose="020F0302020204030204" pitchFamily="34" charset="0"/>
              </a:rPr>
              <a:t>Be prepared if your child’s school, daycare facility, or your worksite is temporarily closed</a:t>
            </a:r>
            <a:r>
              <a:rPr lang="en-US" altLang="en-US" dirty="0">
                <a:solidFill>
                  <a:schemeClr val="accent1">
                    <a:lumMod val="75000"/>
                  </a:schemeClr>
                </a:solidFill>
                <a:ea typeface="ＭＳ Ｐゴシック" panose="020B0600070205080204" pitchFamily="34" charset="-128"/>
              </a:rPr>
              <a:t>.</a:t>
            </a:r>
          </a:p>
          <a:p>
            <a:endParaRPr lang="en-US" dirty="0"/>
          </a:p>
        </p:txBody>
      </p:sp>
      <p:pic>
        <p:nvPicPr>
          <p:cNvPr id="4098" name="Picture 2" descr="http://www.bayareahouston.com/Assets/flood%20insurance/galveston%20county%20seal%20in%20color.png">
            <a:extLst>
              <a:ext uri="{FF2B5EF4-FFF2-40B4-BE49-F238E27FC236}">
                <a16:creationId xmlns:a16="http://schemas.microsoft.com/office/drawing/2014/main" id="{59CEEE89-CDDC-4956-8EEE-A667211D4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5617" y="53341"/>
            <a:ext cx="719327" cy="69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79125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E7520-664A-4DD5-B59E-038D7EA045A3}"/>
              </a:ext>
            </a:extLst>
          </p:cNvPr>
          <p:cNvSpPr>
            <a:spLocks noGrp="1"/>
          </p:cNvSpPr>
          <p:nvPr>
            <p:ph type="ctrTitle"/>
          </p:nvPr>
        </p:nvSpPr>
        <p:spPr>
          <a:xfrm>
            <a:off x="1069848" y="2651760"/>
            <a:ext cx="3611880" cy="1359408"/>
          </a:xfrm>
        </p:spPr>
        <p:txBody>
          <a:bodyPr>
            <a:normAutofit/>
          </a:bodyPr>
          <a:lstStyle/>
          <a:p>
            <a:r>
              <a:rPr lang="en-US" dirty="0">
                <a:solidFill>
                  <a:srgbClr val="FFCC00"/>
                </a:solidFill>
                <a:latin typeface="Californian FB" panose="0207040306080B030204" pitchFamily="18" charset="0"/>
              </a:rPr>
              <a:t>Thank You</a:t>
            </a:r>
          </a:p>
        </p:txBody>
      </p:sp>
      <p:sp>
        <p:nvSpPr>
          <p:cNvPr id="5" name="Subtitle 4">
            <a:extLst>
              <a:ext uri="{FF2B5EF4-FFF2-40B4-BE49-F238E27FC236}">
                <a16:creationId xmlns:a16="http://schemas.microsoft.com/office/drawing/2014/main" id="{A319B1DC-C736-4DB1-91CE-F087EFC5B2BF}"/>
              </a:ext>
            </a:extLst>
          </p:cNvPr>
          <p:cNvSpPr>
            <a:spLocks noGrp="1"/>
          </p:cNvSpPr>
          <p:nvPr>
            <p:ph type="subTitle" idx="1"/>
          </p:nvPr>
        </p:nvSpPr>
        <p:spPr>
          <a:xfrm>
            <a:off x="9747355" y="2835350"/>
            <a:ext cx="2105855" cy="358954"/>
          </a:xfrm>
        </p:spPr>
        <p:txBody>
          <a:bodyPr>
            <a:normAutofit/>
          </a:bodyPr>
          <a:lstStyle/>
          <a:p>
            <a:r>
              <a:rPr lang="en-US" sz="1800" dirty="0">
                <a:solidFill>
                  <a:schemeClr val="accent1">
                    <a:lumMod val="75000"/>
                  </a:schemeClr>
                </a:solidFill>
                <a:latin typeface="Calibri Light" panose="020F0302020204030204" pitchFamily="34" charset="0"/>
                <a:cs typeface="Calibri Light" panose="020F0302020204030204" pitchFamily="34" charset="0"/>
              </a:rPr>
              <a:t>Professional Services</a:t>
            </a:r>
          </a:p>
        </p:txBody>
      </p:sp>
      <p:pic>
        <p:nvPicPr>
          <p:cNvPr id="5122" name="Picture 2" descr="http://www.bayareahouston.com/Assets/flood%20insurance/galveston%20county%20seal%20in%20color.png">
            <a:extLst>
              <a:ext uri="{FF2B5EF4-FFF2-40B4-BE49-F238E27FC236}">
                <a16:creationId xmlns:a16="http://schemas.microsoft.com/office/drawing/2014/main" id="{9260B451-FD50-4F7B-9ED5-11235CC0C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0592" y="1379272"/>
            <a:ext cx="1397889" cy="135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extBox 1">
            <a:extLst>
              <a:ext uri="{FF2B5EF4-FFF2-40B4-BE49-F238E27FC236}">
                <a16:creationId xmlns:a16="http://schemas.microsoft.com/office/drawing/2014/main" id="{812025E8-73D5-49F3-A166-92754C342A33}"/>
              </a:ext>
            </a:extLst>
          </p:cNvPr>
          <p:cNvSpPr txBox="1"/>
          <p:nvPr/>
        </p:nvSpPr>
        <p:spPr>
          <a:xfrm>
            <a:off x="1911096" y="4437887"/>
            <a:ext cx="5541264" cy="461665"/>
          </a:xfrm>
          <a:prstGeom prst="rect">
            <a:avLst/>
          </a:prstGeom>
          <a:noFill/>
        </p:spPr>
        <p:txBody>
          <a:bodyPr wrap="square" rtlCol="0">
            <a:spAutoFit/>
          </a:bodyPr>
          <a:lstStyle/>
          <a:p>
            <a:pPr algn="ctr"/>
            <a:r>
              <a:rPr lang="en-US" sz="2400" dirty="0">
                <a:solidFill>
                  <a:srgbClr val="FFCC00"/>
                </a:solidFill>
                <a:latin typeface="Calibri Light" panose="020F0302020204030204" pitchFamily="34" charset="0"/>
                <a:cs typeface="Calibri Light" panose="020F0302020204030204" pitchFamily="34" charset="0"/>
              </a:rPr>
              <a:t>Welcome to the County!</a:t>
            </a:r>
          </a:p>
        </p:txBody>
      </p:sp>
    </p:spTree>
    <p:extLst>
      <p:ext uri="{BB962C8B-B14F-4D97-AF65-F5344CB8AC3E}">
        <p14:creationId xmlns:p14="http://schemas.microsoft.com/office/powerpoint/2010/main" val="3463375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B416-3E86-4A55-B41C-96F33CE31B09}"/>
              </a:ext>
            </a:extLst>
          </p:cNvPr>
          <p:cNvSpPr>
            <a:spLocks noGrp="1"/>
          </p:cNvSpPr>
          <p:nvPr>
            <p:ph type="title"/>
          </p:nvPr>
        </p:nvSpPr>
        <p:spPr/>
        <p:txBody>
          <a:bodyPr/>
          <a:lstStyle/>
          <a:p>
            <a:r>
              <a:rPr lang="en-US" dirty="0">
                <a:solidFill>
                  <a:srgbClr val="FFCC00"/>
                </a:solidFill>
                <a:latin typeface="Californian FB" panose="0207040306080B030204" pitchFamily="18" charset="0"/>
              </a:rPr>
              <a:t>Reporting Accidents and Injuries</a:t>
            </a:r>
          </a:p>
        </p:txBody>
      </p:sp>
      <p:sp>
        <p:nvSpPr>
          <p:cNvPr id="3" name="Content Placeholder 2">
            <a:extLst>
              <a:ext uri="{FF2B5EF4-FFF2-40B4-BE49-F238E27FC236}">
                <a16:creationId xmlns:a16="http://schemas.microsoft.com/office/drawing/2014/main" id="{41704581-38BA-43D7-A2EA-A4ECF4B4692E}"/>
              </a:ext>
            </a:extLst>
          </p:cNvPr>
          <p:cNvSpPr>
            <a:spLocks noGrp="1"/>
          </p:cNvSpPr>
          <p:nvPr>
            <p:ph sz="half" idx="1"/>
          </p:nvPr>
        </p:nvSpPr>
        <p:spPr>
          <a:xfrm>
            <a:off x="3867912" y="285749"/>
            <a:ext cx="3999738" cy="6029325"/>
          </a:xfrm>
        </p:spPr>
        <p:txBody>
          <a:bodyPr>
            <a:normAutofit lnSpcReduction="10000"/>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Accidents and injuries must be reported to your Supervisor immediately.</a:t>
            </a:r>
          </a:p>
          <a:p>
            <a:r>
              <a:rPr lang="en-US" dirty="0">
                <a:solidFill>
                  <a:schemeClr val="accent1">
                    <a:lumMod val="75000"/>
                  </a:schemeClr>
                </a:solidFill>
                <a:latin typeface="Calibri Light" panose="020F0302020204030204" pitchFamily="34" charset="0"/>
                <a:cs typeface="Calibri Light" panose="020F0302020204030204" pitchFamily="34" charset="0"/>
              </a:rPr>
              <a:t>If medical attention is required, the injured person will be taken to:</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West Isle (island)</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Well Now Clinic (mainland)</a:t>
            </a:r>
          </a:p>
          <a:p>
            <a:r>
              <a:rPr lang="en-US" dirty="0">
                <a:solidFill>
                  <a:schemeClr val="accent1">
                    <a:lumMod val="75000"/>
                  </a:schemeClr>
                </a:solidFill>
                <a:latin typeface="Calibri Light" panose="020F0302020204030204" pitchFamily="34" charset="0"/>
                <a:cs typeface="Calibri Light" panose="020F0302020204030204" pitchFamily="34" charset="0"/>
              </a:rPr>
              <a:t>If medical treatment is refused by an injured employee, but they experience pain later that day or night, contact Human Resources who will make arrangements for treatment at the nearest clinic.</a:t>
            </a:r>
          </a:p>
          <a:p>
            <a:r>
              <a:rPr lang="en-US" dirty="0">
                <a:solidFill>
                  <a:schemeClr val="accent1">
                    <a:lumMod val="75000"/>
                  </a:schemeClr>
                </a:solidFill>
                <a:latin typeface="Calibri Light" panose="020F0302020204030204" pitchFamily="34" charset="0"/>
                <a:cs typeface="Calibri Light" panose="020F0302020204030204" pitchFamily="34" charset="0"/>
              </a:rPr>
              <a:t>Serious injuries will be sent to the nearest Emergency Room.</a:t>
            </a:r>
          </a:p>
        </p:txBody>
      </p:sp>
      <p:sp>
        <p:nvSpPr>
          <p:cNvPr id="4" name="Content Placeholder 3">
            <a:extLst>
              <a:ext uri="{FF2B5EF4-FFF2-40B4-BE49-F238E27FC236}">
                <a16:creationId xmlns:a16="http://schemas.microsoft.com/office/drawing/2014/main" id="{6688DA54-8BBF-4816-ACC3-9AA399CEC58C}"/>
              </a:ext>
            </a:extLst>
          </p:cNvPr>
          <p:cNvSpPr>
            <a:spLocks noGrp="1"/>
          </p:cNvSpPr>
          <p:nvPr>
            <p:ph sz="half" idx="2"/>
          </p:nvPr>
        </p:nvSpPr>
        <p:spPr>
          <a:xfrm>
            <a:off x="8189595" y="864108"/>
            <a:ext cx="3474720" cy="5120640"/>
          </a:xfrm>
        </p:spPr>
        <p:txBody>
          <a:bodyPr>
            <a:normAutofit lnSpcReduction="10000"/>
          </a:bodyPr>
          <a:lstStyle/>
          <a:p>
            <a:pPr marL="0" indent="0">
              <a:buNone/>
            </a:pPr>
            <a:r>
              <a:rPr lang="en-US" sz="2400" b="1" dirty="0">
                <a:solidFill>
                  <a:schemeClr val="accent1">
                    <a:lumMod val="75000"/>
                  </a:schemeClr>
                </a:solidFill>
                <a:latin typeface="Calibri Light" panose="020F0302020204030204" pitchFamily="34" charset="0"/>
                <a:cs typeface="Calibri Light" panose="020F0302020204030204" pitchFamily="34" charset="0"/>
              </a:rPr>
              <a:t>West Isle Urgent Care</a:t>
            </a:r>
          </a:p>
          <a:p>
            <a:pPr marL="0" indent="0">
              <a:buNone/>
            </a:pPr>
            <a:r>
              <a:rPr lang="en-US" dirty="0">
                <a:solidFill>
                  <a:schemeClr val="accent1">
                    <a:lumMod val="75000"/>
                  </a:schemeClr>
                </a:solidFill>
                <a:latin typeface="Calibri Light" panose="020F0302020204030204" pitchFamily="34" charset="0"/>
                <a:cs typeface="Calibri Light" panose="020F0302020204030204" pitchFamily="34" charset="0"/>
              </a:rPr>
              <a:t>2027 61</a:t>
            </a:r>
            <a:r>
              <a:rPr lang="en-US" baseline="30000" dirty="0">
                <a:solidFill>
                  <a:schemeClr val="accent1">
                    <a:lumMod val="75000"/>
                  </a:schemeClr>
                </a:solidFill>
                <a:latin typeface="Calibri Light" panose="020F0302020204030204" pitchFamily="34" charset="0"/>
                <a:cs typeface="Calibri Light" panose="020F0302020204030204" pitchFamily="34" charset="0"/>
              </a:rPr>
              <a:t>st</a:t>
            </a:r>
            <a:r>
              <a:rPr lang="en-US" dirty="0">
                <a:solidFill>
                  <a:schemeClr val="accent1">
                    <a:lumMod val="75000"/>
                  </a:schemeClr>
                </a:solidFill>
                <a:latin typeface="Calibri Light" panose="020F0302020204030204" pitchFamily="34" charset="0"/>
                <a:cs typeface="Calibri Light" panose="020F0302020204030204" pitchFamily="34" charset="0"/>
              </a:rPr>
              <a:t> Street</a:t>
            </a:r>
          </a:p>
          <a:p>
            <a:pPr marL="0" indent="0">
              <a:buNone/>
            </a:pPr>
            <a:r>
              <a:rPr lang="en-US" dirty="0">
                <a:solidFill>
                  <a:schemeClr val="accent1">
                    <a:lumMod val="75000"/>
                  </a:schemeClr>
                </a:solidFill>
                <a:latin typeface="Calibri Light" panose="020F0302020204030204" pitchFamily="34" charset="0"/>
                <a:cs typeface="Calibri Light" panose="020F0302020204030204" pitchFamily="34" charset="0"/>
              </a:rPr>
              <a:t>Galveston, TX. 77551</a:t>
            </a:r>
          </a:p>
          <a:p>
            <a:pPr marL="0" indent="0">
              <a:buNone/>
            </a:pPr>
            <a:r>
              <a:rPr lang="en-US" dirty="0">
                <a:solidFill>
                  <a:schemeClr val="accent1">
                    <a:lumMod val="75000"/>
                  </a:schemeClr>
                </a:solidFill>
                <a:latin typeface="Calibri Light" panose="020F0302020204030204" pitchFamily="34" charset="0"/>
                <a:cs typeface="Calibri Light" panose="020F0302020204030204" pitchFamily="34" charset="0"/>
              </a:rPr>
              <a:t>409-744-9800</a:t>
            </a:r>
          </a:p>
          <a:p>
            <a:pPr marL="0" indent="0">
              <a:buNone/>
            </a:pPr>
            <a:r>
              <a:rPr lang="en-US" dirty="0">
                <a:solidFill>
                  <a:schemeClr val="accent1">
                    <a:lumMod val="75000"/>
                  </a:schemeClr>
                </a:solidFill>
                <a:latin typeface="Calibri Light" panose="020F0302020204030204" pitchFamily="34" charset="0"/>
                <a:cs typeface="Calibri Light" panose="020F0302020204030204" pitchFamily="34" charset="0"/>
              </a:rPr>
              <a:t>Hours: 8:00 am – 10:00 pm 7 days per week.</a:t>
            </a:r>
          </a:p>
          <a:p>
            <a:pPr marL="0" lvl="0" indent="0">
              <a:buClr>
                <a:srgbClr val="2A3C65"/>
              </a:buClr>
              <a:buNone/>
            </a:pPr>
            <a:r>
              <a:rPr lang="en-US" sz="2400" b="1" dirty="0">
                <a:solidFill>
                  <a:srgbClr val="2A3C65">
                    <a:lumMod val="75000"/>
                  </a:srgbClr>
                </a:solidFill>
                <a:latin typeface="Calibri Light" panose="020F0302020204030204" pitchFamily="34" charset="0"/>
                <a:cs typeface="Calibri Light" panose="020F0302020204030204" pitchFamily="34" charset="0"/>
              </a:rPr>
              <a:t>Well Now Health</a:t>
            </a:r>
          </a:p>
          <a:p>
            <a:pPr marL="0" lvl="0" indent="0">
              <a:buClr>
                <a:srgbClr val="2A3C65"/>
              </a:buClr>
              <a:buNone/>
            </a:pPr>
            <a:r>
              <a:rPr lang="en-US" dirty="0">
                <a:solidFill>
                  <a:srgbClr val="2A3C65">
                    <a:lumMod val="75000"/>
                  </a:srgbClr>
                </a:solidFill>
                <a:latin typeface="Calibri Light" panose="020F0302020204030204" pitchFamily="34" charset="0"/>
                <a:cs typeface="Calibri Light" panose="020F0302020204030204" pitchFamily="34" charset="0"/>
              </a:rPr>
              <a:t>676 FM 517 West</a:t>
            </a:r>
          </a:p>
          <a:p>
            <a:pPr marL="0" lvl="0" indent="0">
              <a:buClr>
                <a:srgbClr val="2A3C65"/>
              </a:buClr>
              <a:buNone/>
            </a:pPr>
            <a:r>
              <a:rPr lang="en-US" dirty="0">
                <a:solidFill>
                  <a:srgbClr val="2A3C65">
                    <a:lumMod val="75000"/>
                  </a:srgbClr>
                </a:solidFill>
                <a:latin typeface="Calibri Light" panose="020F0302020204030204" pitchFamily="34" charset="0"/>
                <a:cs typeface="Calibri Light" panose="020F0302020204030204" pitchFamily="34" charset="0"/>
              </a:rPr>
              <a:t>Dickinson, Texas 77539</a:t>
            </a:r>
          </a:p>
          <a:p>
            <a:pPr marL="0" lvl="0" indent="0">
              <a:buClr>
                <a:srgbClr val="2A3C65"/>
              </a:buClr>
              <a:buNone/>
            </a:pPr>
            <a:r>
              <a:rPr lang="en-US" dirty="0">
                <a:solidFill>
                  <a:srgbClr val="2A3C65">
                    <a:lumMod val="75000"/>
                  </a:srgbClr>
                </a:solidFill>
                <a:latin typeface="Calibri Light" panose="020F0302020204030204" pitchFamily="34" charset="0"/>
                <a:cs typeface="Calibri Light" panose="020F0302020204030204" pitchFamily="34" charset="0"/>
              </a:rPr>
              <a:t>409-572-2535</a:t>
            </a:r>
          </a:p>
          <a:p>
            <a:pPr marL="0" lvl="0" indent="0">
              <a:buClr>
                <a:srgbClr val="2A3C65"/>
              </a:buClr>
              <a:buNone/>
            </a:pPr>
            <a:r>
              <a:rPr lang="en-US" dirty="0">
                <a:solidFill>
                  <a:srgbClr val="2A3C65">
                    <a:lumMod val="75000"/>
                  </a:srgbClr>
                </a:solidFill>
                <a:latin typeface="Calibri Light" panose="020F0302020204030204" pitchFamily="34" charset="0"/>
                <a:cs typeface="Calibri Light" panose="020F0302020204030204" pitchFamily="34" charset="0"/>
              </a:rPr>
              <a:t>Hours: M-F 8:00 am – 7:00 pm</a:t>
            </a:r>
          </a:p>
          <a:p>
            <a:pPr marL="0" lvl="0" indent="0">
              <a:buClr>
                <a:srgbClr val="2A3C65"/>
              </a:buClr>
              <a:buNone/>
            </a:pPr>
            <a:r>
              <a:rPr lang="en-US" dirty="0">
                <a:solidFill>
                  <a:srgbClr val="2A3C65">
                    <a:lumMod val="75000"/>
                  </a:srgbClr>
                </a:solidFill>
                <a:latin typeface="Calibri Light" panose="020F0302020204030204" pitchFamily="34" charset="0"/>
                <a:cs typeface="Calibri Light" panose="020F0302020204030204" pitchFamily="34" charset="0"/>
              </a:rPr>
              <a:t>Saturday: 9:00 am – 2:00 pm</a:t>
            </a:r>
          </a:p>
          <a:p>
            <a:pPr marL="0" lvl="0" indent="0">
              <a:buClr>
                <a:srgbClr val="2A3C65"/>
              </a:buClr>
              <a:buNone/>
            </a:pPr>
            <a:r>
              <a:rPr lang="en-US" dirty="0">
                <a:solidFill>
                  <a:srgbClr val="2A3C65">
                    <a:lumMod val="75000"/>
                  </a:srgbClr>
                </a:solidFill>
                <a:latin typeface="Calibri Light" panose="020F0302020204030204" pitchFamily="34" charset="0"/>
                <a:cs typeface="Calibri Light" panose="020F0302020204030204" pitchFamily="34" charset="0"/>
              </a:rPr>
              <a:t>Sunday: 12:00 pm – 4:00 pm</a:t>
            </a:r>
          </a:p>
          <a:p>
            <a:endParaRPr lang="en-US" dirty="0"/>
          </a:p>
        </p:txBody>
      </p:sp>
      <p:pic>
        <p:nvPicPr>
          <p:cNvPr id="4098" name="Picture 2" descr="Image result for reporting accidents at work">
            <a:extLst>
              <a:ext uri="{FF2B5EF4-FFF2-40B4-BE49-F238E27FC236}">
                <a16:creationId xmlns:a16="http://schemas.microsoft.com/office/drawing/2014/main" id="{DFE36152-52AA-4E8B-BF0A-31182E266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073" y="4270248"/>
            <a:ext cx="16383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bayareahouston.com/Assets/flood%20insurance/galveston%20county%20seal%20in%20color.png">
            <a:extLst>
              <a:ext uri="{FF2B5EF4-FFF2-40B4-BE49-F238E27FC236}">
                <a16:creationId xmlns:a16="http://schemas.microsoft.com/office/drawing/2014/main" id="{C473EE4E-D75E-4F89-B787-A3860CCD3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7197" y="77724"/>
            <a:ext cx="655555" cy="63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5727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9F27-0F10-4BA3-9CDB-E75B194CC265}"/>
              </a:ext>
            </a:extLst>
          </p:cNvPr>
          <p:cNvSpPr>
            <a:spLocks noGrp="1"/>
          </p:cNvSpPr>
          <p:nvPr>
            <p:ph type="title"/>
          </p:nvPr>
        </p:nvSpPr>
        <p:spPr/>
        <p:txBody>
          <a:bodyPr/>
          <a:lstStyle/>
          <a:p>
            <a:pPr algn="ctr"/>
            <a:r>
              <a:rPr lang="en-US" dirty="0">
                <a:solidFill>
                  <a:srgbClr val="FFCC00"/>
                </a:solidFill>
                <a:latin typeface="Californian FB" panose="0207040306080B030204" pitchFamily="18" charset="0"/>
              </a:rPr>
              <a:t>General Safety Rules</a:t>
            </a:r>
          </a:p>
        </p:txBody>
      </p:sp>
      <p:sp>
        <p:nvSpPr>
          <p:cNvPr id="3" name="Content Placeholder 2">
            <a:extLst>
              <a:ext uri="{FF2B5EF4-FFF2-40B4-BE49-F238E27FC236}">
                <a16:creationId xmlns:a16="http://schemas.microsoft.com/office/drawing/2014/main" id="{4CF6B6CC-BE31-49EA-AC6E-23132E8D9C0E}"/>
              </a:ext>
            </a:extLst>
          </p:cNvPr>
          <p:cNvSpPr>
            <a:spLocks noGrp="1"/>
          </p:cNvSpPr>
          <p:nvPr>
            <p:ph idx="1"/>
          </p:nvPr>
        </p:nvSpPr>
        <p:spPr>
          <a:xfrm>
            <a:off x="3869268" y="864108"/>
            <a:ext cx="3657472" cy="5120640"/>
          </a:xfrm>
        </p:spPr>
        <p:txBody>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OBEY all warning signs</a:t>
            </a:r>
          </a:p>
          <a:p>
            <a:r>
              <a:rPr lang="en-US" dirty="0">
                <a:solidFill>
                  <a:schemeClr val="accent1">
                    <a:lumMod val="75000"/>
                  </a:schemeClr>
                </a:solidFill>
                <a:latin typeface="Calibri Light" panose="020F0302020204030204" pitchFamily="34" charset="0"/>
                <a:cs typeface="Calibri Light" panose="020F0302020204030204" pitchFamily="34" charset="0"/>
              </a:rPr>
              <a:t>FOLLOW all safety procedures</a:t>
            </a:r>
          </a:p>
          <a:p>
            <a:r>
              <a:rPr lang="en-US" dirty="0">
                <a:solidFill>
                  <a:schemeClr val="accent1">
                    <a:lumMod val="75000"/>
                  </a:schemeClr>
                </a:solidFill>
                <a:latin typeface="Calibri Light" panose="020F0302020204030204" pitchFamily="34" charset="0"/>
                <a:cs typeface="Calibri Light" panose="020F0302020204030204" pitchFamily="34" charset="0"/>
              </a:rPr>
              <a:t>DO NOT take shortcuts</a:t>
            </a:r>
          </a:p>
          <a:p>
            <a:r>
              <a:rPr lang="en-US" dirty="0">
                <a:solidFill>
                  <a:schemeClr val="accent1">
                    <a:lumMod val="75000"/>
                  </a:schemeClr>
                </a:solidFill>
                <a:latin typeface="Calibri Light" panose="020F0302020204030204" pitchFamily="34" charset="0"/>
                <a:cs typeface="Calibri Light" panose="020F0302020204030204" pitchFamily="34" charset="0"/>
              </a:rPr>
              <a:t>DO NOT engage in horseplay</a:t>
            </a:r>
          </a:p>
        </p:txBody>
      </p:sp>
      <p:pic>
        <p:nvPicPr>
          <p:cNvPr id="8194" name="Picture 2" descr="Image result for general workplace safety">
            <a:extLst>
              <a:ext uri="{FF2B5EF4-FFF2-40B4-BE49-F238E27FC236}">
                <a16:creationId xmlns:a16="http://schemas.microsoft.com/office/drawing/2014/main" id="{1A6620A9-A80F-4BA6-B8A0-B8651152A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744" y="1774210"/>
            <a:ext cx="2240202" cy="316718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bayareahouston.com/Assets/flood%20insurance/galveston%20county%20seal%20in%20color.png">
            <a:extLst>
              <a:ext uri="{FF2B5EF4-FFF2-40B4-BE49-F238E27FC236}">
                <a16:creationId xmlns:a16="http://schemas.microsoft.com/office/drawing/2014/main" id="{4B36143F-FEA6-4E54-AB03-2A9DC6277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2524" y="71628"/>
            <a:ext cx="680709" cy="65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01972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459B-7B3F-4731-AD23-324EB66697E4}"/>
              </a:ext>
            </a:extLst>
          </p:cNvPr>
          <p:cNvSpPr>
            <a:spLocks noGrp="1"/>
          </p:cNvSpPr>
          <p:nvPr>
            <p:ph type="title"/>
          </p:nvPr>
        </p:nvSpPr>
        <p:spPr/>
        <p:txBody>
          <a:bodyPr/>
          <a:lstStyle/>
          <a:p>
            <a:pPr algn="ctr"/>
            <a:r>
              <a:rPr lang="en-US" dirty="0">
                <a:solidFill>
                  <a:srgbClr val="FFCC00"/>
                </a:solidFill>
                <a:latin typeface="Californian FB" panose="0207040306080B030204" pitchFamily="18" charset="0"/>
              </a:rPr>
              <a:t>Safety Statistics</a:t>
            </a:r>
          </a:p>
        </p:txBody>
      </p:sp>
      <p:sp>
        <p:nvSpPr>
          <p:cNvPr id="3" name="Content Placeholder 2">
            <a:extLst>
              <a:ext uri="{FF2B5EF4-FFF2-40B4-BE49-F238E27FC236}">
                <a16:creationId xmlns:a16="http://schemas.microsoft.com/office/drawing/2014/main" id="{B42EF88E-F714-4EAB-B187-3AAF1EA71D28}"/>
              </a:ext>
            </a:extLst>
          </p:cNvPr>
          <p:cNvSpPr>
            <a:spLocks noGrp="1"/>
          </p:cNvSpPr>
          <p:nvPr>
            <p:ph idx="1"/>
          </p:nvPr>
        </p:nvSpPr>
        <p:spPr/>
        <p:txBody>
          <a:bodyPr>
            <a:normAutofit/>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A worker is injured on the job every 7 seconds. (540/hour 12,900/day)</a:t>
            </a:r>
          </a:p>
          <a:p>
            <a:r>
              <a:rPr lang="en-US" dirty="0">
                <a:solidFill>
                  <a:schemeClr val="accent1">
                    <a:lumMod val="75000"/>
                  </a:schemeClr>
                </a:solidFill>
                <a:latin typeface="Calibri Light" panose="020F0302020204030204" pitchFamily="34" charset="0"/>
                <a:cs typeface="Calibri Light" panose="020F0302020204030204" pitchFamily="34" charset="0"/>
              </a:rPr>
              <a:t>An average of 5,000 fatal accidents per year in the past 5 years.</a:t>
            </a:r>
          </a:p>
          <a:p>
            <a:r>
              <a:rPr lang="en-US" dirty="0">
                <a:solidFill>
                  <a:schemeClr val="accent1">
                    <a:lumMod val="75000"/>
                  </a:schemeClr>
                </a:solidFill>
                <a:latin typeface="Calibri Light" panose="020F0302020204030204" pitchFamily="34" charset="0"/>
                <a:cs typeface="Calibri Light" panose="020F0302020204030204" pitchFamily="34" charset="0"/>
              </a:rPr>
              <a:t>Most accidents occur in the first 6 months of new employee.</a:t>
            </a:r>
          </a:p>
          <a:p>
            <a:r>
              <a:rPr lang="en-US" dirty="0">
                <a:solidFill>
                  <a:schemeClr val="accent1">
                    <a:lumMod val="75000"/>
                  </a:schemeClr>
                </a:solidFill>
                <a:latin typeface="Calibri Light" panose="020F0302020204030204" pitchFamily="34" charset="0"/>
                <a:cs typeface="Calibri Light" panose="020F0302020204030204" pitchFamily="34" charset="0"/>
              </a:rPr>
              <a:t>OSHA’s Fatal Four:</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Falls</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Electrocution</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Caught in or between objects (trench collapse, pinch points)</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Getting struck by an object (vehicles, falling objects)</a:t>
            </a:r>
          </a:p>
          <a:p>
            <a:pPr lvl="1"/>
            <a:endParaRPr lang="en-US" dirty="0">
              <a:solidFill>
                <a:schemeClr val="accent1">
                  <a:lumMod val="75000"/>
                </a:schemeClr>
              </a:solidFill>
              <a:latin typeface="Calibri Light" panose="020F0302020204030204" pitchFamily="34" charset="0"/>
              <a:cs typeface="Calibri Light" panose="020F0302020204030204" pitchFamily="34" charset="0"/>
            </a:endParaRPr>
          </a:p>
          <a:p>
            <a:pPr lvl="1"/>
            <a:endParaRPr lang="en-US" dirty="0">
              <a:solidFill>
                <a:schemeClr val="accent1">
                  <a:lumMod val="75000"/>
                </a:schemeClr>
              </a:solidFill>
              <a:latin typeface="Calibri Light" panose="020F0302020204030204" pitchFamily="34" charset="0"/>
              <a:cs typeface="Calibri Light" panose="020F0302020204030204" pitchFamily="34" charset="0"/>
            </a:endParaRPr>
          </a:p>
          <a:p>
            <a:pPr lvl="1"/>
            <a:endParaRPr lang="en-US" sz="1600" dirty="0">
              <a:solidFill>
                <a:schemeClr val="accent1">
                  <a:lumMod val="75000"/>
                </a:schemeClr>
              </a:solidFill>
              <a:latin typeface="Calibri Light" panose="020F0302020204030204" pitchFamily="34" charset="0"/>
              <a:cs typeface="Calibri Light" panose="020F0302020204030204" pitchFamily="34" charset="0"/>
            </a:endParaRPr>
          </a:p>
          <a:p>
            <a:pPr marL="0" indent="0">
              <a:lnSpc>
                <a:spcPct val="10000"/>
              </a:lnSpc>
              <a:buNone/>
            </a:pPr>
            <a:r>
              <a:rPr lang="en-US" sz="1400" dirty="0">
                <a:solidFill>
                  <a:schemeClr val="accent1">
                    <a:lumMod val="75000"/>
                  </a:schemeClr>
                </a:solidFill>
                <a:latin typeface="Calibri Light" panose="020F0302020204030204" pitchFamily="34" charset="0"/>
                <a:cs typeface="Calibri Light" panose="020F0302020204030204" pitchFamily="34" charset="0"/>
              </a:rPr>
              <a:t>*U.S. Bureau of Labor Statistics </a:t>
            </a:r>
            <a:r>
              <a:rPr lang="en-US" sz="1400" dirty="0">
                <a:solidFill>
                  <a:schemeClr val="accent1">
                    <a:lumMod val="75000"/>
                  </a:schemeClr>
                </a:solidFill>
                <a:latin typeface="Calibri Light" panose="020F0302020204030204" pitchFamily="34" charset="0"/>
                <a:cs typeface="Calibri Light" panose="020F0302020204030204" pitchFamily="34" charset="0"/>
                <a:hlinkClick r:id="rId2"/>
              </a:rPr>
              <a:t>https://www.bls.gov/iif/home.htm</a:t>
            </a:r>
            <a:r>
              <a:rPr lang="en-US" sz="1400" dirty="0">
                <a:solidFill>
                  <a:schemeClr val="accent1">
                    <a:lumMod val="75000"/>
                  </a:schemeClr>
                </a:solidFill>
                <a:latin typeface="Calibri Light" panose="020F0302020204030204" pitchFamily="34" charset="0"/>
                <a:cs typeface="Calibri Light" panose="020F0302020204030204" pitchFamily="34" charset="0"/>
              </a:rPr>
              <a:t> </a:t>
            </a:r>
          </a:p>
          <a:p>
            <a:pPr marL="0" indent="0">
              <a:buNone/>
            </a:pPr>
            <a:r>
              <a:rPr lang="en-US" sz="1400" dirty="0">
                <a:solidFill>
                  <a:schemeClr val="accent1">
                    <a:lumMod val="75000"/>
                  </a:schemeClr>
                </a:solidFill>
                <a:latin typeface="Calibri Light" panose="020F0302020204030204" pitchFamily="34" charset="0"/>
                <a:cs typeface="Calibri Light" panose="020F0302020204030204" pitchFamily="34" charset="0"/>
              </a:rPr>
              <a:t>*Occupational Safety and Health Administration </a:t>
            </a:r>
            <a:r>
              <a:rPr lang="en-US" sz="1400" dirty="0">
                <a:solidFill>
                  <a:schemeClr val="accent1">
                    <a:lumMod val="75000"/>
                  </a:schemeClr>
                </a:solidFill>
                <a:latin typeface="Calibri Light" panose="020F0302020204030204" pitchFamily="34" charset="0"/>
                <a:cs typeface="Calibri Light" panose="020F0302020204030204" pitchFamily="34" charset="0"/>
                <a:hlinkClick r:id="rId3"/>
              </a:rPr>
              <a:t>https://www.osha.gov/data/commonstats</a:t>
            </a:r>
            <a:r>
              <a:rPr lang="en-US" sz="1400" dirty="0">
                <a:solidFill>
                  <a:schemeClr val="accent1">
                    <a:lumMod val="75000"/>
                  </a:schemeClr>
                </a:solidFill>
                <a:latin typeface="Calibri Light" panose="020F0302020204030204" pitchFamily="34" charset="0"/>
                <a:cs typeface="Calibri Light" panose="020F0302020204030204" pitchFamily="34" charset="0"/>
              </a:rPr>
              <a:t> </a:t>
            </a:r>
          </a:p>
        </p:txBody>
      </p:sp>
      <p:pic>
        <p:nvPicPr>
          <p:cNvPr id="9218" name="Picture 2" descr="http://www.bayareahouston.com/Assets/flood%20insurance/galveston%20county%20seal%20in%20color.png">
            <a:extLst>
              <a:ext uri="{FF2B5EF4-FFF2-40B4-BE49-F238E27FC236}">
                <a16:creationId xmlns:a16="http://schemas.microsoft.com/office/drawing/2014/main" id="{66C109A2-79D6-46CF-B446-FC4ED57B7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3180" y="53340"/>
            <a:ext cx="699573" cy="67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0838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BDE2-4F9A-47EB-88F9-7C75BBCC2956}"/>
              </a:ext>
            </a:extLst>
          </p:cNvPr>
          <p:cNvSpPr>
            <a:spLocks noGrp="1"/>
          </p:cNvSpPr>
          <p:nvPr>
            <p:ph type="title"/>
          </p:nvPr>
        </p:nvSpPr>
        <p:spPr/>
        <p:txBody>
          <a:bodyPr/>
          <a:lstStyle/>
          <a:p>
            <a:pPr algn="ctr"/>
            <a:r>
              <a:rPr lang="en-US" dirty="0">
                <a:solidFill>
                  <a:srgbClr val="FFCC00"/>
                </a:solidFill>
                <a:latin typeface="Californian FB" panose="0207040306080B030204" pitchFamily="18" charset="0"/>
              </a:rPr>
              <a:t>Hazard</a:t>
            </a:r>
            <a:br>
              <a:rPr lang="en-US" dirty="0">
                <a:solidFill>
                  <a:srgbClr val="FFCC00"/>
                </a:solidFill>
                <a:latin typeface="Californian FB" panose="0207040306080B030204" pitchFamily="18" charset="0"/>
              </a:rPr>
            </a:br>
            <a:r>
              <a:rPr lang="en-US" dirty="0">
                <a:solidFill>
                  <a:srgbClr val="FFCC00"/>
                </a:solidFill>
                <a:latin typeface="Californian FB" panose="0207040306080B030204" pitchFamily="18" charset="0"/>
              </a:rPr>
              <a:t>Vs.</a:t>
            </a:r>
            <a:br>
              <a:rPr lang="en-US" dirty="0">
                <a:solidFill>
                  <a:srgbClr val="FFCC00"/>
                </a:solidFill>
                <a:latin typeface="Californian FB" panose="0207040306080B030204" pitchFamily="18" charset="0"/>
              </a:rPr>
            </a:br>
            <a:r>
              <a:rPr lang="en-US" dirty="0">
                <a:solidFill>
                  <a:srgbClr val="FFCC00"/>
                </a:solidFill>
                <a:latin typeface="Californian FB" panose="0207040306080B030204" pitchFamily="18" charset="0"/>
              </a:rPr>
              <a:t>Near Miss</a:t>
            </a:r>
          </a:p>
        </p:txBody>
      </p:sp>
      <p:sp>
        <p:nvSpPr>
          <p:cNvPr id="3" name="Content Placeholder 2">
            <a:extLst>
              <a:ext uri="{FF2B5EF4-FFF2-40B4-BE49-F238E27FC236}">
                <a16:creationId xmlns:a16="http://schemas.microsoft.com/office/drawing/2014/main" id="{6343399E-348A-40A3-B0E3-B6991437B3E2}"/>
              </a:ext>
            </a:extLst>
          </p:cNvPr>
          <p:cNvSpPr>
            <a:spLocks noGrp="1"/>
          </p:cNvSpPr>
          <p:nvPr>
            <p:ph idx="1"/>
          </p:nvPr>
        </p:nvSpPr>
        <p:spPr>
          <a:xfrm>
            <a:off x="3725966" y="311373"/>
            <a:ext cx="7315200" cy="3653301"/>
          </a:xfrm>
        </p:spPr>
        <p:txBody>
          <a:bodyPr/>
          <a:lstStyle/>
          <a:p>
            <a:r>
              <a:rPr lang="en-US" b="1" dirty="0">
                <a:solidFill>
                  <a:schemeClr val="accent1">
                    <a:lumMod val="75000"/>
                  </a:schemeClr>
                </a:solidFill>
                <a:latin typeface="Calibri Light" panose="020F0302020204030204" pitchFamily="34" charset="0"/>
                <a:cs typeface="Calibri Light" panose="020F0302020204030204" pitchFamily="34" charset="0"/>
              </a:rPr>
              <a:t>Hazard</a:t>
            </a:r>
            <a:r>
              <a:rPr lang="en-US" dirty="0">
                <a:solidFill>
                  <a:schemeClr val="accent1">
                    <a:lumMod val="75000"/>
                  </a:schemeClr>
                </a:solidFill>
                <a:latin typeface="Calibri Light" panose="020F0302020204030204" pitchFamily="34" charset="0"/>
                <a:cs typeface="Calibri Light" panose="020F0302020204030204" pitchFamily="34" charset="0"/>
              </a:rPr>
              <a:t>: Any Practices or conditions that can </a:t>
            </a:r>
            <a:r>
              <a:rPr lang="en-US" u="sng" dirty="0">
                <a:solidFill>
                  <a:schemeClr val="accent1">
                    <a:lumMod val="75000"/>
                  </a:schemeClr>
                </a:solidFill>
                <a:latin typeface="Calibri Light" panose="020F0302020204030204" pitchFamily="34" charset="0"/>
                <a:cs typeface="Calibri Light" panose="020F0302020204030204" pitchFamily="34" charset="0"/>
              </a:rPr>
              <a:t>cause</a:t>
            </a:r>
            <a:r>
              <a:rPr lang="en-US" dirty="0">
                <a:solidFill>
                  <a:schemeClr val="accent1">
                    <a:lumMod val="75000"/>
                  </a:schemeClr>
                </a:solidFill>
                <a:latin typeface="Calibri Light" panose="020F0302020204030204" pitchFamily="34" charset="0"/>
                <a:cs typeface="Calibri Light" panose="020F0302020204030204" pitchFamily="34" charset="0"/>
              </a:rPr>
              <a:t> injury, illness, or death to workers or damage to work environment.</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Spills, tripping hazards, or blocked aisles</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Electrical or improper wiring</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Workplace bullying or acts of violence</a:t>
            </a:r>
          </a:p>
          <a:p>
            <a:r>
              <a:rPr lang="en-US" b="1" dirty="0">
                <a:solidFill>
                  <a:schemeClr val="accent1">
                    <a:lumMod val="75000"/>
                  </a:schemeClr>
                </a:solidFill>
                <a:latin typeface="Calibri Light" panose="020F0302020204030204" pitchFamily="34" charset="0"/>
                <a:cs typeface="Calibri Light" panose="020F0302020204030204" pitchFamily="34" charset="0"/>
              </a:rPr>
              <a:t>Near Miss</a:t>
            </a:r>
            <a:r>
              <a:rPr lang="en-US" dirty="0">
                <a:solidFill>
                  <a:schemeClr val="accent1">
                    <a:lumMod val="75000"/>
                  </a:schemeClr>
                </a:solidFill>
                <a:latin typeface="Calibri Light" panose="020F0302020204030204" pitchFamily="34" charset="0"/>
                <a:cs typeface="Calibri Light" panose="020F0302020204030204" pitchFamily="34" charset="0"/>
              </a:rPr>
              <a:t>: situations where an accident or injury is narrowly </a:t>
            </a:r>
            <a:r>
              <a:rPr lang="en-US" u="sng" dirty="0">
                <a:solidFill>
                  <a:schemeClr val="accent1">
                    <a:lumMod val="75000"/>
                  </a:schemeClr>
                </a:solidFill>
                <a:latin typeface="Calibri Light" panose="020F0302020204030204" pitchFamily="34" charset="0"/>
                <a:cs typeface="Calibri Light" panose="020F0302020204030204" pitchFamily="34" charset="0"/>
              </a:rPr>
              <a:t>avoided</a:t>
            </a:r>
            <a:r>
              <a:rPr lang="en-US" dirty="0">
                <a:solidFill>
                  <a:schemeClr val="accent1">
                    <a:lumMod val="75000"/>
                  </a:schemeClr>
                </a:solidFill>
                <a:latin typeface="Calibri Light" panose="020F0302020204030204" pitchFamily="34" charset="0"/>
                <a:cs typeface="Calibri Light" panose="020F0302020204030204" pitchFamily="34" charset="0"/>
              </a:rPr>
              <a:t>. But has potential for future hazard if </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A worker slips, trips or falls without injury</a:t>
            </a:r>
          </a:p>
          <a:p>
            <a:pPr lvl="1"/>
            <a:r>
              <a:rPr lang="en-US" dirty="0">
                <a:solidFill>
                  <a:schemeClr val="accent1">
                    <a:lumMod val="75000"/>
                  </a:schemeClr>
                </a:solidFill>
                <a:latin typeface="Calibri Light" panose="020F0302020204030204" pitchFamily="34" charset="0"/>
                <a:cs typeface="Calibri Light" panose="020F0302020204030204" pitchFamily="34" charset="0"/>
              </a:rPr>
              <a:t>A worker can’t see properly due to a burned out lightbulb and trips over something</a:t>
            </a:r>
          </a:p>
          <a:p>
            <a:pPr lvl="1"/>
            <a:endParaRPr lang="en-US" dirty="0"/>
          </a:p>
        </p:txBody>
      </p:sp>
      <p:pic>
        <p:nvPicPr>
          <p:cNvPr id="10242" name="Picture 2" descr="http://www.bayareahouston.com/Assets/flood%20insurance/galveston%20county%20seal%20in%20color.png">
            <a:extLst>
              <a:ext uri="{FF2B5EF4-FFF2-40B4-BE49-F238E27FC236}">
                <a16:creationId xmlns:a16="http://schemas.microsoft.com/office/drawing/2014/main" id="{A7A22947-4804-4995-AF09-56CE1F62A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6541" y="63881"/>
            <a:ext cx="682412" cy="6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 name="Picture 3">
            <a:extLst>
              <a:ext uri="{FF2B5EF4-FFF2-40B4-BE49-F238E27FC236}">
                <a16:creationId xmlns:a16="http://schemas.microsoft.com/office/drawing/2014/main" id="{053768AE-41A9-4313-BB0E-7961E479DB2D}"/>
              </a:ext>
            </a:extLst>
          </p:cNvPr>
          <p:cNvPicPr>
            <a:picLocks noChangeAspect="1"/>
          </p:cNvPicPr>
          <p:nvPr/>
        </p:nvPicPr>
        <p:blipFill>
          <a:blip r:embed="rId3"/>
          <a:stretch>
            <a:fillRect/>
          </a:stretch>
        </p:blipFill>
        <p:spPr>
          <a:xfrm>
            <a:off x="5518404" y="3594925"/>
            <a:ext cx="3905662" cy="2714435"/>
          </a:xfrm>
          <a:prstGeom prst="rect">
            <a:avLst/>
          </a:prstGeom>
        </p:spPr>
      </p:pic>
    </p:spTree>
    <p:extLst>
      <p:ext uri="{BB962C8B-B14F-4D97-AF65-F5344CB8AC3E}">
        <p14:creationId xmlns:p14="http://schemas.microsoft.com/office/powerpoint/2010/main" val="184320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468C-34AA-4EA0-B8E3-1D9A73183FF8}"/>
              </a:ext>
            </a:extLst>
          </p:cNvPr>
          <p:cNvSpPr>
            <a:spLocks noGrp="1"/>
          </p:cNvSpPr>
          <p:nvPr>
            <p:ph type="title"/>
          </p:nvPr>
        </p:nvSpPr>
        <p:spPr/>
        <p:txBody>
          <a:bodyPr>
            <a:normAutofit/>
          </a:bodyPr>
          <a:lstStyle/>
          <a:p>
            <a:pPr algn="ctr"/>
            <a:r>
              <a:rPr lang="en-US" sz="2400" dirty="0">
                <a:solidFill>
                  <a:srgbClr val="FFCC00"/>
                </a:solidFill>
                <a:latin typeface="Calibri Light" panose="020F0302020204030204" pitchFamily="34" charset="0"/>
                <a:cs typeface="Calibri Light" panose="020F0302020204030204" pitchFamily="34" charset="0"/>
              </a:rPr>
              <a:t>When you ignore safety hazards, you ignore the safety of others.</a:t>
            </a:r>
          </a:p>
        </p:txBody>
      </p:sp>
      <p:sp>
        <p:nvSpPr>
          <p:cNvPr id="3" name="Content Placeholder 2">
            <a:extLst>
              <a:ext uri="{FF2B5EF4-FFF2-40B4-BE49-F238E27FC236}">
                <a16:creationId xmlns:a16="http://schemas.microsoft.com/office/drawing/2014/main" id="{63C71676-7F3A-4104-B3B6-991E256BA03D}"/>
              </a:ext>
            </a:extLst>
          </p:cNvPr>
          <p:cNvSpPr>
            <a:spLocks noGrp="1"/>
          </p:cNvSpPr>
          <p:nvPr>
            <p:ph idx="1"/>
          </p:nvPr>
        </p:nvSpPr>
        <p:spPr>
          <a:xfrm>
            <a:off x="3869268" y="423081"/>
            <a:ext cx="6885168" cy="700756"/>
          </a:xfrm>
        </p:spPr>
        <p:txBody>
          <a:bodyPr/>
          <a:lstStyle/>
          <a:p>
            <a:pPr algn="ctr"/>
            <a:r>
              <a:rPr lang="en-US" dirty="0">
                <a:solidFill>
                  <a:schemeClr val="accent1">
                    <a:lumMod val="75000"/>
                  </a:schemeClr>
                </a:solidFill>
                <a:latin typeface="Calibri Light" panose="020F0302020204030204" pitchFamily="34" charset="0"/>
                <a:cs typeface="Calibri Light" panose="020F0302020204030204" pitchFamily="34" charset="0"/>
              </a:rPr>
              <a:t>How many near misses can you find in the picture?</a:t>
            </a:r>
          </a:p>
          <a:p>
            <a:pPr marL="0" indent="0">
              <a:buNone/>
            </a:pPr>
            <a:endParaRPr lang="en-US" dirty="0"/>
          </a:p>
        </p:txBody>
      </p:sp>
      <p:pic>
        <p:nvPicPr>
          <p:cNvPr id="4" name="Picture 3">
            <a:extLst>
              <a:ext uri="{FF2B5EF4-FFF2-40B4-BE49-F238E27FC236}">
                <a16:creationId xmlns:a16="http://schemas.microsoft.com/office/drawing/2014/main" id="{72CD52D3-9EE9-4794-9C50-49438F548A12}"/>
              </a:ext>
            </a:extLst>
          </p:cNvPr>
          <p:cNvPicPr>
            <a:picLocks noChangeAspect="1"/>
          </p:cNvPicPr>
          <p:nvPr/>
        </p:nvPicPr>
        <p:blipFill>
          <a:blip r:embed="rId2"/>
          <a:stretch>
            <a:fillRect/>
          </a:stretch>
        </p:blipFill>
        <p:spPr>
          <a:xfrm>
            <a:off x="4387755" y="1001255"/>
            <a:ext cx="6169687" cy="4218798"/>
          </a:xfrm>
          <a:prstGeom prst="rect">
            <a:avLst/>
          </a:prstGeom>
        </p:spPr>
      </p:pic>
      <p:sp>
        <p:nvSpPr>
          <p:cNvPr id="9" name="TextBox 8">
            <a:extLst>
              <a:ext uri="{FF2B5EF4-FFF2-40B4-BE49-F238E27FC236}">
                <a16:creationId xmlns:a16="http://schemas.microsoft.com/office/drawing/2014/main" id="{E3914948-E7FB-4D4F-9855-FC556F45186A}"/>
              </a:ext>
            </a:extLst>
          </p:cNvPr>
          <p:cNvSpPr txBox="1"/>
          <p:nvPr/>
        </p:nvSpPr>
        <p:spPr>
          <a:xfrm>
            <a:off x="4387755" y="5613561"/>
            <a:ext cx="6366681" cy="523220"/>
          </a:xfrm>
          <a:prstGeom prst="rect">
            <a:avLst/>
          </a:prstGeom>
          <a:noFill/>
        </p:spPr>
        <p:txBody>
          <a:bodyPr wrap="square" rtlCol="0">
            <a:spAutoFit/>
          </a:bodyPr>
          <a:lstStyle/>
          <a:p>
            <a:pPr algn="ctr"/>
            <a:r>
              <a:rPr lang="en-US" sz="2800" dirty="0">
                <a:solidFill>
                  <a:schemeClr val="accent1">
                    <a:lumMod val="75000"/>
                  </a:schemeClr>
                </a:solidFill>
                <a:latin typeface="Calibri Light" panose="020F0302020204030204" pitchFamily="34" charset="0"/>
                <a:cs typeface="Calibri Light" panose="020F0302020204030204" pitchFamily="34" charset="0"/>
              </a:rPr>
              <a:t>Trick Question! These are ALL </a:t>
            </a:r>
            <a:r>
              <a:rPr lang="en-US" sz="2800" b="1" u="sng" dirty="0">
                <a:solidFill>
                  <a:schemeClr val="accent1">
                    <a:lumMod val="75000"/>
                  </a:schemeClr>
                </a:solidFill>
                <a:latin typeface="Calibri Light" panose="020F0302020204030204" pitchFamily="34" charset="0"/>
                <a:cs typeface="Calibri Light" panose="020F0302020204030204" pitchFamily="34" charset="0"/>
              </a:rPr>
              <a:t>Hazards</a:t>
            </a:r>
            <a:r>
              <a:rPr lang="en-US" sz="2800" dirty="0">
                <a:solidFill>
                  <a:schemeClr val="accent1">
                    <a:lumMod val="75000"/>
                  </a:schemeClr>
                </a:solidFill>
                <a:latin typeface="Calibri Light" panose="020F0302020204030204" pitchFamily="34" charset="0"/>
                <a:cs typeface="Calibri Light" panose="020F0302020204030204" pitchFamily="34" charset="0"/>
              </a:rPr>
              <a:t>!</a:t>
            </a:r>
          </a:p>
        </p:txBody>
      </p:sp>
      <p:pic>
        <p:nvPicPr>
          <p:cNvPr id="11266" name="Picture 2" descr="http://www.bayareahouston.com/Assets/flood%20insurance/galveston%20county%20seal%20in%20color.png">
            <a:extLst>
              <a:ext uri="{FF2B5EF4-FFF2-40B4-BE49-F238E27FC236}">
                <a16:creationId xmlns:a16="http://schemas.microsoft.com/office/drawing/2014/main" id="{3CE2C594-11EF-48D1-9DDE-26AF1A5B5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6321" y="51509"/>
            <a:ext cx="676310" cy="65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7911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9D71E-4405-47A1-AC56-7C603F3E1F4D}"/>
              </a:ext>
            </a:extLst>
          </p:cNvPr>
          <p:cNvSpPr>
            <a:spLocks noGrp="1"/>
          </p:cNvSpPr>
          <p:nvPr>
            <p:ph type="title"/>
          </p:nvPr>
        </p:nvSpPr>
        <p:spPr/>
        <p:txBody>
          <a:bodyPr/>
          <a:lstStyle/>
          <a:p>
            <a:pPr algn="ctr"/>
            <a:r>
              <a:rPr lang="en-US" dirty="0">
                <a:solidFill>
                  <a:srgbClr val="FFCC00"/>
                </a:solidFill>
                <a:latin typeface="Californian FB" panose="0207040306080B030204" pitchFamily="18" charset="0"/>
              </a:rPr>
              <a:t>Electrical Hazards</a:t>
            </a:r>
          </a:p>
        </p:txBody>
      </p:sp>
      <p:sp>
        <p:nvSpPr>
          <p:cNvPr id="5" name="Text Placeholder 4">
            <a:extLst>
              <a:ext uri="{FF2B5EF4-FFF2-40B4-BE49-F238E27FC236}">
                <a16:creationId xmlns:a16="http://schemas.microsoft.com/office/drawing/2014/main" id="{A97E990D-3865-4027-877C-B6AB6447F92A}"/>
              </a:ext>
            </a:extLst>
          </p:cNvPr>
          <p:cNvSpPr>
            <a:spLocks noGrp="1"/>
          </p:cNvSpPr>
          <p:nvPr>
            <p:ph type="body" idx="1"/>
          </p:nvPr>
        </p:nvSpPr>
        <p:spPr/>
        <p:txBody>
          <a:bodyPr>
            <a:normAutofit/>
          </a:bodyPr>
          <a:lstStyle/>
          <a:p>
            <a:pPr algn="ctr"/>
            <a:r>
              <a:rPr lang="en-US" sz="3600" dirty="0">
                <a:solidFill>
                  <a:schemeClr val="accent1">
                    <a:lumMod val="75000"/>
                  </a:schemeClr>
                </a:solidFill>
                <a:latin typeface="Californian FB" panose="0207040306080B030204" pitchFamily="18" charset="0"/>
              </a:rPr>
              <a:t>DO</a:t>
            </a:r>
          </a:p>
        </p:txBody>
      </p:sp>
      <p:sp>
        <p:nvSpPr>
          <p:cNvPr id="6" name="Content Placeholder 5">
            <a:extLst>
              <a:ext uri="{FF2B5EF4-FFF2-40B4-BE49-F238E27FC236}">
                <a16:creationId xmlns:a16="http://schemas.microsoft.com/office/drawing/2014/main" id="{7B5B813F-D48C-4329-8EC4-6FA498805F95}"/>
              </a:ext>
            </a:extLst>
          </p:cNvPr>
          <p:cNvSpPr>
            <a:spLocks noGrp="1"/>
          </p:cNvSpPr>
          <p:nvPr>
            <p:ph sz="half" idx="2"/>
          </p:nvPr>
        </p:nvSpPr>
        <p:spPr>
          <a:xfrm>
            <a:off x="3867912" y="1930936"/>
            <a:ext cx="3474720" cy="3718750"/>
          </a:xfrm>
        </p:spPr>
        <p:txBody>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Use plugs that fit the outlet</a:t>
            </a:r>
          </a:p>
          <a:p>
            <a:r>
              <a:rPr lang="en-US" dirty="0">
                <a:solidFill>
                  <a:schemeClr val="accent1">
                    <a:lumMod val="75000"/>
                  </a:schemeClr>
                </a:solidFill>
                <a:latin typeface="Calibri Light" panose="020F0302020204030204" pitchFamily="34" charset="0"/>
                <a:cs typeface="Calibri Light" panose="020F0302020204030204" pitchFamily="34" charset="0"/>
              </a:rPr>
              <a:t>Check wire and cord insulation</a:t>
            </a:r>
          </a:p>
          <a:p>
            <a:r>
              <a:rPr lang="en-US" dirty="0">
                <a:solidFill>
                  <a:schemeClr val="accent1">
                    <a:lumMod val="75000"/>
                  </a:schemeClr>
                </a:solidFill>
                <a:latin typeface="Calibri Light" panose="020F0302020204030204" pitchFamily="34" charset="0"/>
                <a:cs typeface="Calibri Light" panose="020F0302020204030204" pitchFamily="34" charset="0"/>
              </a:rPr>
              <a:t>Make sure electrical connections are tight</a:t>
            </a:r>
          </a:p>
          <a:p>
            <a:r>
              <a:rPr lang="en-US" dirty="0">
                <a:solidFill>
                  <a:schemeClr val="accent1">
                    <a:lumMod val="75000"/>
                  </a:schemeClr>
                </a:solidFill>
                <a:latin typeface="Calibri Light" panose="020F0302020204030204" pitchFamily="34" charset="0"/>
                <a:cs typeface="Calibri Light" panose="020F0302020204030204" pitchFamily="34" charset="0"/>
              </a:rPr>
              <a:t>Keep flammables away </a:t>
            </a:r>
            <a:br>
              <a:rPr lang="en-US" dirty="0">
                <a:solidFill>
                  <a:schemeClr val="accent1">
                    <a:lumMod val="75000"/>
                  </a:schemeClr>
                </a:solidFill>
                <a:latin typeface="Calibri Light" panose="020F0302020204030204" pitchFamily="34" charset="0"/>
                <a:cs typeface="Calibri Light" panose="020F0302020204030204" pitchFamily="34" charset="0"/>
              </a:rPr>
            </a:br>
            <a:r>
              <a:rPr lang="en-US" dirty="0">
                <a:solidFill>
                  <a:schemeClr val="accent1">
                    <a:lumMod val="75000"/>
                  </a:schemeClr>
                </a:solidFill>
                <a:latin typeface="Calibri Light" panose="020F0302020204030204" pitchFamily="34" charset="0"/>
                <a:cs typeface="Calibri Light" panose="020F0302020204030204" pitchFamily="34" charset="0"/>
              </a:rPr>
              <a:t>from outlets</a:t>
            </a:r>
          </a:p>
          <a:p>
            <a:r>
              <a:rPr lang="en-US" dirty="0">
                <a:solidFill>
                  <a:schemeClr val="accent1">
                    <a:lumMod val="75000"/>
                  </a:schemeClr>
                </a:solidFill>
                <a:latin typeface="Calibri Light" panose="020F0302020204030204" pitchFamily="34" charset="0"/>
                <a:cs typeface="Calibri Light" panose="020F0302020204030204" pitchFamily="34" charset="0"/>
              </a:rPr>
              <a:t>Keep clear access to electrical boxes</a:t>
            </a:r>
          </a:p>
        </p:txBody>
      </p:sp>
      <p:sp>
        <p:nvSpPr>
          <p:cNvPr id="7" name="Text Placeholder 6">
            <a:extLst>
              <a:ext uri="{FF2B5EF4-FFF2-40B4-BE49-F238E27FC236}">
                <a16:creationId xmlns:a16="http://schemas.microsoft.com/office/drawing/2014/main" id="{0A8AB169-85F4-4343-9A30-76E0BCA0C294}"/>
              </a:ext>
            </a:extLst>
          </p:cNvPr>
          <p:cNvSpPr>
            <a:spLocks noGrp="1"/>
          </p:cNvSpPr>
          <p:nvPr>
            <p:ph type="body" sz="quarter" idx="3"/>
          </p:nvPr>
        </p:nvSpPr>
        <p:spPr/>
        <p:txBody>
          <a:bodyPr>
            <a:normAutofit/>
          </a:bodyPr>
          <a:lstStyle/>
          <a:p>
            <a:pPr algn="ctr"/>
            <a:r>
              <a:rPr lang="en-US" sz="3600" dirty="0">
                <a:solidFill>
                  <a:schemeClr val="accent1">
                    <a:lumMod val="75000"/>
                  </a:schemeClr>
                </a:solidFill>
                <a:latin typeface="Californian FB" panose="0207040306080B030204" pitchFamily="18" charset="0"/>
              </a:rPr>
              <a:t>DON’T</a:t>
            </a:r>
          </a:p>
        </p:txBody>
      </p:sp>
      <p:sp>
        <p:nvSpPr>
          <p:cNvPr id="8" name="Content Placeholder 7">
            <a:extLst>
              <a:ext uri="{FF2B5EF4-FFF2-40B4-BE49-F238E27FC236}">
                <a16:creationId xmlns:a16="http://schemas.microsoft.com/office/drawing/2014/main" id="{0C2BE71E-BF00-45B9-95C0-31C02DE1FDD0}"/>
              </a:ext>
            </a:extLst>
          </p:cNvPr>
          <p:cNvSpPr>
            <a:spLocks noGrp="1"/>
          </p:cNvSpPr>
          <p:nvPr>
            <p:ph sz="quarter" idx="4"/>
          </p:nvPr>
        </p:nvSpPr>
        <p:spPr>
          <a:xfrm>
            <a:off x="7818463" y="1930936"/>
            <a:ext cx="3474720" cy="3610328"/>
          </a:xfrm>
        </p:spPr>
        <p:txBody>
          <a:bodyPr/>
          <a:lstStyle/>
          <a:p>
            <a:r>
              <a:rPr lang="en-US" dirty="0">
                <a:solidFill>
                  <a:schemeClr val="accent1">
                    <a:lumMod val="75000"/>
                  </a:schemeClr>
                </a:solidFill>
                <a:latin typeface="Calibri Light" panose="020F0302020204030204" pitchFamily="34" charset="0"/>
                <a:cs typeface="Calibri Light" panose="020F0302020204030204" pitchFamily="34" charset="0"/>
              </a:rPr>
              <a:t>Overload outlets</a:t>
            </a:r>
          </a:p>
          <a:p>
            <a:r>
              <a:rPr lang="en-US" dirty="0">
                <a:solidFill>
                  <a:schemeClr val="accent1">
                    <a:lumMod val="75000"/>
                  </a:schemeClr>
                </a:solidFill>
                <a:latin typeface="Calibri Light" panose="020F0302020204030204" pitchFamily="34" charset="0"/>
                <a:cs typeface="Calibri Light" panose="020F0302020204030204" pitchFamily="34" charset="0"/>
              </a:rPr>
              <a:t>Fasten cords with </a:t>
            </a:r>
            <a:br>
              <a:rPr lang="en-US" dirty="0">
                <a:solidFill>
                  <a:schemeClr val="accent1">
                    <a:lumMod val="75000"/>
                  </a:schemeClr>
                </a:solidFill>
                <a:latin typeface="Calibri Light" panose="020F0302020204030204" pitchFamily="34" charset="0"/>
                <a:cs typeface="Calibri Light" panose="020F0302020204030204" pitchFamily="34" charset="0"/>
              </a:rPr>
            </a:br>
            <a:r>
              <a:rPr lang="en-US" dirty="0">
                <a:solidFill>
                  <a:schemeClr val="accent1">
                    <a:lumMod val="75000"/>
                  </a:schemeClr>
                </a:solidFill>
                <a:latin typeface="Calibri Light" panose="020F0302020204030204" pitchFamily="34" charset="0"/>
                <a:cs typeface="Calibri Light" panose="020F0302020204030204" pitchFamily="34" charset="0"/>
              </a:rPr>
              <a:t>staples, nails</a:t>
            </a:r>
          </a:p>
          <a:p>
            <a:r>
              <a:rPr lang="en-US" dirty="0">
                <a:solidFill>
                  <a:schemeClr val="accent1">
                    <a:lumMod val="75000"/>
                  </a:schemeClr>
                </a:solidFill>
                <a:latin typeface="Calibri Light" panose="020F0302020204030204" pitchFamily="34" charset="0"/>
                <a:cs typeface="Calibri Light" panose="020F0302020204030204" pitchFamily="34" charset="0"/>
              </a:rPr>
              <a:t>Run cords through water or touch cords with wet hands</a:t>
            </a:r>
          </a:p>
          <a:p>
            <a:r>
              <a:rPr lang="en-US" dirty="0">
                <a:solidFill>
                  <a:schemeClr val="accent1">
                    <a:lumMod val="75000"/>
                  </a:schemeClr>
                </a:solidFill>
                <a:latin typeface="Calibri Light" panose="020F0302020204030204" pitchFamily="34" charset="0"/>
                <a:cs typeface="Calibri Light" panose="020F0302020204030204" pitchFamily="34" charset="0"/>
              </a:rPr>
              <a:t>Use damaged cords</a:t>
            </a:r>
          </a:p>
          <a:p>
            <a:r>
              <a:rPr lang="en-US" dirty="0">
                <a:solidFill>
                  <a:schemeClr val="accent1">
                    <a:lumMod val="75000"/>
                  </a:schemeClr>
                </a:solidFill>
                <a:latin typeface="Calibri Light" panose="020F0302020204030204" pitchFamily="34" charset="0"/>
                <a:cs typeface="Calibri Light" panose="020F0302020204030204" pitchFamily="34" charset="0"/>
              </a:rPr>
              <a:t>Use ungrounded cords or remove grounding prong from a three-pronged plug</a:t>
            </a:r>
          </a:p>
        </p:txBody>
      </p:sp>
      <p:pic>
        <p:nvPicPr>
          <p:cNvPr id="9" name="Picture 8">
            <a:extLst>
              <a:ext uri="{FF2B5EF4-FFF2-40B4-BE49-F238E27FC236}">
                <a16:creationId xmlns:a16="http://schemas.microsoft.com/office/drawing/2014/main" id="{7CEB8013-B1BD-48F0-A9BB-7E8155D92021}"/>
              </a:ext>
            </a:extLst>
          </p:cNvPr>
          <p:cNvPicPr>
            <a:picLocks noChangeAspect="1"/>
          </p:cNvPicPr>
          <p:nvPr/>
        </p:nvPicPr>
        <p:blipFill>
          <a:blip r:embed="rId2"/>
          <a:stretch>
            <a:fillRect/>
          </a:stretch>
        </p:blipFill>
        <p:spPr>
          <a:xfrm>
            <a:off x="252919" y="4239796"/>
            <a:ext cx="3009900" cy="1714500"/>
          </a:xfrm>
          <a:prstGeom prst="rect">
            <a:avLst/>
          </a:prstGeom>
        </p:spPr>
      </p:pic>
      <p:pic>
        <p:nvPicPr>
          <p:cNvPr id="10" name="Picture 9">
            <a:extLst>
              <a:ext uri="{FF2B5EF4-FFF2-40B4-BE49-F238E27FC236}">
                <a16:creationId xmlns:a16="http://schemas.microsoft.com/office/drawing/2014/main" id="{F79713E2-3862-4056-AE77-81CF922B6DA7}"/>
              </a:ext>
            </a:extLst>
          </p:cNvPr>
          <p:cNvPicPr>
            <a:picLocks noChangeAspect="1"/>
          </p:cNvPicPr>
          <p:nvPr/>
        </p:nvPicPr>
        <p:blipFill>
          <a:blip r:embed="rId3"/>
          <a:stretch>
            <a:fillRect/>
          </a:stretch>
        </p:blipFill>
        <p:spPr>
          <a:xfrm>
            <a:off x="495806" y="894561"/>
            <a:ext cx="2524125" cy="1714500"/>
          </a:xfrm>
          <a:prstGeom prst="rect">
            <a:avLst/>
          </a:prstGeom>
        </p:spPr>
      </p:pic>
      <p:pic>
        <p:nvPicPr>
          <p:cNvPr id="21506" name="Picture 2" descr="http://www.bayareahouston.com/Assets/flood%20insurance/galveston%20county%20seal%20in%20color.png">
            <a:extLst>
              <a:ext uri="{FF2B5EF4-FFF2-40B4-BE49-F238E27FC236}">
                <a16:creationId xmlns:a16="http://schemas.microsoft.com/office/drawing/2014/main" id="{C9F71271-2215-401C-B4ED-6E4D94A56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8288" y="57786"/>
            <a:ext cx="689547" cy="66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65726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7E1D3F6-34AC-4BB3-98A3-A2825C91D065}"/>
              </a:ext>
            </a:extLst>
          </p:cNvPr>
          <p:cNvSpPr>
            <a:spLocks noGrp="1"/>
          </p:cNvSpPr>
          <p:nvPr>
            <p:ph idx="1"/>
          </p:nvPr>
        </p:nvSpPr>
        <p:spPr/>
        <p:txBody>
          <a:bodyPr/>
          <a:lstStyle/>
          <a:p>
            <a:pPr marL="0" indent="0" algn="ctr">
              <a:buNone/>
            </a:pPr>
            <a:r>
              <a:rPr lang="en-US" dirty="0">
                <a:solidFill>
                  <a:schemeClr val="accent1">
                    <a:lumMod val="75000"/>
                  </a:schemeClr>
                </a:solidFill>
              </a:rPr>
              <a:t>Fire Hazards In the Workplace</a:t>
            </a:r>
          </a:p>
          <a:p>
            <a:r>
              <a:rPr lang="en-US" dirty="0">
                <a:solidFill>
                  <a:schemeClr val="accent1">
                    <a:lumMod val="75000"/>
                  </a:schemeClr>
                </a:solidFill>
              </a:rPr>
              <a:t>Electrical Fires</a:t>
            </a:r>
          </a:p>
          <a:p>
            <a:pPr lvl="1"/>
            <a:r>
              <a:rPr lang="en-US" dirty="0">
                <a:solidFill>
                  <a:schemeClr val="accent1">
                    <a:lumMod val="75000"/>
                  </a:schemeClr>
                </a:solidFill>
              </a:rPr>
              <a:t>Faulty or poorly installed electrical equipment</a:t>
            </a:r>
          </a:p>
          <a:p>
            <a:pPr lvl="1"/>
            <a:r>
              <a:rPr lang="en-US" dirty="0">
                <a:solidFill>
                  <a:schemeClr val="accent1">
                    <a:lumMod val="75000"/>
                  </a:schemeClr>
                </a:solidFill>
              </a:rPr>
              <a:t>Don’t overload power sockets</a:t>
            </a:r>
          </a:p>
          <a:p>
            <a:r>
              <a:rPr lang="en-US" dirty="0">
                <a:solidFill>
                  <a:schemeClr val="accent1">
                    <a:lumMod val="75000"/>
                  </a:schemeClr>
                </a:solidFill>
              </a:rPr>
              <a:t>Heat Generating Objects</a:t>
            </a:r>
          </a:p>
          <a:p>
            <a:pPr lvl="1"/>
            <a:r>
              <a:rPr lang="en-US" dirty="0">
                <a:solidFill>
                  <a:schemeClr val="accent1">
                    <a:lumMod val="75000"/>
                  </a:schemeClr>
                </a:solidFill>
              </a:rPr>
              <a:t>Continuous use of electrical equipment and machinery</a:t>
            </a:r>
          </a:p>
          <a:p>
            <a:r>
              <a:rPr lang="en-US" dirty="0">
                <a:solidFill>
                  <a:schemeClr val="accent1">
                    <a:lumMod val="75000"/>
                  </a:schemeClr>
                </a:solidFill>
              </a:rPr>
              <a:t>Clutter</a:t>
            </a:r>
          </a:p>
          <a:p>
            <a:pPr lvl="1"/>
            <a:r>
              <a:rPr lang="en-US" dirty="0">
                <a:solidFill>
                  <a:schemeClr val="accent1">
                    <a:lumMod val="75000"/>
                  </a:schemeClr>
                </a:solidFill>
              </a:rPr>
              <a:t>Piles of paperwork, box of files, overflowing garbage bins</a:t>
            </a:r>
          </a:p>
          <a:p>
            <a:pPr lvl="1"/>
            <a:r>
              <a:rPr lang="en-US" dirty="0">
                <a:solidFill>
                  <a:schemeClr val="accent1">
                    <a:lumMod val="75000"/>
                  </a:schemeClr>
                </a:solidFill>
              </a:rPr>
              <a:t>Blocked fire exits</a:t>
            </a:r>
          </a:p>
          <a:p>
            <a:r>
              <a:rPr lang="en-US" dirty="0">
                <a:solidFill>
                  <a:schemeClr val="accent1">
                    <a:lumMod val="75000"/>
                  </a:schemeClr>
                </a:solidFill>
              </a:rPr>
              <a:t>Flammable Liquids &amp; Gas</a:t>
            </a:r>
          </a:p>
          <a:p>
            <a:pPr lvl="1"/>
            <a:r>
              <a:rPr lang="en-US" dirty="0">
                <a:solidFill>
                  <a:schemeClr val="accent1">
                    <a:lumMod val="75000"/>
                  </a:schemeClr>
                </a:solidFill>
              </a:rPr>
              <a:t>Cleaning fluids, paint thinners, waxes and polishes</a:t>
            </a:r>
          </a:p>
          <a:p>
            <a:r>
              <a:rPr lang="en-US" dirty="0">
                <a:solidFill>
                  <a:schemeClr val="accent1">
                    <a:lumMod val="75000"/>
                  </a:schemeClr>
                </a:solidFill>
              </a:rPr>
              <a:t>Human  Error &amp; Negligence</a:t>
            </a:r>
          </a:p>
          <a:p>
            <a:pPr lvl="1"/>
            <a:r>
              <a:rPr lang="en-US" dirty="0">
                <a:solidFill>
                  <a:schemeClr val="accent1">
                    <a:lumMod val="75000"/>
                  </a:schemeClr>
                </a:solidFill>
              </a:rPr>
              <a:t>Improper use of equipment, accidents, spilt drinks over electricals, leaving cooking unattended</a:t>
            </a:r>
          </a:p>
        </p:txBody>
      </p:sp>
      <p:pic>
        <p:nvPicPr>
          <p:cNvPr id="12290" name="Picture 2" descr="http://www.bayareahouston.com/Assets/flood%20insurance/galveston%20county%20seal%20in%20color.png">
            <a:extLst>
              <a:ext uri="{FF2B5EF4-FFF2-40B4-BE49-F238E27FC236}">
                <a16:creationId xmlns:a16="http://schemas.microsoft.com/office/drawing/2014/main" id="{A9AB9951-A3D9-4E35-B311-9DA273141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0480" y="65533"/>
            <a:ext cx="686613" cy="66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Title 2">
            <a:extLst>
              <a:ext uri="{FF2B5EF4-FFF2-40B4-BE49-F238E27FC236}">
                <a16:creationId xmlns:a16="http://schemas.microsoft.com/office/drawing/2014/main" id="{D3AEFDBC-D33A-4E78-BF6B-08A6DE2D23FC}"/>
              </a:ext>
            </a:extLst>
          </p:cNvPr>
          <p:cNvSpPr>
            <a:spLocks noGrp="1"/>
          </p:cNvSpPr>
          <p:nvPr>
            <p:ph type="title"/>
          </p:nvPr>
        </p:nvSpPr>
        <p:spPr/>
        <p:txBody>
          <a:bodyPr/>
          <a:lstStyle/>
          <a:p>
            <a:pPr algn="ctr"/>
            <a:r>
              <a:rPr lang="en-US" dirty="0">
                <a:solidFill>
                  <a:srgbClr val="FFCC00"/>
                </a:solidFill>
                <a:latin typeface="Californian FB" panose="0207040306080B030204" pitchFamily="18" charset="0"/>
              </a:rPr>
              <a:t>Fire Hazards</a:t>
            </a:r>
          </a:p>
        </p:txBody>
      </p:sp>
    </p:spTree>
    <p:extLst>
      <p:ext uri="{BB962C8B-B14F-4D97-AF65-F5344CB8AC3E}">
        <p14:creationId xmlns:p14="http://schemas.microsoft.com/office/powerpoint/2010/main" val="342187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Custom 6">
      <a:dk1>
        <a:srgbClr val="2F2B20"/>
      </a:dk1>
      <a:lt1>
        <a:srgbClr val="FFFFFF"/>
      </a:lt1>
      <a:dk2>
        <a:srgbClr val="675E47"/>
      </a:dk2>
      <a:lt2>
        <a:srgbClr val="BDAC31"/>
      </a:lt2>
      <a:accent1>
        <a:srgbClr val="2A3C65"/>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10881</TotalTime>
  <Words>1753</Words>
  <Application>Microsoft Office PowerPoint</Application>
  <PresentationFormat>Widescreen</PresentationFormat>
  <Paragraphs>251</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Calibri</vt:lpstr>
      <vt:lpstr>Calibri Light</vt:lpstr>
      <vt:lpstr>Californian FB</vt:lpstr>
      <vt:lpstr>Corbel</vt:lpstr>
      <vt:lpstr>Wingdings 2</vt:lpstr>
      <vt:lpstr>Frame</vt:lpstr>
      <vt:lpstr>Galveston County Safety Training</vt:lpstr>
      <vt:lpstr>Identify Safety Hazards</vt:lpstr>
      <vt:lpstr>Reporting Accidents and Injuries</vt:lpstr>
      <vt:lpstr>General Safety Rules</vt:lpstr>
      <vt:lpstr>Safety Statistics</vt:lpstr>
      <vt:lpstr>Hazard Vs. Near Miss</vt:lpstr>
      <vt:lpstr>When you ignore safety hazards, you ignore the safety of others.</vt:lpstr>
      <vt:lpstr>Electrical Hazards</vt:lpstr>
      <vt:lpstr>Fire Hazards</vt:lpstr>
      <vt:lpstr>Fire Response</vt:lpstr>
      <vt:lpstr> Slips, Trips &amp; Falls  </vt:lpstr>
      <vt:lpstr>Good Housekeeping</vt:lpstr>
      <vt:lpstr>Ladder Safety</vt:lpstr>
      <vt:lpstr>Ergonomics  -Prevents musculoskeletal disorders</vt:lpstr>
      <vt:lpstr>Back Safety</vt:lpstr>
      <vt:lpstr>Personal Protective Equipment</vt:lpstr>
      <vt:lpstr>Chemical or Hazardous Substance Spill</vt:lpstr>
      <vt:lpstr>Blood Borne Pathogens  Use extra caution (PPE) when providing CPR/First Aid or working around blood borne pathogens  Ask immediate supervisor where the designated kits are located. </vt:lpstr>
      <vt:lpstr>PowerPoint Presentation</vt:lpstr>
      <vt:lpstr>Workplace Violence</vt:lpstr>
      <vt:lpstr>PowerPoint Presentation</vt:lpstr>
      <vt:lpstr>Active Shooter Safety</vt:lpstr>
      <vt:lpstr>Bomb Threat Safety</vt:lpstr>
      <vt:lpstr>Floods, Hurricanes &amp; Earthquakes</vt:lpstr>
      <vt:lpstr>COVID-19 Safety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Galveston County Safety Training</dc:title>
  <dc:creator>Patterson, Nia</dc:creator>
  <cp:lastModifiedBy>Patterson, Nia</cp:lastModifiedBy>
  <cp:revision>146</cp:revision>
  <dcterms:created xsi:type="dcterms:W3CDTF">2023-11-09T17:59:49Z</dcterms:created>
  <dcterms:modified xsi:type="dcterms:W3CDTF">2023-12-08T15:18:39Z</dcterms:modified>
</cp:coreProperties>
</file>