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20" r:id="rId2"/>
  </p:sldMasterIdLst>
  <p:notesMasterIdLst>
    <p:notesMasterId r:id="rId48"/>
  </p:notesMasterIdLst>
  <p:handoutMasterIdLst>
    <p:handoutMasterId r:id="rId49"/>
  </p:handoutMasterIdLst>
  <p:sldIdLst>
    <p:sldId id="256" r:id="rId3"/>
    <p:sldId id="381" r:id="rId4"/>
    <p:sldId id="259" r:id="rId5"/>
    <p:sldId id="374" r:id="rId6"/>
    <p:sldId id="263" r:id="rId7"/>
    <p:sldId id="377" r:id="rId8"/>
    <p:sldId id="378" r:id="rId9"/>
    <p:sldId id="380" r:id="rId10"/>
    <p:sldId id="283" r:id="rId11"/>
    <p:sldId id="284" r:id="rId12"/>
    <p:sldId id="285" r:id="rId13"/>
    <p:sldId id="286" r:id="rId14"/>
    <p:sldId id="288" r:id="rId15"/>
    <p:sldId id="360" r:id="rId16"/>
    <p:sldId id="292" r:id="rId17"/>
    <p:sldId id="293" r:id="rId18"/>
    <p:sldId id="294" r:id="rId19"/>
    <p:sldId id="297" r:id="rId20"/>
    <p:sldId id="376" r:id="rId21"/>
    <p:sldId id="375" r:id="rId22"/>
    <p:sldId id="296" r:id="rId23"/>
    <p:sldId id="298" r:id="rId24"/>
    <p:sldId id="299" r:id="rId25"/>
    <p:sldId id="315" r:id="rId26"/>
    <p:sldId id="382" r:id="rId27"/>
    <p:sldId id="302" r:id="rId28"/>
    <p:sldId id="304" r:id="rId29"/>
    <p:sldId id="305" r:id="rId30"/>
    <p:sldId id="308" r:id="rId31"/>
    <p:sldId id="309" r:id="rId32"/>
    <p:sldId id="310" r:id="rId33"/>
    <p:sldId id="319" r:id="rId34"/>
    <p:sldId id="322" r:id="rId35"/>
    <p:sldId id="323" r:id="rId36"/>
    <p:sldId id="324" r:id="rId37"/>
    <p:sldId id="325" r:id="rId38"/>
    <p:sldId id="326" r:id="rId39"/>
    <p:sldId id="327" r:id="rId40"/>
    <p:sldId id="329" r:id="rId41"/>
    <p:sldId id="330" r:id="rId42"/>
    <p:sldId id="331" r:id="rId43"/>
    <p:sldId id="332" r:id="rId44"/>
    <p:sldId id="372" r:id="rId45"/>
    <p:sldId id="385" r:id="rId46"/>
    <p:sldId id="336" r:id="rId47"/>
  </p:sldIdLst>
  <p:sldSz cx="9144000" cy="6858000" type="letter"/>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82F581-0367-4774-BE5A-5ACD1DF76A25}">
          <p14:sldIdLst>
            <p14:sldId id="256"/>
            <p14:sldId id="381"/>
            <p14:sldId id="259"/>
            <p14:sldId id="374"/>
          </p14:sldIdLst>
        </p14:section>
        <p14:section name="Untitled Section" id="{9C8DB8B5-E9E0-4575-B919-DEC2D5046348}">
          <p14:sldIdLst>
            <p14:sldId id="263"/>
            <p14:sldId id="377"/>
          </p14:sldIdLst>
        </p14:section>
        <p14:section name="Untitled Section" id="{274F7B1C-E2E2-4AA6-97C8-6804DF17F549}">
          <p14:sldIdLst>
            <p14:sldId id="378"/>
            <p14:sldId id="380"/>
            <p14:sldId id="283"/>
            <p14:sldId id="284"/>
            <p14:sldId id="285"/>
            <p14:sldId id="286"/>
            <p14:sldId id="288"/>
            <p14:sldId id="360"/>
            <p14:sldId id="292"/>
            <p14:sldId id="293"/>
            <p14:sldId id="294"/>
            <p14:sldId id="297"/>
            <p14:sldId id="376"/>
            <p14:sldId id="375"/>
            <p14:sldId id="296"/>
            <p14:sldId id="298"/>
            <p14:sldId id="299"/>
            <p14:sldId id="315"/>
            <p14:sldId id="382"/>
            <p14:sldId id="302"/>
            <p14:sldId id="304"/>
            <p14:sldId id="305"/>
            <p14:sldId id="308"/>
            <p14:sldId id="309"/>
            <p14:sldId id="310"/>
            <p14:sldId id="319"/>
            <p14:sldId id="322"/>
            <p14:sldId id="323"/>
            <p14:sldId id="324"/>
            <p14:sldId id="325"/>
            <p14:sldId id="326"/>
            <p14:sldId id="327"/>
            <p14:sldId id="329"/>
            <p14:sldId id="330"/>
            <p14:sldId id="331"/>
            <p14:sldId id="332"/>
            <p14:sldId id="372"/>
            <p14:sldId id="385"/>
            <p14:sldId id="33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Mandy" initials="WM" lastIdx="1" clrIdx="0">
    <p:extLst>
      <p:ext uri="{19B8F6BF-5375-455C-9EA6-DF929625EA0E}">
        <p15:presenceInfo xmlns:p15="http://schemas.microsoft.com/office/powerpoint/2012/main" userId="S::Mandy.Williams@galvestoncountytx.gov::c5fba6b2-c38c-455e-b808-ed1a98d112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0FF"/>
    <a:srgbClr val="A7E8FF"/>
    <a:srgbClr val="75DBFF"/>
    <a:srgbClr val="3399FF"/>
    <a:srgbClr val="BEDFFA"/>
    <a:srgbClr val="29C7FF"/>
    <a:srgbClr val="48A1F2"/>
    <a:srgbClr val="C1EAFF"/>
    <a:srgbClr val="FFCCFF"/>
    <a:srgbClr val="FBA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8" autoAdjust="0"/>
    <p:restoredTop sz="94620" autoAdjust="0"/>
  </p:normalViewPr>
  <p:slideViewPr>
    <p:cSldViewPr>
      <p:cViewPr varScale="1">
        <p:scale>
          <a:sx n="108" d="100"/>
          <a:sy n="108" d="100"/>
        </p:scale>
        <p:origin x="41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2CAA5C-7374-4998-8CB0-A87767400644}"/>
              </a:ext>
            </a:extLst>
          </p:cNvPr>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0F1AE8-C090-4419-8B3E-A7AC8E2273DA}"/>
              </a:ext>
            </a:extLst>
          </p:cNvPr>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830A8321-2B09-4E28-8A8F-333F0E15A68C}" type="datetimeFigureOut">
              <a:rPr lang="en-US" smtClean="0"/>
              <a:t>9/5/2023</a:t>
            </a:fld>
            <a:endParaRPr lang="en-US"/>
          </a:p>
        </p:txBody>
      </p:sp>
      <p:sp>
        <p:nvSpPr>
          <p:cNvPr id="4" name="Footer Placeholder 3">
            <a:extLst>
              <a:ext uri="{FF2B5EF4-FFF2-40B4-BE49-F238E27FC236}">
                <a16:creationId xmlns:a16="http://schemas.microsoft.com/office/drawing/2014/main" id="{FE1CD35E-1072-4EBF-8948-4FD56A762553}"/>
              </a:ext>
            </a:extLst>
          </p:cNvPr>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33D225-5594-4AFB-899F-E402D170BB4F}"/>
              </a:ext>
            </a:extLst>
          </p:cNvPr>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0F10300A-83D7-4D3E-A7C9-ACB789B1600C}" type="slidenum">
              <a:rPr lang="en-US" smtClean="0"/>
              <a:t>‹#›</a:t>
            </a:fld>
            <a:endParaRPr lang="en-US"/>
          </a:p>
        </p:txBody>
      </p:sp>
    </p:spTree>
    <p:extLst>
      <p:ext uri="{BB962C8B-B14F-4D97-AF65-F5344CB8AC3E}">
        <p14:creationId xmlns:p14="http://schemas.microsoft.com/office/powerpoint/2010/main" val="25147450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1BB49154-3633-4835-91AC-4D2F440596C5}" type="datetimeFigureOut">
              <a:rPr lang="en-US" smtClean="0"/>
              <a:t>9/5/2023</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949E4253-8F4A-49F3-880B-FAE250929F19}" type="slidenum">
              <a:rPr lang="en-US" smtClean="0"/>
              <a:t>‹#›</a:t>
            </a:fld>
            <a:endParaRPr lang="en-US"/>
          </a:p>
        </p:txBody>
      </p:sp>
    </p:spTree>
    <p:extLst>
      <p:ext uri="{BB962C8B-B14F-4D97-AF65-F5344CB8AC3E}">
        <p14:creationId xmlns:p14="http://schemas.microsoft.com/office/powerpoint/2010/main" val="4576640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85.005</a:t>
            </a:r>
            <a:r>
              <a:rPr lang="en-US" baseline="0" dirty="0"/>
              <a:t> Feb 21</a:t>
            </a:r>
            <a:r>
              <a:rPr lang="en-US" baseline="30000" dirty="0"/>
              <a:t>st</a:t>
            </a:r>
            <a:r>
              <a:rPr lang="en-US" baseline="0" dirty="0"/>
              <a:t> is a legal holiday so there will be no voting</a:t>
            </a:r>
            <a:endParaRPr lang="en-US" dirty="0"/>
          </a:p>
        </p:txBody>
      </p:sp>
      <p:sp>
        <p:nvSpPr>
          <p:cNvPr id="4" name="Slide Number Placeholder 3"/>
          <p:cNvSpPr>
            <a:spLocks noGrp="1"/>
          </p:cNvSpPr>
          <p:nvPr>
            <p:ph type="sldNum" sz="quarter" idx="10"/>
          </p:nvPr>
        </p:nvSpPr>
        <p:spPr/>
        <p:txBody>
          <a:bodyPr/>
          <a:lstStyle/>
          <a:p>
            <a:fld id="{949E4253-8F4A-49F3-880B-FAE250929F19}" type="slidenum">
              <a:rPr lang="en-US" smtClean="0"/>
              <a:t>1</a:t>
            </a:fld>
            <a:endParaRPr lang="en-US"/>
          </a:p>
        </p:txBody>
      </p:sp>
    </p:spTree>
    <p:extLst>
      <p:ext uri="{BB962C8B-B14F-4D97-AF65-F5344CB8AC3E}">
        <p14:creationId xmlns:p14="http://schemas.microsoft.com/office/powerpoint/2010/main" val="80107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time</a:t>
            </a:r>
            <a:r>
              <a:rPr lang="en-US" baseline="0" dirty="0"/>
              <a:t> on your controller. IF it is not right call elections</a:t>
            </a:r>
          </a:p>
          <a:p>
            <a:endParaRPr lang="en-US" dirty="0"/>
          </a:p>
        </p:txBody>
      </p:sp>
      <p:sp>
        <p:nvSpPr>
          <p:cNvPr id="4" name="Slide Number Placeholder 3"/>
          <p:cNvSpPr>
            <a:spLocks noGrp="1"/>
          </p:cNvSpPr>
          <p:nvPr>
            <p:ph type="sldNum" sz="quarter" idx="10"/>
          </p:nvPr>
        </p:nvSpPr>
        <p:spPr/>
        <p:txBody>
          <a:bodyPr/>
          <a:lstStyle/>
          <a:p>
            <a:fld id="{949E4253-8F4A-49F3-880B-FAE250929F19}" type="slidenum">
              <a:rPr lang="en-US" smtClean="0"/>
              <a:t>14</a:t>
            </a:fld>
            <a:endParaRPr lang="en-US"/>
          </a:p>
        </p:txBody>
      </p:sp>
    </p:spTree>
    <p:extLst>
      <p:ext uri="{BB962C8B-B14F-4D97-AF65-F5344CB8AC3E}">
        <p14:creationId xmlns:p14="http://schemas.microsoft.com/office/powerpoint/2010/main" val="793795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ask</a:t>
            </a:r>
            <a:r>
              <a:rPr lang="en-US" baseline="0" dirty="0"/>
              <a:t> the voter to try and </a:t>
            </a:r>
            <a:r>
              <a:rPr lang="en-US" dirty="0"/>
              <a:t>make</a:t>
            </a:r>
            <a:r>
              <a:rPr lang="en-US" baseline="0" dirty="0"/>
              <a:t> sure that this is legible. There will be one provisional bag per location.</a:t>
            </a:r>
            <a:endParaRPr lang="en-US" dirty="0"/>
          </a:p>
        </p:txBody>
      </p:sp>
      <p:sp>
        <p:nvSpPr>
          <p:cNvPr id="4" name="Slide Number Placeholder 3"/>
          <p:cNvSpPr>
            <a:spLocks noGrp="1"/>
          </p:cNvSpPr>
          <p:nvPr>
            <p:ph type="sldNum" sz="quarter" idx="10"/>
          </p:nvPr>
        </p:nvSpPr>
        <p:spPr/>
        <p:txBody>
          <a:bodyPr/>
          <a:lstStyle/>
          <a:p>
            <a:fld id="{949E4253-8F4A-49F3-880B-FAE250929F19}" type="slidenum">
              <a:rPr lang="en-US" smtClean="0"/>
              <a:t>15</a:t>
            </a:fld>
            <a:endParaRPr lang="en-US"/>
          </a:p>
        </p:txBody>
      </p:sp>
    </p:spTree>
    <p:extLst>
      <p:ext uri="{BB962C8B-B14F-4D97-AF65-F5344CB8AC3E}">
        <p14:creationId xmlns:p14="http://schemas.microsoft.com/office/powerpoint/2010/main" val="610824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form might change but will be very similar</a:t>
            </a:r>
          </a:p>
        </p:txBody>
      </p:sp>
      <p:sp>
        <p:nvSpPr>
          <p:cNvPr id="4" name="Slide Number Placeholder 3"/>
          <p:cNvSpPr>
            <a:spLocks noGrp="1"/>
          </p:cNvSpPr>
          <p:nvPr>
            <p:ph type="sldNum" sz="quarter" idx="10"/>
          </p:nvPr>
        </p:nvSpPr>
        <p:spPr/>
        <p:txBody>
          <a:bodyPr/>
          <a:lstStyle/>
          <a:p>
            <a:fld id="{949E4253-8F4A-49F3-880B-FAE250929F19}" type="slidenum">
              <a:rPr lang="en-US" smtClean="0"/>
              <a:t>16</a:t>
            </a:fld>
            <a:endParaRPr lang="en-US"/>
          </a:p>
        </p:txBody>
      </p:sp>
    </p:spTree>
    <p:extLst>
      <p:ext uri="{BB962C8B-B14F-4D97-AF65-F5344CB8AC3E}">
        <p14:creationId xmlns:p14="http://schemas.microsoft.com/office/powerpoint/2010/main" val="2776081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certain the back of the envelope is complete! Do not write on the right side.</a:t>
            </a:r>
          </a:p>
        </p:txBody>
      </p:sp>
      <p:sp>
        <p:nvSpPr>
          <p:cNvPr id="4" name="Slide Number Placeholder 3"/>
          <p:cNvSpPr>
            <a:spLocks noGrp="1"/>
          </p:cNvSpPr>
          <p:nvPr>
            <p:ph type="sldNum" sz="quarter" idx="10"/>
          </p:nvPr>
        </p:nvSpPr>
        <p:spPr/>
        <p:txBody>
          <a:bodyPr/>
          <a:lstStyle/>
          <a:p>
            <a:fld id="{949E4253-8F4A-49F3-880B-FAE250929F19}" type="slidenum">
              <a:rPr lang="en-US" smtClean="0"/>
              <a:t>22</a:t>
            </a:fld>
            <a:endParaRPr lang="en-US"/>
          </a:p>
        </p:txBody>
      </p:sp>
    </p:spTree>
    <p:extLst>
      <p:ext uri="{BB962C8B-B14F-4D97-AF65-F5344CB8AC3E}">
        <p14:creationId xmlns:p14="http://schemas.microsoft.com/office/powerpoint/2010/main" val="315625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double</a:t>
            </a:r>
            <a:r>
              <a:rPr lang="en-US" baseline="0" dirty="0"/>
              <a:t> check all of the Provisional's from this list. Please make sure that you fill it out one copy goes in provisional bag and you keep one </a:t>
            </a:r>
            <a:endParaRPr lang="en-US" dirty="0"/>
          </a:p>
        </p:txBody>
      </p:sp>
      <p:sp>
        <p:nvSpPr>
          <p:cNvPr id="4" name="Slide Number Placeholder 3"/>
          <p:cNvSpPr>
            <a:spLocks noGrp="1"/>
          </p:cNvSpPr>
          <p:nvPr>
            <p:ph type="sldNum" sz="quarter" idx="10"/>
          </p:nvPr>
        </p:nvSpPr>
        <p:spPr/>
        <p:txBody>
          <a:bodyPr/>
          <a:lstStyle/>
          <a:p>
            <a:fld id="{949E4253-8F4A-49F3-880B-FAE250929F19}" type="slidenum">
              <a:rPr lang="en-US" smtClean="0"/>
              <a:t>23</a:t>
            </a:fld>
            <a:endParaRPr lang="en-US"/>
          </a:p>
        </p:txBody>
      </p:sp>
    </p:spTree>
    <p:extLst>
      <p:ext uri="{BB962C8B-B14F-4D97-AF65-F5344CB8AC3E}">
        <p14:creationId xmlns:p14="http://schemas.microsoft.com/office/powerpoint/2010/main" val="2500453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a:t>
            </a:r>
            <a:r>
              <a:rPr lang="en-US" baseline="0" dirty="0"/>
              <a:t> early voting</a:t>
            </a:r>
            <a:endParaRPr lang="en-US" dirty="0"/>
          </a:p>
        </p:txBody>
      </p:sp>
      <p:sp>
        <p:nvSpPr>
          <p:cNvPr id="4" name="Slide Number Placeholder 3"/>
          <p:cNvSpPr>
            <a:spLocks noGrp="1"/>
          </p:cNvSpPr>
          <p:nvPr>
            <p:ph type="sldNum" sz="quarter" idx="10"/>
          </p:nvPr>
        </p:nvSpPr>
        <p:spPr/>
        <p:txBody>
          <a:bodyPr/>
          <a:lstStyle/>
          <a:p>
            <a:fld id="{949E4253-8F4A-49F3-880B-FAE250929F19}" type="slidenum">
              <a:rPr lang="en-US" smtClean="0"/>
              <a:t>31</a:t>
            </a:fld>
            <a:endParaRPr lang="en-US"/>
          </a:p>
        </p:txBody>
      </p:sp>
    </p:spTree>
    <p:extLst>
      <p:ext uri="{BB962C8B-B14F-4D97-AF65-F5344CB8AC3E}">
        <p14:creationId xmlns:p14="http://schemas.microsoft.com/office/powerpoint/2010/main" val="2507683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E4253-8F4A-49F3-880B-FAE250929F19}" type="slidenum">
              <a:rPr lang="en-US" smtClean="0"/>
              <a:t>33</a:t>
            </a:fld>
            <a:endParaRPr lang="en-US"/>
          </a:p>
        </p:txBody>
      </p:sp>
    </p:spTree>
    <p:extLst>
      <p:ext uri="{BB962C8B-B14F-4D97-AF65-F5344CB8AC3E}">
        <p14:creationId xmlns:p14="http://schemas.microsoft.com/office/powerpoint/2010/main" val="872094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assistant must</a:t>
            </a:r>
            <a:r>
              <a:rPr lang="en-US" baseline="0" dirty="0"/>
              <a:t> fill out the paper form because the laws have changed and the update is not on the poll pads yet.</a:t>
            </a:r>
            <a:endParaRPr lang="en-US" dirty="0"/>
          </a:p>
        </p:txBody>
      </p:sp>
      <p:sp>
        <p:nvSpPr>
          <p:cNvPr id="4" name="Slide Number Placeholder 3"/>
          <p:cNvSpPr>
            <a:spLocks noGrp="1"/>
          </p:cNvSpPr>
          <p:nvPr>
            <p:ph type="sldNum" sz="quarter" idx="10"/>
          </p:nvPr>
        </p:nvSpPr>
        <p:spPr/>
        <p:txBody>
          <a:bodyPr/>
          <a:lstStyle/>
          <a:p>
            <a:fld id="{949E4253-8F4A-49F3-880B-FAE250929F19}" type="slidenum">
              <a:rPr lang="en-US" smtClean="0"/>
              <a:t>34</a:t>
            </a:fld>
            <a:endParaRPr lang="en-US"/>
          </a:p>
        </p:txBody>
      </p:sp>
    </p:spTree>
    <p:extLst>
      <p:ext uri="{BB962C8B-B14F-4D97-AF65-F5344CB8AC3E}">
        <p14:creationId xmlns:p14="http://schemas.microsoft.com/office/powerpoint/2010/main" val="3150372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may also have door bells to let you know when you have a curbside voter.</a:t>
            </a:r>
            <a:endParaRPr lang="en-US" dirty="0"/>
          </a:p>
        </p:txBody>
      </p:sp>
      <p:sp>
        <p:nvSpPr>
          <p:cNvPr id="4" name="Slide Number Placeholder 3"/>
          <p:cNvSpPr>
            <a:spLocks noGrp="1"/>
          </p:cNvSpPr>
          <p:nvPr>
            <p:ph type="sldNum" sz="quarter" idx="10"/>
          </p:nvPr>
        </p:nvSpPr>
        <p:spPr/>
        <p:txBody>
          <a:bodyPr/>
          <a:lstStyle/>
          <a:p>
            <a:fld id="{949E4253-8F4A-49F3-880B-FAE250929F19}" type="slidenum">
              <a:rPr lang="en-US" smtClean="0"/>
              <a:t>35</a:t>
            </a:fld>
            <a:endParaRPr lang="en-US"/>
          </a:p>
        </p:txBody>
      </p:sp>
    </p:spTree>
    <p:extLst>
      <p:ext uri="{BB962C8B-B14F-4D97-AF65-F5344CB8AC3E}">
        <p14:creationId xmlns:p14="http://schemas.microsoft.com/office/powerpoint/2010/main" val="3139805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should be a new form for this from the Secretary</a:t>
            </a:r>
            <a:r>
              <a:rPr lang="en-US" baseline="0" dirty="0"/>
              <a:t> of State however we have not gotten it yet.</a:t>
            </a:r>
            <a:endParaRPr lang="en-US" dirty="0"/>
          </a:p>
        </p:txBody>
      </p:sp>
      <p:sp>
        <p:nvSpPr>
          <p:cNvPr id="4" name="Slide Number Placeholder 3"/>
          <p:cNvSpPr>
            <a:spLocks noGrp="1"/>
          </p:cNvSpPr>
          <p:nvPr>
            <p:ph type="sldNum" sz="quarter" idx="10"/>
          </p:nvPr>
        </p:nvSpPr>
        <p:spPr/>
        <p:txBody>
          <a:bodyPr/>
          <a:lstStyle/>
          <a:p>
            <a:fld id="{949E4253-8F4A-49F3-880B-FAE250929F19}" type="slidenum">
              <a:rPr lang="en-US" smtClean="0"/>
              <a:t>37</a:t>
            </a:fld>
            <a:endParaRPr lang="en-US"/>
          </a:p>
        </p:txBody>
      </p:sp>
    </p:spTree>
    <p:extLst>
      <p:ext uri="{BB962C8B-B14F-4D97-AF65-F5344CB8AC3E}">
        <p14:creationId xmlns:p14="http://schemas.microsoft.com/office/powerpoint/2010/main" val="303517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E4253-8F4A-49F3-880B-FAE250929F19}" type="slidenum">
              <a:rPr lang="en-US" smtClean="0"/>
              <a:t>3</a:t>
            </a:fld>
            <a:endParaRPr lang="en-US"/>
          </a:p>
        </p:txBody>
      </p:sp>
    </p:spTree>
    <p:extLst>
      <p:ext uri="{BB962C8B-B14F-4D97-AF65-F5344CB8AC3E}">
        <p14:creationId xmlns:p14="http://schemas.microsoft.com/office/powerpoint/2010/main" val="2680635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workers MUST</a:t>
            </a:r>
            <a:r>
              <a:rPr lang="en-US" baseline="0" dirty="0"/>
              <a:t> fill out paperwork with the county for payroll. Controllers must be taken in case of a fire. You can NOT remove v drives. If you can not make it to work call the elections office. There will be one </a:t>
            </a:r>
            <a:r>
              <a:rPr lang="en-US" baseline="0" dirty="0" err="1"/>
              <a:t>mifi</a:t>
            </a:r>
            <a:r>
              <a:rPr lang="en-US" baseline="0" dirty="0"/>
              <a:t> </a:t>
            </a:r>
            <a:r>
              <a:rPr lang="en-US" baseline="0"/>
              <a:t>per location. </a:t>
            </a:r>
            <a:endParaRPr lang="en-US" dirty="0"/>
          </a:p>
        </p:txBody>
      </p:sp>
      <p:sp>
        <p:nvSpPr>
          <p:cNvPr id="4" name="Slide Number Placeholder 3"/>
          <p:cNvSpPr>
            <a:spLocks noGrp="1"/>
          </p:cNvSpPr>
          <p:nvPr>
            <p:ph type="sldNum" sz="quarter" idx="10"/>
          </p:nvPr>
        </p:nvSpPr>
        <p:spPr/>
        <p:txBody>
          <a:bodyPr/>
          <a:lstStyle/>
          <a:p>
            <a:fld id="{949E4253-8F4A-49F3-880B-FAE250929F19}" type="slidenum">
              <a:rPr lang="en-US" smtClean="0"/>
              <a:t>45</a:t>
            </a:fld>
            <a:endParaRPr lang="en-US"/>
          </a:p>
        </p:txBody>
      </p:sp>
    </p:spTree>
    <p:extLst>
      <p:ext uri="{BB962C8B-B14F-4D97-AF65-F5344CB8AC3E}">
        <p14:creationId xmlns:p14="http://schemas.microsoft.com/office/powerpoint/2010/main" val="243825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Controller and Scanner must be locked and sealed every night. Broken seals will be kept with the seal log. </a:t>
            </a:r>
          </a:p>
        </p:txBody>
      </p:sp>
      <p:sp>
        <p:nvSpPr>
          <p:cNvPr id="4" name="Slide Number Placeholder 3"/>
          <p:cNvSpPr>
            <a:spLocks noGrp="1"/>
          </p:cNvSpPr>
          <p:nvPr>
            <p:ph type="sldNum" sz="quarter" idx="10"/>
          </p:nvPr>
        </p:nvSpPr>
        <p:spPr/>
        <p:txBody>
          <a:bodyPr/>
          <a:lstStyle/>
          <a:p>
            <a:fld id="{949E4253-8F4A-49F3-880B-FAE250929F19}" type="slidenum">
              <a:rPr lang="en-US" smtClean="0"/>
              <a:t>4</a:t>
            </a:fld>
            <a:endParaRPr lang="en-US"/>
          </a:p>
        </p:txBody>
      </p:sp>
    </p:spTree>
    <p:extLst>
      <p:ext uri="{BB962C8B-B14F-4D97-AF65-F5344CB8AC3E}">
        <p14:creationId xmlns:p14="http://schemas.microsoft.com/office/powerpoint/2010/main" val="261435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two other locks on the scanner box 1 is from the deputy and 1 is from our office.</a:t>
            </a:r>
          </a:p>
        </p:txBody>
      </p:sp>
      <p:sp>
        <p:nvSpPr>
          <p:cNvPr id="4" name="Slide Number Placeholder 3"/>
          <p:cNvSpPr>
            <a:spLocks noGrp="1"/>
          </p:cNvSpPr>
          <p:nvPr>
            <p:ph type="sldNum" sz="quarter" idx="10"/>
          </p:nvPr>
        </p:nvSpPr>
        <p:spPr/>
        <p:txBody>
          <a:bodyPr/>
          <a:lstStyle/>
          <a:p>
            <a:fld id="{949E4253-8F4A-49F3-880B-FAE250929F19}" type="slidenum">
              <a:rPr lang="en-US" smtClean="0"/>
              <a:t>5</a:t>
            </a:fld>
            <a:endParaRPr lang="en-US"/>
          </a:p>
        </p:txBody>
      </p:sp>
    </p:spTree>
    <p:extLst>
      <p:ext uri="{BB962C8B-B14F-4D97-AF65-F5344CB8AC3E}">
        <p14:creationId xmlns:p14="http://schemas.microsoft.com/office/powerpoint/2010/main" val="239565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fill these out completely and as neatly as possible. Make sure that your workers read this oath. </a:t>
            </a:r>
            <a:endParaRPr lang="en-US" dirty="0"/>
          </a:p>
        </p:txBody>
      </p:sp>
      <p:sp>
        <p:nvSpPr>
          <p:cNvPr id="4" name="Slide Number Placeholder 3"/>
          <p:cNvSpPr>
            <a:spLocks noGrp="1"/>
          </p:cNvSpPr>
          <p:nvPr>
            <p:ph type="sldNum" sz="quarter" idx="10"/>
          </p:nvPr>
        </p:nvSpPr>
        <p:spPr/>
        <p:txBody>
          <a:bodyPr/>
          <a:lstStyle/>
          <a:p>
            <a:fld id="{949E4253-8F4A-49F3-880B-FAE250929F19}" type="slidenum">
              <a:rPr lang="en-US" smtClean="0"/>
              <a:t>9</a:t>
            </a:fld>
            <a:endParaRPr lang="en-US"/>
          </a:p>
        </p:txBody>
      </p:sp>
    </p:spTree>
    <p:extLst>
      <p:ext uri="{BB962C8B-B14F-4D97-AF65-F5344CB8AC3E}">
        <p14:creationId xmlns:p14="http://schemas.microsoft.com/office/powerpoint/2010/main" val="264587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fill these out like the sample is done. Each early voting worker fills this out.</a:t>
            </a:r>
          </a:p>
        </p:txBody>
      </p:sp>
      <p:sp>
        <p:nvSpPr>
          <p:cNvPr id="4" name="Slide Number Placeholder 3"/>
          <p:cNvSpPr>
            <a:spLocks noGrp="1"/>
          </p:cNvSpPr>
          <p:nvPr>
            <p:ph type="sldNum" sz="quarter" idx="10"/>
          </p:nvPr>
        </p:nvSpPr>
        <p:spPr/>
        <p:txBody>
          <a:bodyPr/>
          <a:lstStyle/>
          <a:p>
            <a:fld id="{949E4253-8F4A-49F3-880B-FAE250929F19}" type="slidenum">
              <a:rPr lang="en-US" smtClean="0"/>
              <a:t>10</a:t>
            </a:fld>
            <a:endParaRPr lang="en-US"/>
          </a:p>
        </p:txBody>
      </p:sp>
    </p:spTree>
    <p:extLst>
      <p:ext uri="{BB962C8B-B14F-4D97-AF65-F5344CB8AC3E}">
        <p14:creationId xmlns:p14="http://schemas.microsoft.com/office/powerpoint/2010/main" val="3438791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this oath to the judges</a:t>
            </a:r>
            <a:r>
              <a:rPr lang="en-US" baseline="0" dirty="0"/>
              <a:t> so they can give it to their clerks</a:t>
            </a:r>
            <a:endParaRPr lang="en-US" dirty="0"/>
          </a:p>
        </p:txBody>
      </p:sp>
      <p:sp>
        <p:nvSpPr>
          <p:cNvPr id="4" name="Slide Number Placeholder 3"/>
          <p:cNvSpPr>
            <a:spLocks noGrp="1"/>
          </p:cNvSpPr>
          <p:nvPr>
            <p:ph type="sldNum" sz="quarter" idx="10"/>
          </p:nvPr>
        </p:nvSpPr>
        <p:spPr/>
        <p:txBody>
          <a:bodyPr/>
          <a:lstStyle/>
          <a:p>
            <a:fld id="{949E4253-8F4A-49F3-880B-FAE250929F19}" type="slidenum">
              <a:rPr lang="en-US" smtClean="0"/>
              <a:t>11</a:t>
            </a:fld>
            <a:endParaRPr lang="en-US"/>
          </a:p>
        </p:txBody>
      </p:sp>
    </p:spTree>
    <p:extLst>
      <p:ext uri="{BB962C8B-B14F-4D97-AF65-F5344CB8AC3E}">
        <p14:creationId xmlns:p14="http://schemas.microsoft.com/office/powerpoint/2010/main" val="1022734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a:t>
            </a:r>
            <a:r>
              <a:rPr lang="en-US" baseline="0" dirty="0"/>
              <a:t> the judge gives to their workers ( good for </a:t>
            </a:r>
            <a:r>
              <a:rPr lang="en-US" baseline="0" dirty="0" err="1"/>
              <a:t>ev</a:t>
            </a:r>
            <a:r>
              <a:rPr lang="en-US" baseline="0" dirty="0"/>
              <a:t> and </a:t>
            </a:r>
            <a:r>
              <a:rPr lang="en-US" baseline="0" dirty="0" err="1"/>
              <a:t>ed</a:t>
            </a:r>
            <a:r>
              <a:rPr lang="en-US" baseline="0" dirty="0"/>
              <a:t>)</a:t>
            </a:r>
            <a:endParaRPr lang="en-US" dirty="0"/>
          </a:p>
        </p:txBody>
      </p:sp>
      <p:sp>
        <p:nvSpPr>
          <p:cNvPr id="4" name="Slide Number Placeholder 3"/>
          <p:cNvSpPr>
            <a:spLocks noGrp="1"/>
          </p:cNvSpPr>
          <p:nvPr>
            <p:ph type="sldNum" sz="quarter" idx="10"/>
          </p:nvPr>
        </p:nvSpPr>
        <p:spPr/>
        <p:txBody>
          <a:bodyPr/>
          <a:lstStyle/>
          <a:p>
            <a:fld id="{949E4253-8F4A-49F3-880B-FAE250929F19}" type="slidenum">
              <a:rPr lang="en-US" smtClean="0"/>
              <a:t>12</a:t>
            </a:fld>
            <a:endParaRPr lang="en-US"/>
          </a:p>
        </p:txBody>
      </p:sp>
    </p:spTree>
    <p:extLst>
      <p:ext uri="{BB962C8B-B14F-4D97-AF65-F5344CB8AC3E}">
        <p14:creationId xmlns:p14="http://schemas.microsoft.com/office/powerpoint/2010/main" val="2171328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61.002 Must print</a:t>
            </a:r>
            <a:r>
              <a:rPr lang="en-US" baseline="0" dirty="0"/>
              <a:t> and sign for open and closed polls</a:t>
            </a:r>
            <a:endParaRPr lang="en-US" dirty="0"/>
          </a:p>
        </p:txBody>
      </p:sp>
      <p:sp>
        <p:nvSpPr>
          <p:cNvPr id="4" name="Slide Number Placeholder 3"/>
          <p:cNvSpPr>
            <a:spLocks noGrp="1"/>
          </p:cNvSpPr>
          <p:nvPr>
            <p:ph type="sldNum" sz="quarter" idx="10"/>
          </p:nvPr>
        </p:nvSpPr>
        <p:spPr/>
        <p:txBody>
          <a:bodyPr/>
          <a:lstStyle/>
          <a:p>
            <a:fld id="{949E4253-8F4A-49F3-880B-FAE250929F19}" type="slidenum">
              <a:rPr lang="en-US" smtClean="0"/>
              <a:t>13</a:t>
            </a:fld>
            <a:endParaRPr lang="en-US"/>
          </a:p>
        </p:txBody>
      </p:sp>
    </p:spTree>
    <p:extLst>
      <p:ext uri="{BB962C8B-B14F-4D97-AF65-F5344CB8AC3E}">
        <p14:creationId xmlns:p14="http://schemas.microsoft.com/office/powerpoint/2010/main" val="107213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80709-37BC-44A2-9453-AA43AFD5B9BD}"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282898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B7E055-43D4-4FAA-9FD1-4BDFF9F2F6E9}"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335105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3EC861-C0DC-4DEC-886F-CCA59F7DBC05}"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1899716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80709-37BC-44A2-9453-AA43AFD5B9BD}"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456317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1E9EA6-C593-409C-A3F7-37303AAE13DB}"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EDC0F-B05B-4043-952E-66F0DB8DB6CF}" type="slidenum">
              <a:rPr lang="en-US" smtClean="0"/>
              <a:t>‹#›</a:t>
            </a:fld>
            <a:endParaRPr lang="en-US" dirty="0"/>
          </a:p>
        </p:txBody>
      </p:sp>
    </p:spTree>
    <p:extLst>
      <p:ext uri="{BB962C8B-B14F-4D97-AF65-F5344CB8AC3E}">
        <p14:creationId xmlns:p14="http://schemas.microsoft.com/office/powerpoint/2010/main" val="1305519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96121-3A67-4E31-B123-21D4BEC74BE2}"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3107796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39D4A2-3C78-45FA-BC01-C68D4D5645E4}" type="datetime1">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1623130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960092-6A50-466F-9552-12FA0D1AD094}" type="datetime1">
              <a:rPr lang="en-US" smtClean="0"/>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2477705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69D8D9-864B-419A-9CFD-254DC70BBD8E}" type="datetime1">
              <a:rPr lang="en-US" smtClean="0"/>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215740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6B8F4-31B6-42D6-A89B-F635D3B136CA}" type="datetime1">
              <a:rPr lang="en-US" smtClean="0"/>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662338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B8CE65-0420-4895-BC6B-D9CF5427410B}" type="datetime1">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6408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1E9EA6-C593-409C-A3F7-37303AAE13DB}"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EDC0F-B05B-4043-952E-66F0DB8DB6CF}" type="slidenum">
              <a:rPr lang="en-US" smtClean="0"/>
              <a:t>‹#›</a:t>
            </a:fld>
            <a:endParaRPr lang="en-US" dirty="0"/>
          </a:p>
        </p:txBody>
      </p:sp>
    </p:spTree>
    <p:extLst>
      <p:ext uri="{BB962C8B-B14F-4D97-AF65-F5344CB8AC3E}">
        <p14:creationId xmlns:p14="http://schemas.microsoft.com/office/powerpoint/2010/main" val="911580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FE5CD6-000A-47F8-906B-625D30872519}" type="datetime1">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2064846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B7E055-43D4-4FAA-9FD1-4BDFF9F2F6E9}"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2622921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3EC861-C0DC-4DEC-886F-CCA59F7DBC05}"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9247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96121-3A67-4E31-B123-21D4BEC74BE2}"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99012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39D4A2-3C78-45FA-BC01-C68D4D5645E4}" type="datetime1">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3676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960092-6A50-466F-9552-12FA0D1AD094}" type="datetime1">
              <a:rPr lang="en-US" smtClean="0"/>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366229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69D8D9-864B-419A-9CFD-254DC70BBD8E}" type="datetime1">
              <a:rPr lang="en-US" smtClean="0"/>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361581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6B8F4-31B6-42D6-A89B-F635D3B136CA}" type="datetime1">
              <a:rPr lang="en-US" smtClean="0"/>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3117300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B8CE65-0420-4895-BC6B-D9CF5427410B}" type="datetime1">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805084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FE5CD6-000A-47F8-906B-625D30872519}" type="datetime1">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EDC0F-B05B-4043-952E-66F0DB8DB6CF}" type="slidenum">
              <a:rPr lang="en-US" smtClean="0"/>
              <a:t>‹#›</a:t>
            </a:fld>
            <a:endParaRPr lang="en-US"/>
          </a:p>
        </p:txBody>
      </p:sp>
    </p:spTree>
    <p:extLst>
      <p:ext uri="{BB962C8B-B14F-4D97-AF65-F5344CB8AC3E}">
        <p14:creationId xmlns:p14="http://schemas.microsoft.com/office/powerpoint/2010/main" val="308386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CF672-23B4-4EC6-B643-2B9A0E170685}" type="datetime1">
              <a:rPr lang="en-US" smtClean="0"/>
              <a:t>9/5/2023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EDC0F-B05B-4043-952E-66F0DB8DB6CF}" type="slidenum">
              <a:rPr lang="en-US" smtClean="0"/>
              <a:t>‹#›</a:t>
            </a:fld>
            <a:endParaRPr lang="en-US"/>
          </a:p>
        </p:txBody>
      </p:sp>
    </p:spTree>
    <p:extLst>
      <p:ext uri="{BB962C8B-B14F-4D97-AF65-F5344CB8AC3E}">
        <p14:creationId xmlns:p14="http://schemas.microsoft.com/office/powerpoint/2010/main" val="40564406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CF672-23B4-4EC6-B643-2B9A0E170685}" type="datetime1">
              <a:rPr lang="en-US" smtClean="0"/>
              <a:t>9/5/2023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EDC0F-B05B-4043-952E-66F0DB8DB6CF}" type="slidenum">
              <a:rPr lang="en-US" smtClean="0"/>
              <a:t>‹#›</a:t>
            </a:fld>
            <a:endParaRPr lang="en-US"/>
          </a:p>
        </p:txBody>
      </p:sp>
    </p:spTree>
    <p:extLst>
      <p:ext uri="{BB962C8B-B14F-4D97-AF65-F5344CB8AC3E}">
        <p14:creationId xmlns:p14="http://schemas.microsoft.com/office/powerpoint/2010/main" val="4504584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tmp"/><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2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tmp"/></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tmp"/><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tmp"/><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5943600"/>
          </a:xfrm>
        </p:spPr>
        <p:txBody>
          <a:bodyPr>
            <a:normAutofit/>
          </a:bodyPr>
          <a:lstStyle/>
          <a:p>
            <a:r>
              <a:rPr lang="en-US" sz="8000" b="1" dirty="0">
                <a:solidFill>
                  <a:schemeClr val="tx1">
                    <a:lumMod val="95000"/>
                    <a:lumOff val="5000"/>
                  </a:schemeClr>
                </a:solidFill>
                <a:latin typeface="+mn-lt"/>
                <a:ea typeface="Verdana" panose="020B0604030504040204" pitchFamily="34" charset="0"/>
                <a:cs typeface="Verdana" panose="020B0604030504040204" pitchFamily="34" charset="0"/>
              </a:rPr>
              <a:t>Welcome to</a:t>
            </a:r>
            <a:br>
              <a:rPr lang="en-US" sz="8000" b="1" dirty="0">
                <a:solidFill>
                  <a:schemeClr val="tx1">
                    <a:lumMod val="95000"/>
                    <a:lumOff val="5000"/>
                  </a:schemeClr>
                </a:solidFill>
                <a:latin typeface="+mn-lt"/>
                <a:ea typeface="Verdana" panose="020B0604030504040204" pitchFamily="34" charset="0"/>
                <a:cs typeface="Verdana" panose="020B0604030504040204" pitchFamily="34" charset="0"/>
              </a:rPr>
            </a:br>
            <a:r>
              <a:rPr lang="en-US" sz="8000" b="1" dirty="0">
                <a:solidFill>
                  <a:schemeClr val="tx1">
                    <a:lumMod val="95000"/>
                    <a:lumOff val="5000"/>
                  </a:schemeClr>
                </a:solidFill>
                <a:latin typeface="+mn-lt"/>
                <a:ea typeface="Verdana" panose="020B0604030504040204" pitchFamily="34" charset="0"/>
                <a:cs typeface="Verdana" panose="020B0604030504040204" pitchFamily="34" charset="0"/>
              </a:rPr>
              <a:t>Judge’s Training</a:t>
            </a:r>
            <a:br>
              <a:rPr lang="en-US"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br>
            <a:br>
              <a:rPr lang="en-US"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br>
            <a:endParaRPr lang="en-US" dirty="0">
              <a:solidFill>
                <a:schemeClr val="accent2">
                  <a:lumMod val="75000"/>
                </a:schemeClr>
              </a:solidFill>
            </a:endParaRPr>
          </a:p>
        </p:txBody>
      </p:sp>
    </p:spTree>
    <p:extLst>
      <p:ext uri="{BB962C8B-B14F-4D97-AF65-F5344CB8AC3E}">
        <p14:creationId xmlns:p14="http://schemas.microsoft.com/office/powerpoint/2010/main" val="2941366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915400" cy="838200"/>
          </a:xfrm>
        </p:spPr>
        <p:txBody>
          <a:bodyPr>
            <a:normAutofit/>
          </a:bodyPr>
          <a:lstStyle/>
          <a:p>
            <a:pPr algn="ctr"/>
            <a:r>
              <a:rPr lang="en-US" sz="4800" b="1" dirty="0">
                <a:latin typeface="+mn-lt"/>
                <a:ea typeface="Verdana" panose="020B0604030504040204" pitchFamily="34" charset="0"/>
                <a:cs typeface="Verdana" panose="020B0604030504040204" pitchFamily="34" charset="0"/>
              </a:rPr>
              <a:t>Opening the Polls</a:t>
            </a:r>
            <a:endParaRPr lang="en-US" sz="4800" dirty="0">
              <a:latin typeface="+mn-lt"/>
            </a:endParaRPr>
          </a:p>
        </p:txBody>
      </p:sp>
      <p:sp>
        <p:nvSpPr>
          <p:cNvPr id="6" name="Content Placeholder 5"/>
          <p:cNvSpPr>
            <a:spLocks noGrp="1"/>
          </p:cNvSpPr>
          <p:nvPr>
            <p:ph idx="1"/>
          </p:nvPr>
        </p:nvSpPr>
        <p:spPr>
          <a:xfrm>
            <a:off x="457200" y="685801"/>
            <a:ext cx="8686800" cy="990599"/>
          </a:xfrm>
        </p:spPr>
        <p:txBody>
          <a:bodyPr>
            <a:normAutofit/>
          </a:bodyPr>
          <a:lstStyle/>
          <a:p>
            <a:r>
              <a:rPr lang="en-US" sz="2400" dirty="0">
                <a:ea typeface="Verdana" panose="020B0604030504040204" pitchFamily="34" charset="0"/>
                <a:cs typeface="Verdana" panose="020B0604030504040204" pitchFamily="34" charset="0"/>
              </a:rPr>
              <a:t>Judges’ Preliminary Paperwork</a:t>
            </a:r>
          </a:p>
          <a:p>
            <a:pPr lvl="1"/>
            <a:r>
              <a:rPr lang="en-US" dirty="0">
                <a:ea typeface="Verdana" panose="020B0604030504040204" pitchFamily="34" charset="0"/>
                <a:cs typeface="Verdana" panose="020B0604030504040204" pitchFamily="34" charset="0"/>
              </a:rPr>
              <a:t>Early Voting time sheets (See sample in tote)</a:t>
            </a:r>
          </a:p>
        </p:txBody>
      </p:sp>
      <p:sp>
        <p:nvSpPr>
          <p:cNvPr id="3" name="Slide Number Placeholder 2"/>
          <p:cNvSpPr>
            <a:spLocks noGrp="1"/>
          </p:cNvSpPr>
          <p:nvPr>
            <p:ph type="sldNum" sz="quarter" idx="12"/>
          </p:nvPr>
        </p:nvSpPr>
        <p:spPr/>
        <p:txBody>
          <a:bodyPr/>
          <a:lstStyle/>
          <a:p>
            <a:fld id="{ACBEDC0F-B05B-4043-952E-66F0DB8DB6CF}" type="slidenum">
              <a:rPr lang="en-US" smtClean="0"/>
              <a:t>10</a:t>
            </a:fld>
            <a:endParaRPr lang="en-US"/>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1" y="1568358"/>
            <a:ext cx="3962399" cy="5289641"/>
          </a:xfrm>
          <a:prstGeom prst="rect">
            <a:avLst/>
          </a:prstGeom>
        </p:spPr>
      </p:pic>
    </p:spTree>
    <p:extLst>
      <p:ext uri="{BB962C8B-B14F-4D97-AF65-F5344CB8AC3E}">
        <p14:creationId xmlns:p14="http://schemas.microsoft.com/office/powerpoint/2010/main" val="3651824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915400" cy="762000"/>
          </a:xfrm>
        </p:spPr>
        <p:txBody>
          <a:bodyPr>
            <a:normAutofit/>
          </a:bodyPr>
          <a:lstStyle/>
          <a:p>
            <a:pPr algn="ctr"/>
            <a:r>
              <a:rPr lang="en-US" sz="4800" b="1" dirty="0">
                <a:latin typeface="+mn-lt"/>
                <a:ea typeface="Verdana" panose="020B0604030504040204" pitchFamily="34" charset="0"/>
                <a:cs typeface="Verdana" panose="020B0604030504040204" pitchFamily="34" charset="0"/>
              </a:rPr>
              <a:t>Opening the Polls</a:t>
            </a:r>
            <a:endParaRPr lang="en-US" sz="4800" dirty="0">
              <a:latin typeface="+mn-lt"/>
            </a:endParaRPr>
          </a:p>
        </p:txBody>
      </p:sp>
      <p:sp>
        <p:nvSpPr>
          <p:cNvPr id="6" name="Content Placeholder 5"/>
          <p:cNvSpPr>
            <a:spLocks noGrp="1"/>
          </p:cNvSpPr>
          <p:nvPr>
            <p:ph idx="1"/>
          </p:nvPr>
        </p:nvSpPr>
        <p:spPr>
          <a:xfrm>
            <a:off x="685800" y="990600"/>
            <a:ext cx="7829550" cy="1143000"/>
          </a:xfrm>
        </p:spPr>
        <p:txBody>
          <a:bodyPr>
            <a:normAutofit/>
          </a:bodyPr>
          <a:lstStyle/>
          <a:p>
            <a:r>
              <a:rPr lang="en-US" sz="2400" dirty="0">
                <a:ea typeface="Verdana" panose="020B0604030504040204" pitchFamily="34" charset="0"/>
                <a:cs typeface="Verdana" panose="020B0604030504040204" pitchFamily="34" charset="0"/>
              </a:rPr>
              <a:t>Judges’ Preliminary Paperwork</a:t>
            </a:r>
          </a:p>
          <a:p>
            <a:pPr lvl="1"/>
            <a:r>
              <a:rPr lang="en-US" dirty="0">
                <a:ea typeface="Verdana" panose="020B0604030504040204" pitchFamily="34" charset="0"/>
                <a:cs typeface="Verdana" panose="020B0604030504040204" pitchFamily="34" charset="0"/>
              </a:rPr>
              <a:t>Statement of Officer to be filled out before the Oath of Office.</a:t>
            </a:r>
          </a:p>
        </p:txBody>
      </p:sp>
      <p:sp>
        <p:nvSpPr>
          <p:cNvPr id="2" name="Slide Number Placeholder 1"/>
          <p:cNvSpPr>
            <a:spLocks noGrp="1"/>
          </p:cNvSpPr>
          <p:nvPr>
            <p:ph type="sldNum" sz="quarter" idx="12"/>
          </p:nvPr>
        </p:nvSpPr>
        <p:spPr/>
        <p:txBody>
          <a:bodyPr/>
          <a:lstStyle/>
          <a:p>
            <a:fld id="{ACBEDC0F-B05B-4043-952E-66F0DB8DB6CF}" type="slidenum">
              <a:rPr lang="en-US" smtClean="0"/>
              <a:t>11</a:t>
            </a:fld>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142" y="2057400"/>
            <a:ext cx="6195717" cy="4734524"/>
          </a:xfrm>
          <a:prstGeom prst="rect">
            <a:avLst/>
          </a:prstGeom>
        </p:spPr>
      </p:pic>
    </p:spTree>
    <p:extLst>
      <p:ext uri="{BB962C8B-B14F-4D97-AF65-F5344CB8AC3E}">
        <p14:creationId xmlns:p14="http://schemas.microsoft.com/office/powerpoint/2010/main" val="177022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915400" cy="762000"/>
          </a:xfrm>
        </p:spPr>
        <p:txBody>
          <a:bodyPr>
            <a:normAutofit/>
          </a:bodyPr>
          <a:lstStyle/>
          <a:p>
            <a:pPr algn="ctr"/>
            <a:r>
              <a:rPr lang="en-US" sz="4800" b="1" dirty="0">
                <a:latin typeface="+mn-lt"/>
                <a:ea typeface="Verdana" panose="020B0604030504040204" pitchFamily="34" charset="0"/>
                <a:cs typeface="Verdana" panose="020B0604030504040204" pitchFamily="34" charset="0"/>
              </a:rPr>
              <a:t>Opening the Polls</a:t>
            </a:r>
            <a:endParaRPr lang="en-US" sz="4800" dirty="0">
              <a:latin typeface="+mn-lt"/>
            </a:endParaRPr>
          </a:p>
        </p:txBody>
      </p:sp>
      <p:sp>
        <p:nvSpPr>
          <p:cNvPr id="6" name="Content Placeholder 5"/>
          <p:cNvSpPr>
            <a:spLocks noGrp="1"/>
          </p:cNvSpPr>
          <p:nvPr>
            <p:ph idx="1"/>
          </p:nvPr>
        </p:nvSpPr>
        <p:spPr>
          <a:xfrm>
            <a:off x="0" y="685801"/>
            <a:ext cx="9144000" cy="1447799"/>
          </a:xfrm>
        </p:spPr>
        <p:txBody>
          <a:bodyPr>
            <a:normAutofit/>
          </a:bodyPr>
          <a:lstStyle/>
          <a:p>
            <a:r>
              <a:rPr lang="en-US" sz="2400" dirty="0">
                <a:ea typeface="Verdana" panose="020B0604030504040204" pitchFamily="34" charset="0"/>
                <a:cs typeface="Verdana" panose="020B0604030504040204" pitchFamily="34" charset="0"/>
              </a:rPr>
              <a:t>Judges’ Preliminary Paperwork</a:t>
            </a:r>
          </a:p>
          <a:p>
            <a:pPr lvl="1"/>
            <a:r>
              <a:rPr lang="en-US" dirty="0">
                <a:ea typeface="Verdana" panose="020B0604030504040204" pitchFamily="34" charset="0"/>
                <a:cs typeface="Verdana" panose="020B0604030504040204" pitchFamily="34" charset="0"/>
              </a:rPr>
              <a:t>Oath of Office (Not the same as the oath on the Compensation form.)</a:t>
            </a:r>
          </a:p>
          <a:p>
            <a:pPr lvl="1"/>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ACBEDC0F-B05B-4043-952E-66F0DB8DB6CF}" type="slidenum">
              <a:rPr lang="en-US" smtClean="0"/>
              <a:t>12</a:t>
            </a:fld>
            <a:endParaRPr lang="en-US"/>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874" y="2057401"/>
            <a:ext cx="5406252" cy="4800599"/>
          </a:xfrm>
          <a:prstGeom prst="rect">
            <a:avLst/>
          </a:prstGeom>
        </p:spPr>
      </p:pic>
    </p:spTree>
    <p:extLst>
      <p:ext uri="{BB962C8B-B14F-4D97-AF65-F5344CB8AC3E}">
        <p14:creationId xmlns:p14="http://schemas.microsoft.com/office/powerpoint/2010/main" val="312033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915400" cy="762000"/>
          </a:xfrm>
        </p:spPr>
        <p:txBody>
          <a:bodyPr>
            <a:normAutofit/>
          </a:bodyPr>
          <a:lstStyle/>
          <a:p>
            <a:pPr algn="ctr"/>
            <a:r>
              <a:rPr lang="en-US" sz="4800" b="1" dirty="0">
                <a:latin typeface="+mn-lt"/>
                <a:ea typeface="Verdana" panose="020B0604030504040204" pitchFamily="34" charset="0"/>
                <a:cs typeface="Verdana" panose="020B0604030504040204" pitchFamily="34" charset="0"/>
              </a:rPr>
              <a:t>Opening the Polls</a:t>
            </a:r>
            <a:endParaRPr lang="en-US" sz="4800" dirty="0">
              <a:latin typeface="+mn-lt"/>
            </a:endParaRPr>
          </a:p>
        </p:txBody>
      </p:sp>
      <p:sp>
        <p:nvSpPr>
          <p:cNvPr id="6" name="Content Placeholder 5"/>
          <p:cNvSpPr>
            <a:spLocks noGrp="1"/>
          </p:cNvSpPr>
          <p:nvPr>
            <p:ph idx="1"/>
          </p:nvPr>
        </p:nvSpPr>
        <p:spPr>
          <a:xfrm>
            <a:off x="457199" y="914399"/>
            <a:ext cx="4722851" cy="5791201"/>
          </a:xfrm>
        </p:spPr>
        <p:txBody>
          <a:bodyPr>
            <a:normAutofit/>
          </a:bodyPr>
          <a:lstStyle/>
          <a:p>
            <a:r>
              <a:rPr lang="en-US" sz="2000" b="1" dirty="0">
                <a:ea typeface="Verdana" panose="020B0604030504040204" pitchFamily="34" charset="0"/>
                <a:cs typeface="Verdana" panose="020B0604030504040204" pitchFamily="34" charset="0"/>
              </a:rPr>
              <a:t>Zero Report</a:t>
            </a:r>
          </a:p>
          <a:p>
            <a:pPr lvl="1"/>
            <a:r>
              <a:rPr lang="en-US" sz="2000" dirty="0">
                <a:ea typeface="Verdana" panose="020B0604030504040204" pitchFamily="34" charset="0"/>
                <a:cs typeface="Verdana" panose="020B0604030504040204" pitchFamily="34" charset="0"/>
              </a:rPr>
              <a:t>Screen appears on first day of Early Voting and Election Day.</a:t>
            </a:r>
          </a:p>
          <a:p>
            <a:pPr marL="457200" lvl="1" indent="0">
              <a:buNone/>
            </a:pPr>
            <a:endParaRPr lang="en-US" sz="2000" dirty="0">
              <a:ea typeface="Verdana" panose="020B0604030504040204" pitchFamily="34" charset="0"/>
              <a:cs typeface="Verdana" panose="020B0604030504040204" pitchFamily="34" charset="0"/>
            </a:endParaRPr>
          </a:p>
          <a:p>
            <a:pPr lvl="1"/>
            <a:r>
              <a:rPr lang="en-US" sz="2000" dirty="0">
                <a:ea typeface="Verdana" panose="020B0604030504040204" pitchFamily="34" charset="0"/>
                <a:cs typeface="Verdana" panose="020B0604030504040204" pitchFamily="34" charset="0"/>
              </a:rPr>
              <a:t>Zero Report must be printed in order to open the polls.</a:t>
            </a:r>
          </a:p>
          <a:p>
            <a:pPr marL="457200" lvl="1" indent="0">
              <a:buNone/>
            </a:pPr>
            <a:endParaRPr lang="en-US" sz="2000" dirty="0">
              <a:ea typeface="Verdana" panose="020B0604030504040204" pitchFamily="34" charset="0"/>
              <a:cs typeface="Verdana" panose="020B0604030504040204" pitchFamily="34" charset="0"/>
            </a:endParaRPr>
          </a:p>
          <a:p>
            <a:pPr lvl="1"/>
            <a:r>
              <a:rPr lang="en-US" sz="2000" dirty="0">
                <a:ea typeface="Verdana" panose="020B0604030504040204" pitchFamily="34" charset="0"/>
                <a:cs typeface="Verdana" panose="020B0604030504040204" pitchFamily="34" charset="0"/>
              </a:rPr>
              <a:t>Verify:</a:t>
            </a:r>
          </a:p>
          <a:p>
            <a:pPr lvl="2"/>
            <a:r>
              <a:rPr lang="en-US" dirty="0">
                <a:ea typeface="Verdana" panose="020B0604030504040204" pitchFamily="34" charset="0"/>
                <a:cs typeface="Verdana" panose="020B0604030504040204" pitchFamily="34" charset="0"/>
              </a:rPr>
              <a:t>Polling Place</a:t>
            </a:r>
          </a:p>
          <a:p>
            <a:pPr lvl="2"/>
            <a:r>
              <a:rPr lang="en-US" dirty="0">
                <a:ea typeface="Verdana" panose="020B0604030504040204" pitchFamily="34" charset="0"/>
                <a:cs typeface="Verdana" panose="020B0604030504040204" pitchFamily="34" charset="0"/>
              </a:rPr>
              <a:t>Ballot Counter total = 0</a:t>
            </a:r>
          </a:p>
          <a:p>
            <a:pPr marL="914400" lvl="2" indent="0">
              <a:buNone/>
            </a:pPr>
            <a:endParaRPr lang="en-US" dirty="0">
              <a:ea typeface="Verdana" panose="020B0604030504040204" pitchFamily="34" charset="0"/>
              <a:cs typeface="Verdana" panose="020B0604030504040204" pitchFamily="34" charset="0"/>
            </a:endParaRPr>
          </a:p>
          <a:p>
            <a:pPr lvl="1"/>
            <a:r>
              <a:rPr lang="en-US" sz="2000" dirty="0">
                <a:ea typeface="Verdana" panose="020B0604030504040204" pitchFamily="34" charset="0"/>
                <a:cs typeface="Verdana" panose="020B0604030504040204" pitchFamily="34" charset="0"/>
              </a:rPr>
              <a:t>Judges will sign and file the zero report in the envelope returning to the Elections Office.</a:t>
            </a:r>
          </a:p>
          <a:p>
            <a:pPr marL="457200" lvl="1" indent="0">
              <a:buNone/>
            </a:pPr>
            <a:endParaRPr lang="en-US" sz="2000" dirty="0">
              <a:ea typeface="Verdana" panose="020B0604030504040204" pitchFamily="34" charset="0"/>
              <a:cs typeface="Verdana" panose="020B0604030504040204" pitchFamily="34" charset="0"/>
            </a:endParaRPr>
          </a:p>
          <a:p>
            <a:pPr lvl="1"/>
            <a:r>
              <a:rPr lang="en-US" sz="2000" dirty="0">
                <a:ea typeface="Verdana" panose="020B0604030504040204" pitchFamily="34" charset="0"/>
                <a:cs typeface="Verdana" panose="020B0604030504040204" pitchFamily="34" charset="0"/>
              </a:rPr>
              <a:t>File the “Zero Report” and Daily reports in the yellow envelope</a:t>
            </a:r>
          </a:p>
        </p:txBody>
      </p:sp>
      <p:sp>
        <p:nvSpPr>
          <p:cNvPr id="2" name="Slide Number Placeholder 1"/>
          <p:cNvSpPr>
            <a:spLocks noGrp="1"/>
          </p:cNvSpPr>
          <p:nvPr>
            <p:ph type="sldNum" sz="quarter" idx="12"/>
          </p:nvPr>
        </p:nvSpPr>
        <p:spPr/>
        <p:txBody>
          <a:bodyPr/>
          <a:lstStyle/>
          <a:p>
            <a:fld id="{ACBEDC0F-B05B-4043-952E-66F0DB8DB6CF}" type="slidenum">
              <a:rPr lang="en-US" smtClean="0"/>
              <a:t>13</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3229" y="743866"/>
            <a:ext cx="2638045" cy="351739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464" t="6527" r="5604" b="2927"/>
          <a:stretch/>
        </p:blipFill>
        <p:spPr>
          <a:xfrm>
            <a:off x="5562600" y="2959248"/>
            <a:ext cx="2616346" cy="3898616"/>
          </a:xfrm>
          <a:prstGeom prst="rect">
            <a:avLst/>
          </a:prstGeom>
        </p:spPr>
      </p:pic>
      <p:sp>
        <p:nvSpPr>
          <p:cNvPr id="3" name="Right Arrow 2"/>
          <p:cNvSpPr/>
          <p:nvPr/>
        </p:nvSpPr>
        <p:spPr>
          <a:xfrm>
            <a:off x="4772964" y="1780760"/>
            <a:ext cx="1252665" cy="85827"/>
          </a:xfrm>
          <a:prstGeom prst="righ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ight Arrow 8"/>
          <p:cNvSpPr/>
          <p:nvPr/>
        </p:nvSpPr>
        <p:spPr>
          <a:xfrm rot="1939944">
            <a:off x="4617410" y="5760332"/>
            <a:ext cx="2423126" cy="67604"/>
          </a:xfrm>
          <a:prstGeom prst="righ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ight Arrow 9"/>
          <p:cNvSpPr/>
          <p:nvPr/>
        </p:nvSpPr>
        <p:spPr>
          <a:xfrm>
            <a:off x="3724173" y="3554022"/>
            <a:ext cx="1889056" cy="85827"/>
          </a:xfrm>
          <a:prstGeom prst="rightArrow">
            <a:avLst>
              <a:gd name="adj1" fmla="val 50000"/>
              <a:gd name="adj2" fmla="val 50000"/>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ight Arrow 10"/>
          <p:cNvSpPr/>
          <p:nvPr/>
        </p:nvSpPr>
        <p:spPr>
          <a:xfrm rot="193159">
            <a:off x="4302635" y="4060506"/>
            <a:ext cx="2086752" cy="86350"/>
          </a:xfrm>
          <a:prstGeom prst="righ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28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10" grpId="0" animBg="1"/>
      <p:bldP spid="10" grpId="1"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915400" cy="762000"/>
          </a:xfrm>
        </p:spPr>
        <p:txBody>
          <a:bodyPr>
            <a:normAutofit/>
          </a:bodyPr>
          <a:lstStyle/>
          <a:p>
            <a:pPr algn="ctr"/>
            <a:r>
              <a:rPr lang="en-US" sz="4800" b="1" dirty="0">
                <a:latin typeface="+mn-lt"/>
                <a:ea typeface="Verdana" panose="020B0604030504040204" pitchFamily="34" charset="0"/>
                <a:cs typeface="Verdana" panose="020B0604030504040204" pitchFamily="34" charset="0"/>
              </a:rPr>
              <a:t>Opening the Polls</a:t>
            </a:r>
            <a:endParaRPr lang="en-US" sz="4800" dirty="0">
              <a:latin typeface="+mn-lt"/>
            </a:endParaRPr>
          </a:p>
        </p:txBody>
      </p:sp>
      <p:sp>
        <p:nvSpPr>
          <p:cNvPr id="6" name="Content Placeholder 5"/>
          <p:cNvSpPr>
            <a:spLocks noGrp="1"/>
          </p:cNvSpPr>
          <p:nvPr>
            <p:ph idx="1"/>
          </p:nvPr>
        </p:nvSpPr>
        <p:spPr>
          <a:xfrm>
            <a:off x="838200" y="1219200"/>
            <a:ext cx="7620000" cy="3886200"/>
          </a:xfrm>
        </p:spPr>
        <p:txBody>
          <a:bodyPr>
            <a:normAutofit fontScale="92500" lnSpcReduction="10000"/>
          </a:bodyPr>
          <a:lstStyle/>
          <a:p>
            <a:r>
              <a:rPr lang="en-US" dirty="0">
                <a:latin typeface="Verdana" panose="020B0604030504040204" pitchFamily="34" charset="0"/>
                <a:ea typeface="Verdana" panose="020B0604030504040204" pitchFamily="34" charset="0"/>
                <a:cs typeface="Verdana" panose="020B0604030504040204" pitchFamily="34" charset="0"/>
              </a:rPr>
              <a:t>Have polls open ½ hour before official time.</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Call the Elections office at:</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Do not vote anyone until Official Polls Open time.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Make sure you have hours ready</a:t>
            </a:r>
          </a:p>
        </p:txBody>
      </p:sp>
      <p:sp>
        <p:nvSpPr>
          <p:cNvPr id="3" name="Slide Number Placeholder 2"/>
          <p:cNvSpPr>
            <a:spLocks noGrp="1"/>
          </p:cNvSpPr>
          <p:nvPr>
            <p:ph type="sldNum" sz="quarter" idx="12"/>
          </p:nvPr>
        </p:nvSpPr>
        <p:spPr/>
        <p:txBody>
          <a:bodyPr/>
          <a:lstStyle/>
          <a:p>
            <a:fld id="{ACBEDC0F-B05B-4043-952E-66F0DB8DB6CF}" type="slidenum">
              <a:rPr lang="en-US" smtClean="0"/>
              <a:t>14</a:t>
            </a:fld>
            <a:endParaRPr lang="en-US"/>
          </a:p>
        </p:txBody>
      </p:sp>
      <p:sp>
        <p:nvSpPr>
          <p:cNvPr id="2" name="TextBox 1"/>
          <p:cNvSpPr txBox="1"/>
          <p:nvPr/>
        </p:nvSpPr>
        <p:spPr>
          <a:xfrm>
            <a:off x="5638800" y="2286000"/>
            <a:ext cx="297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chemeClr val="accent2">
                      <a:lumMod val="75000"/>
                    </a:schemeClr>
                  </a:solidFill>
                </a:ln>
                <a:solidFill>
                  <a:srgbClr val="FF0000"/>
                </a:solidFill>
                <a:effectLst>
                  <a:outerShdw blurRad="50800" dist="39000" dir="5460000" algn="tl">
                    <a:srgbClr val="000000">
                      <a:alpha val="38000"/>
                    </a:srgbClr>
                  </a:outerShdw>
                </a:effectLst>
              </a:rPr>
              <a:t>(409)770-5108</a:t>
            </a:r>
          </a:p>
        </p:txBody>
      </p:sp>
    </p:spTree>
    <p:extLst>
      <p:ext uri="{BB962C8B-B14F-4D97-AF65-F5344CB8AC3E}">
        <p14:creationId xmlns:p14="http://schemas.microsoft.com/office/powerpoint/2010/main" val="2547789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352800"/>
            <a:ext cx="8690404" cy="3299568"/>
          </a:xfrm>
          <a:prstGeom prst="rect">
            <a:avLst/>
          </a:prstGeom>
        </p:spPr>
      </p:pic>
      <p:sp>
        <p:nvSpPr>
          <p:cNvPr id="2" name="Title 1"/>
          <p:cNvSpPr>
            <a:spLocks noGrp="1"/>
          </p:cNvSpPr>
          <p:nvPr>
            <p:ph type="title"/>
          </p:nvPr>
        </p:nvSpPr>
        <p:spPr/>
        <p:txBody>
          <a:bodyPr>
            <a:normAutofit/>
          </a:bodyPr>
          <a:lstStyle/>
          <a:p>
            <a:pPr algn="ctr"/>
            <a:r>
              <a:rPr lang="en-US" sz="4800" b="1" dirty="0">
                <a:latin typeface="+mn-lt"/>
                <a:ea typeface="Verdana" panose="020B0604030504040204" pitchFamily="34" charset="0"/>
                <a:cs typeface="Verdana" panose="020B0604030504040204" pitchFamily="34" charset="0"/>
              </a:rPr>
              <a:t>Processing Provisionals</a:t>
            </a:r>
            <a:endParaRPr lang="en-US" sz="4800" dirty="0">
              <a:latin typeface="+mn-lt"/>
            </a:endParaRPr>
          </a:p>
        </p:txBody>
      </p:sp>
      <p:sp>
        <p:nvSpPr>
          <p:cNvPr id="3" name="Content Placeholder 2"/>
          <p:cNvSpPr>
            <a:spLocks noGrp="1"/>
          </p:cNvSpPr>
          <p:nvPr>
            <p:ph idx="1"/>
          </p:nvPr>
        </p:nvSpPr>
        <p:spPr>
          <a:xfrm>
            <a:off x="628650" y="1371600"/>
            <a:ext cx="7886700" cy="4805363"/>
          </a:xfrm>
        </p:spPr>
        <p:txBody>
          <a:bodyPr/>
          <a:lstStyle/>
          <a:p>
            <a:r>
              <a:rPr lang="en-US" sz="2400" dirty="0"/>
              <a:t>Voter completes the front of the envelope.</a:t>
            </a:r>
            <a:r>
              <a:rPr lang="en-US" sz="2400" dirty="0">
                <a:solidFill>
                  <a:srgbClr val="FF0000"/>
                </a:solidFill>
              </a:rPr>
              <a:t> </a:t>
            </a:r>
          </a:p>
          <a:p>
            <a:r>
              <a:rPr lang="en-US" sz="2400" dirty="0"/>
              <a:t>Judge should always call the office to verify that the voter should be voting provisionally</a:t>
            </a: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p>
        </p:txBody>
      </p:sp>
      <p:sp>
        <p:nvSpPr>
          <p:cNvPr id="16" name="Slide Number Placeholder 15"/>
          <p:cNvSpPr>
            <a:spLocks noGrp="1"/>
          </p:cNvSpPr>
          <p:nvPr>
            <p:ph type="sldNum" sz="quarter" idx="12"/>
          </p:nvPr>
        </p:nvSpPr>
        <p:spPr/>
        <p:txBody>
          <a:bodyPr/>
          <a:lstStyle/>
          <a:p>
            <a:fld id="{ACBEDC0F-B05B-4043-952E-66F0DB8DB6CF}" type="slidenum">
              <a:rPr lang="en-US" smtClean="0"/>
              <a:t>15</a:t>
            </a:fld>
            <a:endParaRPr lang="en-US"/>
          </a:p>
        </p:txBody>
      </p:sp>
      <p:sp>
        <p:nvSpPr>
          <p:cNvPr id="5" name="TextBox 4"/>
          <p:cNvSpPr txBox="1"/>
          <p:nvPr/>
        </p:nvSpPr>
        <p:spPr>
          <a:xfrm>
            <a:off x="1219200" y="4534838"/>
            <a:ext cx="1143000" cy="369332"/>
          </a:xfrm>
          <a:prstGeom prst="rect">
            <a:avLst/>
          </a:prstGeom>
          <a:noFill/>
        </p:spPr>
        <p:txBody>
          <a:bodyPr wrap="square" rtlCol="0">
            <a:spAutoFit/>
          </a:bodyPr>
          <a:lstStyle/>
          <a:p>
            <a:r>
              <a:rPr lang="en-US" b="1" dirty="0"/>
              <a:t>Cruse</a:t>
            </a:r>
          </a:p>
        </p:txBody>
      </p:sp>
      <p:sp>
        <p:nvSpPr>
          <p:cNvPr id="6" name="TextBox 5"/>
          <p:cNvSpPr txBox="1"/>
          <p:nvPr/>
        </p:nvSpPr>
        <p:spPr>
          <a:xfrm>
            <a:off x="3600450" y="4534838"/>
            <a:ext cx="1066800" cy="369332"/>
          </a:xfrm>
          <a:prstGeom prst="rect">
            <a:avLst/>
          </a:prstGeom>
          <a:noFill/>
        </p:spPr>
        <p:txBody>
          <a:bodyPr wrap="square" rtlCol="0">
            <a:spAutoFit/>
          </a:bodyPr>
          <a:lstStyle/>
          <a:p>
            <a:r>
              <a:rPr lang="en-US" b="1" dirty="0"/>
              <a:t>Muriel</a:t>
            </a:r>
          </a:p>
        </p:txBody>
      </p:sp>
      <p:sp>
        <p:nvSpPr>
          <p:cNvPr id="7" name="TextBox 6"/>
          <p:cNvSpPr txBox="1"/>
          <p:nvPr/>
        </p:nvSpPr>
        <p:spPr>
          <a:xfrm>
            <a:off x="5671335" y="4503760"/>
            <a:ext cx="1371600" cy="369332"/>
          </a:xfrm>
          <a:prstGeom prst="rect">
            <a:avLst/>
          </a:prstGeom>
          <a:noFill/>
        </p:spPr>
        <p:txBody>
          <a:bodyPr wrap="square" rtlCol="0">
            <a:spAutoFit/>
          </a:bodyPr>
          <a:lstStyle/>
          <a:p>
            <a:r>
              <a:rPr lang="en-US" b="1" dirty="0"/>
              <a:t>Jean</a:t>
            </a:r>
          </a:p>
        </p:txBody>
      </p:sp>
      <p:sp>
        <p:nvSpPr>
          <p:cNvPr id="8" name="TextBox 7"/>
          <p:cNvSpPr txBox="1"/>
          <p:nvPr/>
        </p:nvSpPr>
        <p:spPr>
          <a:xfrm>
            <a:off x="1762164" y="4985092"/>
            <a:ext cx="5638800" cy="369332"/>
          </a:xfrm>
          <a:prstGeom prst="rect">
            <a:avLst/>
          </a:prstGeom>
          <a:noFill/>
        </p:spPr>
        <p:txBody>
          <a:bodyPr wrap="square" rtlCol="0">
            <a:spAutoFit/>
          </a:bodyPr>
          <a:lstStyle/>
          <a:p>
            <a:r>
              <a:rPr lang="en-US" dirty="0"/>
              <a:t>3422 Oak Drive, Dickinson, TX 77539</a:t>
            </a:r>
          </a:p>
        </p:txBody>
      </p:sp>
      <p:sp>
        <p:nvSpPr>
          <p:cNvPr id="9" name="TextBox 8"/>
          <p:cNvSpPr txBox="1"/>
          <p:nvPr/>
        </p:nvSpPr>
        <p:spPr>
          <a:xfrm>
            <a:off x="6484631" y="5418399"/>
            <a:ext cx="228600" cy="276999"/>
          </a:xfrm>
          <a:prstGeom prst="rect">
            <a:avLst/>
          </a:prstGeom>
          <a:noFill/>
        </p:spPr>
        <p:txBody>
          <a:bodyPr wrap="square" rtlCol="0">
            <a:spAutoFit/>
          </a:bodyPr>
          <a:lstStyle/>
          <a:p>
            <a:r>
              <a:rPr lang="en-US" sz="1200" b="1" dirty="0"/>
              <a:t>0</a:t>
            </a:r>
          </a:p>
        </p:txBody>
      </p:sp>
      <p:sp>
        <p:nvSpPr>
          <p:cNvPr id="10" name="TextBox 9"/>
          <p:cNvSpPr txBox="1"/>
          <p:nvPr/>
        </p:nvSpPr>
        <p:spPr>
          <a:xfrm>
            <a:off x="6667500" y="5410199"/>
            <a:ext cx="149431" cy="276999"/>
          </a:xfrm>
          <a:prstGeom prst="rect">
            <a:avLst/>
          </a:prstGeom>
          <a:noFill/>
        </p:spPr>
        <p:txBody>
          <a:bodyPr wrap="square" rtlCol="0">
            <a:spAutoFit/>
          </a:bodyPr>
          <a:lstStyle/>
          <a:p>
            <a:r>
              <a:rPr lang="en-US" sz="1200" b="1" dirty="0"/>
              <a:t>7</a:t>
            </a:r>
          </a:p>
        </p:txBody>
      </p:sp>
      <p:sp>
        <p:nvSpPr>
          <p:cNvPr id="11" name="TextBox 10"/>
          <p:cNvSpPr txBox="1"/>
          <p:nvPr/>
        </p:nvSpPr>
        <p:spPr>
          <a:xfrm>
            <a:off x="6885861" y="5410199"/>
            <a:ext cx="200379" cy="276999"/>
          </a:xfrm>
          <a:prstGeom prst="rect">
            <a:avLst/>
          </a:prstGeom>
          <a:noFill/>
        </p:spPr>
        <p:txBody>
          <a:bodyPr wrap="square" rtlCol="0">
            <a:spAutoFit/>
          </a:bodyPr>
          <a:lstStyle/>
          <a:p>
            <a:r>
              <a:rPr lang="en-US" sz="1200" b="1" dirty="0"/>
              <a:t>2</a:t>
            </a:r>
          </a:p>
        </p:txBody>
      </p:sp>
      <p:sp>
        <p:nvSpPr>
          <p:cNvPr id="12" name="TextBox 11"/>
          <p:cNvSpPr txBox="1"/>
          <p:nvPr/>
        </p:nvSpPr>
        <p:spPr>
          <a:xfrm>
            <a:off x="7059827" y="5418398"/>
            <a:ext cx="228600" cy="276999"/>
          </a:xfrm>
          <a:prstGeom prst="rect">
            <a:avLst/>
          </a:prstGeom>
          <a:noFill/>
        </p:spPr>
        <p:txBody>
          <a:bodyPr wrap="square" rtlCol="0">
            <a:spAutoFit/>
          </a:bodyPr>
          <a:lstStyle/>
          <a:p>
            <a:r>
              <a:rPr lang="en-US" sz="1200" b="1" dirty="0"/>
              <a:t>5</a:t>
            </a:r>
          </a:p>
        </p:txBody>
      </p:sp>
      <p:sp>
        <p:nvSpPr>
          <p:cNvPr id="13" name="TextBox 12"/>
          <p:cNvSpPr txBox="1"/>
          <p:nvPr/>
        </p:nvSpPr>
        <p:spPr>
          <a:xfrm>
            <a:off x="7256450" y="5408072"/>
            <a:ext cx="263214" cy="276999"/>
          </a:xfrm>
          <a:prstGeom prst="rect">
            <a:avLst/>
          </a:prstGeom>
          <a:noFill/>
        </p:spPr>
        <p:txBody>
          <a:bodyPr wrap="none" rtlCol="0">
            <a:spAutoFit/>
          </a:bodyPr>
          <a:lstStyle/>
          <a:p>
            <a:r>
              <a:rPr lang="en-US" sz="1200" b="1" dirty="0"/>
              <a:t>1</a:t>
            </a:r>
          </a:p>
        </p:txBody>
      </p:sp>
      <p:sp>
        <p:nvSpPr>
          <p:cNvPr id="14" name="TextBox 13"/>
          <p:cNvSpPr txBox="1"/>
          <p:nvPr/>
        </p:nvSpPr>
        <p:spPr>
          <a:xfrm>
            <a:off x="7426419" y="5408072"/>
            <a:ext cx="191039" cy="276999"/>
          </a:xfrm>
          <a:prstGeom prst="rect">
            <a:avLst/>
          </a:prstGeom>
          <a:noFill/>
        </p:spPr>
        <p:txBody>
          <a:bodyPr wrap="square" rtlCol="0">
            <a:spAutoFit/>
          </a:bodyPr>
          <a:lstStyle/>
          <a:p>
            <a:r>
              <a:rPr lang="en-US" sz="1200" b="1" dirty="0"/>
              <a:t>9</a:t>
            </a:r>
          </a:p>
        </p:txBody>
      </p:sp>
      <p:sp>
        <p:nvSpPr>
          <p:cNvPr id="15" name="TextBox 14"/>
          <p:cNvSpPr txBox="1"/>
          <p:nvPr/>
        </p:nvSpPr>
        <p:spPr>
          <a:xfrm>
            <a:off x="7568761" y="5418397"/>
            <a:ext cx="204355" cy="276999"/>
          </a:xfrm>
          <a:prstGeom prst="rect">
            <a:avLst/>
          </a:prstGeom>
          <a:noFill/>
        </p:spPr>
        <p:txBody>
          <a:bodyPr wrap="square" rtlCol="0">
            <a:spAutoFit/>
          </a:bodyPr>
          <a:lstStyle/>
          <a:p>
            <a:r>
              <a:rPr lang="en-US" sz="1200" b="1" dirty="0"/>
              <a:t>6</a:t>
            </a:r>
          </a:p>
        </p:txBody>
      </p:sp>
      <p:sp>
        <p:nvSpPr>
          <p:cNvPr id="17" name="TextBox 16"/>
          <p:cNvSpPr txBox="1"/>
          <p:nvPr/>
        </p:nvSpPr>
        <p:spPr>
          <a:xfrm>
            <a:off x="7746013" y="5418396"/>
            <a:ext cx="152400" cy="276999"/>
          </a:xfrm>
          <a:prstGeom prst="rect">
            <a:avLst/>
          </a:prstGeom>
          <a:noFill/>
        </p:spPr>
        <p:txBody>
          <a:bodyPr wrap="square" rtlCol="0">
            <a:spAutoFit/>
          </a:bodyPr>
          <a:lstStyle/>
          <a:p>
            <a:r>
              <a:rPr lang="en-US" sz="1200" b="1" dirty="0"/>
              <a:t>4</a:t>
            </a:r>
          </a:p>
        </p:txBody>
      </p:sp>
      <p:sp>
        <p:nvSpPr>
          <p:cNvPr id="18" name="Oval 17"/>
          <p:cNvSpPr/>
          <p:nvPr/>
        </p:nvSpPr>
        <p:spPr>
          <a:xfrm>
            <a:off x="6410541" y="5624141"/>
            <a:ext cx="533400" cy="256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155619" y="5865500"/>
            <a:ext cx="1371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790700" y="5791200"/>
            <a:ext cx="16383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689019" y="5962401"/>
            <a:ext cx="152400" cy="276999"/>
          </a:xfrm>
          <a:prstGeom prst="rect">
            <a:avLst/>
          </a:prstGeom>
          <a:noFill/>
        </p:spPr>
        <p:txBody>
          <a:bodyPr wrap="square" rtlCol="0">
            <a:spAutoFit/>
          </a:bodyPr>
          <a:lstStyle/>
          <a:p>
            <a:r>
              <a:rPr lang="en-US" sz="1200" b="1" dirty="0"/>
              <a:t>1</a:t>
            </a:r>
          </a:p>
        </p:txBody>
      </p:sp>
      <p:sp>
        <p:nvSpPr>
          <p:cNvPr id="22" name="TextBox 21"/>
          <p:cNvSpPr txBox="1"/>
          <p:nvPr/>
        </p:nvSpPr>
        <p:spPr>
          <a:xfrm>
            <a:off x="5843162" y="5962402"/>
            <a:ext cx="152400" cy="276999"/>
          </a:xfrm>
          <a:prstGeom prst="rect">
            <a:avLst/>
          </a:prstGeom>
          <a:noFill/>
        </p:spPr>
        <p:txBody>
          <a:bodyPr wrap="square" rtlCol="0">
            <a:spAutoFit/>
          </a:bodyPr>
          <a:lstStyle/>
          <a:p>
            <a:r>
              <a:rPr lang="en-US" sz="1200" b="1" dirty="0"/>
              <a:t>2</a:t>
            </a:r>
          </a:p>
        </p:txBody>
      </p:sp>
      <p:sp>
        <p:nvSpPr>
          <p:cNvPr id="23" name="TextBox 22"/>
          <p:cNvSpPr txBox="1"/>
          <p:nvPr/>
        </p:nvSpPr>
        <p:spPr>
          <a:xfrm>
            <a:off x="6005146" y="5951910"/>
            <a:ext cx="152400" cy="276999"/>
          </a:xfrm>
          <a:prstGeom prst="rect">
            <a:avLst/>
          </a:prstGeom>
          <a:noFill/>
        </p:spPr>
        <p:txBody>
          <a:bodyPr wrap="square" rtlCol="0">
            <a:spAutoFit/>
          </a:bodyPr>
          <a:lstStyle/>
          <a:p>
            <a:r>
              <a:rPr lang="en-US" sz="1200" b="1" dirty="0"/>
              <a:t>3</a:t>
            </a:r>
          </a:p>
        </p:txBody>
      </p:sp>
      <p:sp>
        <p:nvSpPr>
          <p:cNvPr id="24" name="TextBox 23"/>
          <p:cNvSpPr txBox="1"/>
          <p:nvPr/>
        </p:nvSpPr>
        <p:spPr>
          <a:xfrm>
            <a:off x="6147962" y="5943599"/>
            <a:ext cx="152400" cy="276999"/>
          </a:xfrm>
          <a:prstGeom prst="rect">
            <a:avLst/>
          </a:prstGeom>
          <a:noFill/>
        </p:spPr>
        <p:txBody>
          <a:bodyPr wrap="square" rtlCol="0">
            <a:spAutoFit/>
          </a:bodyPr>
          <a:lstStyle/>
          <a:p>
            <a:r>
              <a:rPr lang="en-US" sz="1200" b="1" dirty="0"/>
              <a:t>4</a:t>
            </a:r>
          </a:p>
        </p:txBody>
      </p:sp>
      <p:sp>
        <p:nvSpPr>
          <p:cNvPr id="25" name="TextBox 24"/>
          <p:cNvSpPr txBox="1"/>
          <p:nvPr/>
        </p:nvSpPr>
        <p:spPr>
          <a:xfrm>
            <a:off x="5055424" y="6252337"/>
            <a:ext cx="3224151" cy="369332"/>
          </a:xfrm>
          <a:prstGeom prst="rect">
            <a:avLst/>
          </a:prstGeom>
          <a:noFill/>
        </p:spPr>
        <p:txBody>
          <a:bodyPr wrap="square" rtlCol="0">
            <a:spAutoFit/>
          </a:bodyPr>
          <a:lstStyle/>
          <a:p>
            <a:r>
              <a:rPr lang="en-US" b="1" dirty="0">
                <a:latin typeface="Lucida Handwriting" panose="03010101010101010101" pitchFamily="66" charset="0"/>
              </a:rPr>
              <a:t>Muriel</a:t>
            </a:r>
            <a:r>
              <a:rPr lang="en-US" b="1" dirty="0">
                <a:solidFill>
                  <a:srgbClr val="FFFF00"/>
                </a:solidFill>
                <a:latin typeface="Lucida Handwriting" panose="03010101010101010101" pitchFamily="66" charset="0"/>
              </a:rPr>
              <a:t> </a:t>
            </a:r>
            <a:r>
              <a:rPr lang="en-US" b="1" dirty="0">
                <a:latin typeface="Lucida Handwriting" panose="03010101010101010101" pitchFamily="66" charset="0"/>
              </a:rPr>
              <a:t>Jean</a:t>
            </a:r>
            <a:r>
              <a:rPr lang="en-US" b="1" dirty="0">
                <a:solidFill>
                  <a:srgbClr val="FFFF00"/>
                </a:solidFill>
                <a:latin typeface="Lucida Handwriting" panose="03010101010101010101" pitchFamily="66" charset="0"/>
              </a:rPr>
              <a:t> </a:t>
            </a:r>
            <a:r>
              <a:rPr lang="en-US" b="1" dirty="0">
                <a:latin typeface="Lucida Handwriting" panose="03010101010101010101" pitchFamily="66" charset="0"/>
              </a:rPr>
              <a:t>Cruse</a:t>
            </a:r>
          </a:p>
        </p:txBody>
      </p:sp>
      <p:sp>
        <p:nvSpPr>
          <p:cNvPr id="26" name="TextBox 25"/>
          <p:cNvSpPr txBox="1"/>
          <p:nvPr/>
        </p:nvSpPr>
        <p:spPr>
          <a:xfrm>
            <a:off x="1498230" y="2818316"/>
            <a:ext cx="4876800" cy="369332"/>
          </a:xfrm>
          <a:prstGeom prst="rect">
            <a:avLst/>
          </a:prstGeom>
          <a:noFill/>
        </p:spPr>
        <p:txBody>
          <a:bodyPr wrap="square" rtlCol="0">
            <a:spAutoFit/>
          </a:bodyPr>
          <a:lstStyle/>
          <a:p>
            <a:r>
              <a:rPr lang="en-US" dirty="0">
                <a:solidFill>
                  <a:schemeClr val="accent2">
                    <a:lumMod val="75000"/>
                  </a:schemeClr>
                </a:solidFill>
              </a:rPr>
              <a:t>At least one 		</a:t>
            </a:r>
            <a:r>
              <a:rPr lang="en-US" u="sng" dirty="0">
                <a:solidFill>
                  <a:schemeClr val="accent2">
                    <a:lumMod val="75000"/>
                  </a:schemeClr>
                </a:solidFill>
              </a:rPr>
              <a:t>must</a:t>
            </a:r>
            <a:r>
              <a:rPr lang="en-US" dirty="0">
                <a:solidFill>
                  <a:schemeClr val="accent2">
                    <a:lumMod val="75000"/>
                  </a:schemeClr>
                </a:solidFill>
              </a:rPr>
              <a:t> be filled out!</a:t>
            </a:r>
          </a:p>
        </p:txBody>
      </p:sp>
      <p:sp>
        <p:nvSpPr>
          <p:cNvPr id="27" name="Oval 26"/>
          <p:cNvSpPr/>
          <p:nvPr/>
        </p:nvSpPr>
        <p:spPr>
          <a:xfrm>
            <a:off x="2814961" y="2757489"/>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50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100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100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21"/>
                                        </p:tgtEl>
                                        <p:attrNameLst>
                                          <p:attrName>style.visibility</p:attrName>
                                        </p:attrNameLst>
                                      </p:cBhvr>
                                      <p:to>
                                        <p:strVal val="visible"/>
                                      </p:to>
                                    </p:set>
                                  </p:childTnLst>
                                </p:cTn>
                              </p:par>
                              <p:par>
                                <p:cTn id="42" presetID="1" presetClass="entr" presetSubtype="0" fill="hold" grpId="0" nodeType="withEffect">
                                  <p:stCondLst>
                                    <p:cond delay="100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1000"/>
                                  </p:stCondLst>
                                  <p:childTnLst>
                                    <p:set>
                                      <p:cBhvr>
                                        <p:cTn id="45" dur="1" fill="hold">
                                          <p:stCondLst>
                                            <p:cond delay="0"/>
                                          </p:stCondLst>
                                        </p:cTn>
                                        <p:tgtEl>
                                          <p:spTgt spid="23"/>
                                        </p:tgtEl>
                                        <p:attrNameLst>
                                          <p:attrName>style.visibility</p:attrName>
                                        </p:attrNameLst>
                                      </p:cBhvr>
                                      <p:to>
                                        <p:strVal val="visible"/>
                                      </p:to>
                                    </p:set>
                                  </p:childTnLst>
                                </p:cTn>
                              </p:par>
                              <p:par>
                                <p:cTn id="46" presetID="1" presetClass="entr" presetSubtype="0" fill="hold" grpId="0" nodeType="withEffect">
                                  <p:stCondLst>
                                    <p:cond delay="1000"/>
                                  </p:stCondLst>
                                  <p:childTnLst>
                                    <p:set>
                                      <p:cBhvr>
                                        <p:cTn id="47" dur="1" fill="hold">
                                          <p:stCondLst>
                                            <p:cond delay="0"/>
                                          </p:stCondLst>
                                        </p:cTn>
                                        <p:tgtEl>
                                          <p:spTgt spid="24"/>
                                        </p:tgtEl>
                                        <p:attrNameLst>
                                          <p:attrName>style.visibility</p:attrName>
                                        </p:attrNameLst>
                                      </p:cBhvr>
                                      <p:to>
                                        <p:strVal val="visible"/>
                                      </p:to>
                                    </p:set>
                                  </p:childTnLst>
                                </p:cTn>
                              </p:par>
                            </p:childTnLst>
                          </p:cTn>
                        </p:par>
                        <p:par>
                          <p:cTn id="48" fill="hold">
                            <p:stCondLst>
                              <p:cond delay="4000"/>
                            </p:stCondLst>
                            <p:childTnLst>
                              <p:par>
                                <p:cTn id="49" presetID="1" presetClass="entr" presetSubtype="0" fill="hold" grpId="0" nodeType="afterEffect">
                                  <p:stCondLst>
                                    <p:cond delay="100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7" grpId="0"/>
      <p:bldP spid="18" grpId="0" animBg="1"/>
      <p:bldP spid="19" grpId="0" animBg="1"/>
      <p:bldP spid="20" grpId="0" animBg="1"/>
      <p:bldP spid="21" grpId="0"/>
      <p:bldP spid="22" grpId="0"/>
      <p:bldP spid="23" grpId="0"/>
      <p:bldP spid="24" grpId="0"/>
      <p:bldP spid="25" grpId="0"/>
      <p:bldP spid="26"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lgn="ctr"/>
            <a:r>
              <a:rPr lang="en-US" sz="4800" b="1" dirty="0">
                <a:latin typeface="+mn-lt"/>
                <a:ea typeface="Verdana" panose="020B0604030504040204" pitchFamily="34" charset="0"/>
                <a:cs typeface="Verdana" panose="020B0604030504040204" pitchFamily="34" charset="0"/>
              </a:rPr>
              <a:t>Processing Provisionals</a:t>
            </a:r>
            <a:endParaRPr lang="en-US" sz="4800" b="1" dirty="0">
              <a:latin typeface="+mn-lt"/>
            </a:endParaRPr>
          </a:p>
        </p:txBody>
      </p:sp>
      <p:sp>
        <p:nvSpPr>
          <p:cNvPr id="3" name="Content Placeholder 2"/>
          <p:cNvSpPr>
            <a:spLocks noGrp="1"/>
          </p:cNvSpPr>
          <p:nvPr>
            <p:ph idx="1"/>
          </p:nvPr>
        </p:nvSpPr>
        <p:spPr>
          <a:xfrm>
            <a:off x="457200" y="1066800"/>
            <a:ext cx="8229600" cy="5059363"/>
          </a:xfrm>
        </p:spPr>
        <p:txBody>
          <a:bodyPr/>
          <a:lstStyle/>
          <a:p>
            <a:r>
              <a:rPr lang="en-US" dirty="0"/>
              <a:t>Judge gives voter appropriate Notice.</a:t>
            </a:r>
          </a:p>
          <a:p>
            <a:pPr marL="0" indent="0">
              <a:buNone/>
            </a:pPr>
            <a:endParaRPr lang="en-US" dirty="0"/>
          </a:p>
        </p:txBody>
      </p:sp>
      <p:sp>
        <p:nvSpPr>
          <p:cNvPr id="8" name="Slide Number Placeholder 7"/>
          <p:cNvSpPr>
            <a:spLocks noGrp="1"/>
          </p:cNvSpPr>
          <p:nvPr>
            <p:ph type="sldNum" sz="quarter" idx="12"/>
          </p:nvPr>
        </p:nvSpPr>
        <p:spPr/>
        <p:txBody>
          <a:bodyPr/>
          <a:lstStyle/>
          <a:p>
            <a:fld id="{ACBEDC0F-B05B-4043-952E-66F0DB8DB6CF}" type="slidenum">
              <a:rPr lang="en-US" smtClean="0"/>
              <a:t>16</a:t>
            </a:fld>
            <a:endParaRPr lang="en-US"/>
          </a:p>
        </p:txBody>
      </p:sp>
      <p:pic>
        <p:nvPicPr>
          <p:cNvPr id="4" name="Content Placeholder 29" descr="Provisional_Notice.jpg"/>
          <p:cNvPicPr>
            <a:picLocks noChangeAspect="1"/>
          </p:cNvPicPr>
          <p:nvPr/>
        </p:nvPicPr>
        <p:blipFill>
          <a:blip r:embed="rId3" cstate="print"/>
          <a:stretch>
            <a:fillRect/>
          </a:stretch>
        </p:blipFill>
        <p:spPr>
          <a:xfrm>
            <a:off x="457201" y="2164492"/>
            <a:ext cx="3962399" cy="4312508"/>
          </a:xfrm>
          <a:prstGeom prst="rect">
            <a:avLst/>
          </a:prstGeom>
          <a:ln>
            <a:solidFill>
              <a:srgbClr val="C00000"/>
            </a:solidFill>
          </a:ln>
        </p:spPr>
      </p:pic>
      <p:sp>
        <p:nvSpPr>
          <p:cNvPr id="5" name="TextBox 4"/>
          <p:cNvSpPr txBox="1"/>
          <p:nvPr/>
        </p:nvSpPr>
        <p:spPr>
          <a:xfrm>
            <a:off x="1285061" y="1828451"/>
            <a:ext cx="3048000" cy="369332"/>
          </a:xfrm>
          <a:prstGeom prst="rect">
            <a:avLst/>
          </a:prstGeom>
          <a:noFill/>
        </p:spPr>
        <p:txBody>
          <a:bodyPr wrap="square" rtlCol="0">
            <a:spAutoFit/>
          </a:bodyPr>
          <a:lstStyle/>
          <a:p>
            <a:r>
              <a:rPr lang="en-US" dirty="0">
                <a:solidFill>
                  <a:srgbClr val="FF0000"/>
                </a:solidFill>
              </a:rPr>
              <a:t>All Other Provisional Voters</a:t>
            </a:r>
          </a:p>
        </p:txBody>
      </p:sp>
      <p:pic>
        <p:nvPicPr>
          <p:cNvPr id="6" name="Picture 5" descr="CURE_FORM_NOTICE4VOTER2a.jpg"/>
          <p:cNvPicPr>
            <a:picLocks noChangeAspect="1"/>
          </p:cNvPicPr>
          <p:nvPr/>
        </p:nvPicPr>
        <p:blipFill>
          <a:blip r:embed="rId4" cstate="print"/>
          <a:stretch>
            <a:fillRect/>
          </a:stretch>
        </p:blipFill>
        <p:spPr>
          <a:xfrm>
            <a:off x="4800600" y="2164492"/>
            <a:ext cx="3962400" cy="4312508"/>
          </a:xfrm>
          <a:prstGeom prst="rect">
            <a:avLst/>
          </a:prstGeom>
          <a:ln>
            <a:solidFill>
              <a:schemeClr val="tx1"/>
            </a:solidFill>
          </a:ln>
        </p:spPr>
      </p:pic>
      <p:sp>
        <p:nvSpPr>
          <p:cNvPr id="7" name="TextBox 6"/>
          <p:cNvSpPr txBox="1"/>
          <p:nvPr/>
        </p:nvSpPr>
        <p:spPr>
          <a:xfrm>
            <a:off x="6172200" y="1793849"/>
            <a:ext cx="2133600" cy="381000"/>
          </a:xfrm>
          <a:prstGeom prst="rect">
            <a:avLst/>
          </a:prstGeom>
          <a:noFill/>
        </p:spPr>
        <p:txBody>
          <a:bodyPr wrap="square" rtlCol="0">
            <a:spAutoFit/>
          </a:bodyPr>
          <a:lstStyle/>
          <a:p>
            <a:r>
              <a:rPr lang="en-US" dirty="0">
                <a:solidFill>
                  <a:srgbClr val="FF0000"/>
                </a:solidFill>
              </a:rPr>
              <a:t>No Acceptable ID</a:t>
            </a:r>
          </a:p>
        </p:txBody>
      </p:sp>
    </p:spTree>
    <p:extLst>
      <p:ext uri="{BB962C8B-B14F-4D97-AF65-F5344CB8AC3E}">
        <p14:creationId xmlns:p14="http://schemas.microsoft.com/office/powerpoint/2010/main" val="269169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97892"/>
            <a:ext cx="8686800" cy="3497175"/>
          </a:xfrm>
          <a:prstGeom prst="rect">
            <a:avLst/>
          </a:prstGeom>
        </p:spPr>
      </p:pic>
      <p:sp>
        <p:nvSpPr>
          <p:cNvPr id="2" name="Title 1"/>
          <p:cNvSpPr>
            <a:spLocks noGrp="1"/>
          </p:cNvSpPr>
          <p:nvPr>
            <p:ph type="title"/>
          </p:nvPr>
        </p:nvSpPr>
        <p:spPr>
          <a:xfrm>
            <a:off x="457200" y="76200"/>
            <a:ext cx="8229600" cy="914400"/>
          </a:xfrm>
        </p:spPr>
        <p:txBody>
          <a:bodyPr>
            <a:normAutofit/>
          </a:bodyPr>
          <a:lstStyle/>
          <a:p>
            <a:pPr algn="ctr"/>
            <a:r>
              <a:rPr lang="en-US" sz="4800" b="1" dirty="0">
                <a:latin typeface="+mn-lt"/>
                <a:ea typeface="Verdana" panose="020B0604030504040204" pitchFamily="34" charset="0"/>
                <a:cs typeface="Verdana" panose="020B0604030504040204" pitchFamily="34" charset="0"/>
              </a:rPr>
              <a:t>Processing Provisionals</a:t>
            </a:r>
            <a:endParaRPr lang="en-US" sz="4800" dirty="0">
              <a:latin typeface="+mn-lt"/>
            </a:endParaRPr>
          </a:p>
        </p:txBody>
      </p:sp>
      <p:sp>
        <p:nvSpPr>
          <p:cNvPr id="3" name="Content Placeholder 2"/>
          <p:cNvSpPr>
            <a:spLocks noGrp="1"/>
          </p:cNvSpPr>
          <p:nvPr>
            <p:ph idx="1"/>
          </p:nvPr>
        </p:nvSpPr>
        <p:spPr>
          <a:xfrm>
            <a:off x="228600" y="1295400"/>
            <a:ext cx="8686800" cy="4830763"/>
          </a:xfrm>
        </p:spPr>
        <p:txBody>
          <a:bodyPr/>
          <a:lstStyle/>
          <a:p>
            <a:r>
              <a:rPr lang="en-US" sz="2400" dirty="0"/>
              <a:t>Judge completes top of envelope. It is very important that the polling location and voter’s precinct are filled out.</a:t>
            </a:r>
          </a:p>
          <a:p>
            <a:pPr marL="0" indent="0">
              <a:buNone/>
            </a:pPr>
            <a:endParaRPr lang="en-US" dirty="0"/>
          </a:p>
        </p:txBody>
      </p:sp>
      <p:sp>
        <p:nvSpPr>
          <p:cNvPr id="4" name="Slide Number Placeholder 3"/>
          <p:cNvSpPr>
            <a:spLocks noGrp="1"/>
          </p:cNvSpPr>
          <p:nvPr>
            <p:ph type="sldNum" sz="quarter" idx="12"/>
          </p:nvPr>
        </p:nvSpPr>
        <p:spPr/>
        <p:txBody>
          <a:bodyPr/>
          <a:lstStyle/>
          <a:p>
            <a:fld id="{ACBEDC0F-B05B-4043-952E-66F0DB8DB6CF}" type="slidenum">
              <a:rPr lang="en-US" smtClean="0"/>
              <a:t>17</a:t>
            </a:fld>
            <a:endParaRPr lang="en-US"/>
          </a:p>
        </p:txBody>
      </p:sp>
      <p:sp>
        <p:nvSpPr>
          <p:cNvPr id="9" name="TextBox 8"/>
          <p:cNvSpPr txBox="1"/>
          <p:nvPr/>
        </p:nvSpPr>
        <p:spPr>
          <a:xfrm>
            <a:off x="1537779" y="2310411"/>
            <a:ext cx="1219200" cy="307777"/>
          </a:xfrm>
          <a:prstGeom prst="rect">
            <a:avLst/>
          </a:prstGeom>
          <a:noFill/>
        </p:spPr>
        <p:txBody>
          <a:bodyPr wrap="square" rtlCol="0">
            <a:spAutoFit/>
          </a:bodyPr>
          <a:lstStyle/>
          <a:p>
            <a:r>
              <a:rPr lang="en-US" sz="1400" b="1" dirty="0"/>
              <a:t>General</a:t>
            </a:r>
          </a:p>
        </p:txBody>
      </p:sp>
      <p:sp>
        <p:nvSpPr>
          <p:cNvPr id="10" name="TextBox 9"/>
          <p:cNvSpPr txBox="1"/>
          <p:nvPr/>
        </p:nvSpPr>
        <p:spPr>
          <a:xfrm>
            <a:off x="2609850" y="2335501"/>
            <a:ext cx="2133600" cy="307777"/>
          </a:xfrm>
          <a:prstGeom prst="rect">
            <a:avLst/>
          </a:prstGeom>
          <a:noFill/>
        </p:spPr>
        <p:txBody>
          <a:bodyPr wrap="square" rtlCol="0">
            <a:spAutoFit/>
          </a:bodyPr>
          <a:lstStyle/>
          <a:p>
            <a:r>
              <a:rPr lang="en-US" sz="1400" b="1" dirty="0"/>
              <a:t>La Marque CC</a:t>
            </a:r>
          </a:p>
        </p:txBody>
      </p:sp>
      <p:sp>
        <p:nvSpPr>
          <p:cNvPr id="11" name="TextBox 10"/>
          <p:cNvSpPr txBox="1"/>
          <p:nvPr/>
        </p:nvSpPr>
        <p:spPr>
          <a:xfrm>
            <a:off x="5781706" y="2335500"/>
            <a:ext cx="1371600" cy="307777"/>
          </a:xfrm>
          <a:prstGeom prst="rect">
            <a:avLst/>
          </a:prstGeom>
          <a:noFill/>
        </p:spPr>
        <p:txBody>
          <a:bodyPr wrap="square" rtlCol="0">
            <a:spAutoFit/>
          </a:bodyPr>
          <a:lstStyle/>
          <a:p>
            <a:r>
              <a:rPr lang="en-US" sz="1400" b="1" dirty="0"/>
              <a:t>Nov. 8, 2022</a:t>
            </a:r>
          </a:p>
        </p:txBody>
      </p:sp>
      <p:sp>
        <p:nvSpPr>
          <p:cNvPr id="7" name="TextBox 6"/>
          <p:cNvSpPr txBox="1"/>
          <p:nvPr/>
        </p:nvSpPr>
        <p:spPr>
          <a:xfrm>
            <a:off x="4498605" y="2360591"/>
            <a:ext cx="533400" cy="307777"/>
          </a:xfrm>
          <a:prstGeom prst="rect">
            <a:avLst/>
          </a:prstGeom>
          <a:noFill/>
        </p:spPr>
        <p:txBody>
          <a:bodyPr wrap="square" rtlCol="0">
            <a:spAutoFit/>
          </a:bodyPr>
          <a:lstStyle/>
          <a:p>
            <a:r>
              <a:rPr lang="en-US" sz="1400" b="1" dirty="0"/>
              <a:t>220</a:t>
            </a:r>
          </a:p>
        </p:txBody>
      </p:sp>
      <p:sp>
        <p:nvSpPr>
          <p:cNvPr id="12" name="TextBox 11"/>
          <p:cNvSpPr txBox="1"/>
          <p:nvPr/>
        </p:nvSpPr>
        <p:spPr>
          <a:xfrm>
            <a:off x="7391400" y="2335499"/>
            <a:ext cx="1524000" cy="307777"/>
          </a:xfrm>
          <a:prstGeom prst="rect">
            <a:avLst/>
          </a:prstGeom>
          <a:noFill/>
        </p:spPr>
        <p:txBody>
          <a:bodyPr wrap="square" rtlCol="0">
            <a:spAutoFit/>
          </a:bodyPr>
          <a:lstStyle/>
          <a:p>
            <a:r>
              <a:rPr lang="en-US" sz="1400" b="1" dirty="0"/>
              <a:t>Galveston County</a:t>
            </a:r>
          </a:p>
        </p:txBody>
      </p:sp>
    </p:spTree>
    <p:extLst>
      <p:ext uri="{BB962C8B-B14F-4D97-AF65-F5344CB8AC3E}">
        <p14:creationId xmlns:p14="http://schemas.microsoft.com/office/powerpoint/2010/main" val="408727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7"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lgn="ctr"/>
            <a:r>
              <a:rPr lang="en-US" sz="4800" b="1" dirty="0">
                <a:latin typeface="+mn-lt"/>
                <a:ea typeface="Verdana" panose="020B0604030504040204" pitchFamily="34" charset="0"/>
                <a:cs typeface="Verdana" panose="020B0604030504040204" pitchFamily="34" charset="0"/>
              </a:rPr>
              <a:t>Processing Provisionals</a:t>
            </a:r>
            <a:endParaRPr lang="en-US" sz="4800" dirty="0">
              <a:latin typeface="+mn-lt"/>
            </a:endParaRPr>
          </a:p>
        </p:txBody>
      </p:sp>
      <p:sp>
        <p:nvSpPr>
          <p:cNvPr id="3" name="Content Placeholder 2"/>
          <p:cNvSpPr>
            <a:spLocks noGrp="1"/>
          </p:cNvSpPr>
          <p:nvPr>
            <p:ph idx="1"/>
          </p:nvPr>
        </p:nvSpPr>
        <p:spPr>
          <a:xfrm>
            <a:off x="457200" y="1066800"/>
            <a:ext cx="8229600" cy="5059363"/>
          </a:xfrm>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Judge will manually Create Access Code.</a:t>
            </a:r>
          </a:p>
          <a:p>
            <a:r>
              <a:rPr lang="en-US" dirty="0">
                <a:latin typeface="Verdana" panose="020B0604030504040204" pitchFamily="34" charset="0"/>
                <a:ea typeface="Verdana" panose="020B0604030504040204" pitchFamily="34" charset="0"/>
                <a:cs typeface="Verdana" panose="020B0604030504040204" pitchFamily="34" charset="0"/>
              </a:rPr>
              <a:t>Choose Precinct and Ballot Style.</a:t>
            </a:r>
          </a:p>
          <a:p>
            <a:r>
              <a:rPr lang="en-US" dirty="0">
                <a:latin typeface="Verdana" panose="020B0604030504040204" pitchFamily="34" charset="0"/>
                <a:ea typeface="Verdana" panose="020B0604030504040204" pitchFamily="34" charset="0"/>
                <a:cs typeface="Verdana" panose="020B0604030504040204" pitchFamily="34" charset="0"/>
              </a:rPr>
              <a:t>Touch “Mark as provisional.”</a:t>
            </a:r>
          </a:p>
          <a:p>
            <a:r>
              <a:rPr lang="en-US" dirty="0">
                <a:latin typeface="Verdana" panose="020B0604030504040204" pitchFamily="34" charset="0"/>
                <a:ea typeface="Verdana" panose="020B0604030504040204" pitchFamily="34" charset="0"/>
                <a:cs typeface="Verdana" panose="020B0604030504040204" pitchFamily="34" charset="0"/>
              </a:rPr>
              <a:t>Touch “Yes, print the code.”</a:t>
            </a:r>
          </a:p>
        </p:txBody>
      </p:sp>
      <p:sp>
        <p:nvSpPr>
          <p:cNvPr id="4" name="Slide Number Placeholder 3"/>
          <p:cNvSpPr>
            <a:spLocks noGrp="1"/>
          </p:cNvSpPr>
          <p:nvPr>
            <p:ph type="sldNum" sz="quarter" idx="12"/>
          </p:nvPr>
        </p:nvSpPr>
        <p:spPr/>
        <p:txBody>
          <a:bodyPr/>
          <a:lstStyle/>
          <a:p>
            <a:fld id="{ACBEDC0F-B05B-4043-952E-66F0DB8DB6CF}" type="slidenum">
              <a:rPr lang="en-US" smtClean="0"/>
              <a:t>18</a:t>
            </a:fld>
            <a:endParaRPr lang="en-US"/>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464447"/>
            <a:ext cx="2362202" cy="3149601"/>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A9E0F514-5A2D-4119-9AAE-179F43366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464447"/>
            <a:ext cx="2362200" cy="3149601"/>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0A696CD2-D2FC-4AF6-ABAD-C8F07D9DFF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5180" y="3464447"/>
            <a:ext cx="2362200" cy="3149601"/>
          </a:xfrm>
          <a:prstGeom prst="rect">
            <a:avLst/>
          </a:prstGeom>
          <a:effectLst>
            <a:outerShdw blurRad="50800" dist="38100" dir="2700000" algn="tl" rotWithShape="0">
              <a:prstClr val="black">
                <a:alpha val="40000"/>
              </a:prstClr>
            </a:outerShdw>
          </a:effectLst>
        </p:spPr>
      </p:pic>
      <p:sp>
        <p:nvSpPr>
          <p:cNvPr id="8" name="Left Arrow 7"/>
          <p:cNvSpPr/>
          <p:nvPr/>
        </p:nvSpPr>
        <p:spPr>
          <a:xfrm rot="20722339">
            <a:off x="1503647" y="5298821"/>
            <a:ext cx="1397824" cy="294753"/>
          </a:xfrm>
          <a:prstGeom prst="lef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ight Arrow 8"/>
          <p:cNvSpPr/>
          <p:nvPr/>
        </p:nvSpPr>
        <p:spPr>
          <a:xfrm rot="878238">
            <a:off x="2382636" y="4672862"/>
            <a:ext cx="1066800" cy="304800"/>
          </a:xfrm>
          <a:prstGeom prst="righ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Right Arrow 20"/>
          <p:cNvSpPr/>
          <p:nvPr/>
        </p:nvSpPr>
        <p:spPr>
          <a:xfrm rot="878238">
            <a:off x="6117200" y="4744944"/>
            <a:ext cx="1066800" cy="304800"/>
          </a:xfrm>
          <a:prstGeom prst="righ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ight Arrow 21"/>
          <p:cNvSpPr/>
          <p:nvPr/>
        </p:nvSpPr>
        <p:spPr>
          <a:xfrm rot="878238">
            <a:off x="6041000" y="5251501"/>
            <a:ext cx="1066800" cy="304800"/>
          </a:xfrm>
          <a:prstGeom prst="righ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6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21" grpId="0" animBg="1"/>
      <p:bldP spid="21" grpId="1"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689DE-591F-4C8D-A1C6-83D985414EC9}"/>
              </a:ext>
            </a:extLst>
          </p:cNvPr>
          <p:cNvSpPr>
            <a:spLocks noGrp="1"/>
          </p:cNvSpPr>
          <p:nvPr>
            <p:ph type="title"/>
          </p:nvPr>
        </p:nvSpPr>
        <p:spPr/>
        <p:txBody>
          <a:bodyPr>
            <a:noAutofit/>
          </a:bodyPr>
          <a:lstStyle/>
          <a:p>
            <a:pPr algn="ctr"/>
            <a:r>
              <a:rPr lang="en-US" sz="4800" b="1" dirty="0">
                <a:latin typeface="+mn-lt"/>
                <a:ea typeface="Verdana" panose="020B0604030504040204" pitchFamily="34" charset="0"/>
              </a:rPr>
              <a:t>Processing Provisionals – Things to Remember</a:t>
            </a:r>
          </a:p>
        </p:txBody>
      </p:sp>
      <p:sp>
        <p:nvSpPr>
          <p:cNvPr id="3" name="Content Placeholder 2">
            <a:extLst>
              <a:ext uri="{FF2B5EF4-FFF2-40B4-BE49-F238E27FC236}">
                <a16:creationId xmlns:a16="http://schemas.microsoft.com/office/drawing/2014/main" id="{E14B5D55-17CD-4FEF-93DD-E84D28ECE9AA}"/>
              </a:ext>
            </a:extLst>
          </p:cNvPr>
          <p:cNvSpPr>
            <a:spLocks noGrp="1"/>
          </p:cNvSpPr>
          <p:nvPr>
            <p:ph idx="1"/>
          </p:nvPr>
        </p:nvSpPr>
        <p:spPr/>
        <p:txBody>
          <a:bodyPr>
            <a:normAutofit/>
          </a:bodyPr>
          <a:lstStyle/>
          <a:p>
            <a:r>
              <a:rPr lang="en-US" sz="3200" dirty="0"/>
              <a:t>Always call the Elections office to verify the voter is supposed to vote provisional.</a:t>
            </a:r>
          </a:p>
          <a:p>
            <a:pPr marL="0" indent="0">
              <a:buNone/>
            </a:pPr>
            <a:endParaRPr lang="en-US" sz="3200" dirty="0"/>
          </a:p>
          <a:p>
            <a:r>
              <a:rPr lang="en-US" sz="3200" dirty="0"/>
              <a:t>When processing the voter on the poll pad, always check the box for provisional on the confirmation page.</a:t>
            </a:r>
          </a:p>
        </p:txBody>
      </p:sp>
      <p:sp>
        <p:nvSpPr>
          <p:cNvPr id="4" name="Slide Number Placeholder 3">
            <a:extLst>
              <a:ext uri="{FF2B5EF4-FFF2-40B4-BE49-F238E27FC236}">
                <a16:creationId xmlns:a16="http://schemas.microsoft.com/office/drawing/2014/main" id="{A0736ADE-0747-424D-96DF-3171A282B9DB}"/>
              </a:ext>
            </a:extLst>
          </p:cNvPr>
          <p:cNvSpPr>
            <a:spLocks noGrp="1"/>
          </p:cNvSpPr>
          <p:nvPr>
            <p:ph type="sldNum" sz="quarter" idx="12"/>
          </p:nvPr>
        </p:nvSpPr>
        <p:spPr/>
        <p:txBody>
          <a:bodyPr/>
          <a:lstStyle/>
          <a:p>
            <a:fld id="{ACBEDC0F-B05B-4043-952E-66F0DB8DB6CF}" type="slidenum">
              <a:rPr lang="en-US" smtClean="0"/>
              <a:t>19</a:t>
            </a:fld>
            <a:endParaRPr lang="en-US" dirty="0"/>
          </a:p>
        </p:txBody>
      </p:sp>
    </p:spTree>
    <p:extLst>
      <p:ext uri="{BB962C8B-B14F-4D97-AF65-F5344CB8AC3E}">
        <p14:creationId xmlns:p14="http://schemas.microsoft.com/office/powerpoint/2010/main" val="249609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0642-1A6D-45C8-9521-B78D7F0C2E2F}"/>
              </a:ext>
            </a:extLst>
          </p:cNvPr>
          <p:cNvSpPr>
            <a:spLocks noGrp="1"/>
          </p:cNvSpPr>
          <p:nvPr>
            <p:ph type="title"/>
          </p:nvPr>
        </p:nvSpPr>
        <p:spPr/>
        <p:txBody>
          <a:bodyPr>
            <a:normAutofit/>
          </a:bodyPr>
          <a:lstStyle/>
          <a:p>
            <a:pPr algn="ctr"/>
            <a:r>
              <a:rPr lang="en-US" sz="4800" b="1" dirty="0">
                <a:latin typeface="+mn-lt"/>
              </a:rPr>
              <a:t>Important Updates</a:t>
            </a:r>
          </a:p>
        </p:txBody>
      </p:sp>
      <p:sp>
        <p:nvSpPr>
          <p:cNvPr id="3" name="Content Placeholder 2">
            <a:extLst>
              <a:ext uri="{FF2B5EF4-FFF2-40B4-BE49-F238E27FC236}">
                <a16:creationId xmlns:a16="http://schemas.microsoft.com/office/drawing/2014/main" id="{A2E2C9C0-3885-4C56-AE8A-59868C102B64}"/>
              </a:ext>
            </a:extLst>
          </p:cNvPr>
          <p:cNvSpPr>
            <a:spLocks noGrp="1"/>
          </p:cNvSpPr>
          <p:nvPr>
            <p:ph sz="half" idx="1"/>
          </p:nvPr>
        </p:nvSpPr>
        <p:spPr>
          <a:xfrm>
            <a:off x="628650" y="1905000"/>
            <a:ext cx="7886700" cy="4633913"/>
          </a:xfrm>
        </p:spPr>
        <p:txBody>
          <a:bodyPr>
            <a:normAutofit/>
          </a:bodyPr>
          <a:lstStyle/>
          <a:p>
            <a:r>
              <a:rPr lang="en-US" sz="2400" dirty="0"/>
              <a:t>Designated Curbside Parking requirements and signage</a:t>
            </a:r>
          </a:p>
          <a:p>
            <a:pPr marL="0" indent="0">
              <a:buNone/>
            </a:pPr>
            <a:endParaRPr lang="en-US" sz="2400" dirty="0"/>
          </a:p>
          <a:p>
            <a:r>
              <a:rPr lang="en-US" sz="2400" dirty="0"/>
              <a:t>Updated Voter Priority and signage</a:t>
            </a:r>
          </a:p>
          <a:p>
            <a:pPr marL="0" indent="0">
              <a:buNone/>
            </a:pPr>
            <a:endParaRPr lang="en-US" sz="2400" dirty="0"/>
          </a:p>
          <a:p>
            <a:r>
              <a:rPr lang="en-US" sz="2400" dirty="0"/>
              <a:t>The State has added a new form </a:t>
            </a:r>
            <a:r>
              <a:rPr lang="en-US" sz="2400" b="1" u="sng" dirty="0"/>
              <a:t>Register of Surrendered Ballots by Mail</a:t>
            </a:r>
            <a:endParaRPr lang="en-US" sz="2400" dirty="0"/>
          </a:p>
        </p:txBody>
      </p:sp>
      <p:sp>
        <p:nvSpPr>
          <p:cNvPr id="5" name="Slide Number Placeholder 4">
            <a:extLst>
              <a:ext uri="{FF2B5EF4-FFF2-40B4-BE49-F238E27FC236}">
                <a16:creationId xmlns:a16="http://schemas.microsoft.com/office/drawing/2014/main" id="{A808677E-8588-458E-A604-D894B7251E11}"/>
              </a:ext>
            </a:extLst>
          </p:cNvPr>
          <p:cNvSpPr>
            <a:spLocks noGrp="1"/>
          </p:cNvSpPr>
          <p:nvPr>
            <p:ph type="sldNum" sz="quarter" idx="12"/>
          </p:nvPr>
        </p:nvSpPr>
        <p:spPr/>
        <p:txBody>
          <a:bodyPr/>
          <a:lstStyle/>
          <a:p>
            <a:fld id="{ACBEDC0F-B05B-4043-952E-66F0DB8DB6CF}" type="slidenum">
              <a:rPr lang="en-US" smtClean="0"/>
              <a:t>2</a:t>
            </a:fld>
            <a:endParaRPr lang="en-US"/>
          </a:p>
        </p:txBody>
      </p:sp>
    </p:spTree>
    <p:extLst>
      <p:ext uri="{BB962C8B-B14F-4D97-AF65-F5344CB8AC3E}">
        <p14:creationId xmlns:p14="http://schemas.microsoft.com/office/powerpoint/2010/main" val="112058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781800" cy="685800"/>
          </a:xfrm>
        </p:spPr>
        <p:txBody>
          <a:bodyPr>
            <a:noAutofit/>
          </a:bodyPr>
          <a:lstStyle/>
          <a:p>
            <a:pPr algn="ctr"/>
            <a:r>
              <a:rPr lang="en-US" sz="4800" b="1" dirty="0">
                <a:latin typeface="+mn-lt"/>
                <a:ea typeface="Verdana" panose="020B0604030504040204" pitchFamily="34" charset="0"/>
                <a:cs typeface="Verdana" panose="020B0604030504040204" pitchFamily="34" charset="0"/>
              </a:rPr>
              <a:t>Processing Provisionals</a:t>
            </a:r>
            <a:endParaRPr lang="en-US" sz="4800" dirty="0">
              <a:latin typeface="+mn-lt"/>
            </a:endParaRPr>
          </a:p>
        </p:txBody>
      </p:sp>
      <p:sp>
        <p:nvSpPr>
          <p:cNvPr id="3" name="Content Placeholder 2"/>
          <p:cNvSpPr>
            <a:spLocks noGrp="1"/>
          </p:cNvSpPr>
          <p:nvPr>
            <p:ph idx="1"/>
          </p:nvPr>
        </p:nvSpPr>
        <p:spPr>
          <a:xfrm>
            <a:off x="1066800" y="1752600"/>
            <a:ext cx="6781800" cy="3794522"/>
          </a:xfrm>
        </p:spPr>
        <p:txBody>
          <a:bodyPr>
            <a:norm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Paper for PVR must be given to the voter, along with the access code.</a:t>
            </a:r>
          </a:p>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This sheet, once marked with the “Printed Vote Record,” will be placed inside the secrecy envelope along with the lower portion of the access code slip. </a:t>
            </a:r>
          </a:p>
        </p:txBody>
      </p:sp>
      <p:sp>
        <p:nvSpPr>
          <p:cNvPr id="4" name="Slide Number Placeholder 3"/>
          <p:cNvSpPr>
            <a:spLocks noGrp="1"/>
          </p:cNvSpPr>
          <p:nvPr>
            <p:ph type="sldNum" sz="quarter" idx="12"/>
          </p:nvPr>
        </p:nvSpPr>
        <p:spPr/>
        <p:txBody>
          <a:bodyPr/>
          <a:lstStyle/>
          <a:p>
            <a:fld id="{ACBEDC0F-B05B-4043-952E-66F0DB8DB6CF}" type="slidenum">
              <a:rPr lang="en-US" smtClean="0"/>
              <a:t>20</a:t>
            </a:fld>
            <a:endParaRPr lang="en-US"/>
          </a:p>
        </p:txBody>
      </p:sp>
    </p:spTree>
    <p:extLst>
      <p:ext uri="{BB962C8B-B14F-4D97-AF65-F5344CB8AC3E}">
        <p14:creationId xmlns:p14="http://schemas.microsoft.com/office/powerpoint/2010/main" val="4014295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271" y="4358840"/>
            <a:ext cx="5867400" cy="2362636"/>
          </a:xfrm>
          <a:prstGeom prst="rect">
            <a:avLst/>
          </a:prstGeom>
        </p:spPr>
      </p:pic>
      <p:sp>
        <p:nvSpPr>
          <p:cNvPr id="2" name="Title 1"/>
          <p:cNvSpPr>
            <a:spLocks noGrp="1"/>
          </p:cNvSpPr>
          <p:nvPr>
            <p:ph type="title"/>
          </p:nvPr>
        </p:nvSpPr>
        <p:spPr>
          <a:xfrm>
            <a:off x="457200" y="76200"/>
            <a:ext cx="8229600" cy="914400"/>
          </a:xfrm>
        </p:spPr>
        <p:txBody>
          <a:bodyPr>
            <a:normAutofit/>
          </a:bodyPr>
          <a:lstStyle/>
          <a:p>
            <a:pPr algn="ctr"/>
            <a:r>
              <a:rPr lang="en-US" sz="4800" b="1" dirty="0">
                <a:latin typeface="+mn-lt"/>
                <a:ea typeface="Verdana" panose="020B0604030504040204" pitchFamily="34" charset="0"/>
                <a:cs typeface="Verdana" panose="020B0604030504040204" pitchFamily="34" charset="0"/>
              </a:rPr>
              <a:t>Processing Provisionals</a:t>
            </a:r>
            <a:endParaRPr lang="en-US" sz="4800" dirty="0">
              <a:latin typeface="+mn-lt"/>
            </a:endParaRPr>
          </a:p>
        </p:txBody>
      </p:sp>
      <p:sp>
        <p:nvSpPr>
          <p:cNvPr id="3" name="Content Placeholder 2"/>
          <p:cNvSpPr>
            <a:spLocks noGrp="1"/>
          </p:cNvSpPr>
          <p:nvPr>
            <p:ph idx="1"/>
          </p:nvPr>
        </p:nvSpPr>
        <p:spPr>
          <a:xfrm>
            <a:off x="457200" y="1066800"/>
            <a:ext cx="6705600" cy="5059363"/>
          </a:xfrm>
        </p:spPr>
        <p:txBody>
          <a:bodyPr>
            <a:normAutofit/>
          </a:bodyPr>
          <a:lstStyle/>
          <a:p>
            <a:r>
              <a:rPr lang="en-US" sz="2800" dirty="0"/>
              <a:t>Tear off top part.</a:t>
            </a:r>
          </a:p>
          <a:p>
            <a:r>
              <a:rPr lang="en-US" sz="2800" dirty="0"/>
              <a:t>Voter signs bottom.</a:t>
            </a:r>
          </a:p>
          <a:p>
            <a:r>
              <a:rPr lang="en-US" sz="2800" dirty="0"/>
              <a:t>Voter seals slip in the secrecy envelope.</a:t>
            </a:r>
          </a:p>
          <a:p>
            <a:r>
              <a:rPr lang="en-US" sz="2800" dirty="0"/>
              <a:t>Voter seals secrecy envelope in provisional envelope.</a:t>
            </a:r>
          </a:p>
        </p:txBody>
      </p:sp>
      <p:sp>
        <p:nvSpPr>
          <p:cNvPr id="6" name="Slide Number Placeholder 5"/>
          <p:cNvSpPr>
            <a:spLocks noGrp="1"/>
          </p:cNvSpPr>
          <p:nvPr>
            <p:ph type="sldNum" sz="quarter" idx="12"/>
          </p:nvPr>
        </p:nvSpPr>
        <p:spPr/>
        <p:txBody>
          <a:bodyPr/>
          <a:lstStyle/>
          <a:p>
            <a:fld id="{ACBEDC0F-B05B-4043-952E-66F0DB8DB6CF}" type="slidenum">
              <a:rPr lang="en-US" smtClean="0"/>
              <a:t>21</a:t>
            </a:fld>
            <a:endParaRPr lang="en-US"/>
          </a:p>
        </p:txBody>
      </p:sp>
      <p:sp>
        <p:nvSpPr>
          <p:cNvPr id="5" name="TextBox 4"/>
          <p:cNvSpPr txBox="1"/>
          <p:nvPr/>
        </p:nvSpPr>
        <p:spPr>
          <a:xfrm>
            <a:off x="4830556" y="991622"/>
            <a:ext cx="3011384"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Voter Uses Access Code to Vote</a:t>
            </a:r>
          </a:p>
        </p:txBody>
      </p:sp>
      <p:pic>
        <p:nvPicPr>
          <p:cNvPr id="10" name="Picture 9" descr="SecretEnvelope.jpg"/>
          <p:cNvPicPr>
            <a:picLocks noChangeAspect="1"/>
          </p:cNvPicPr>
          <p:nvPr/>
        </p:nvPicPr>
        <p:blipFill>
          <a:blip r:embed="rId3" cstate="print"/>
          <a:srcRect/>
          <a:stretch>
            <a:fillRect/>
          </a:stretch>
        </p:blipFill>
        <p:spPr bwMode="auto">
          <a:xfrm>
            <a:off x="2391887" y="3352799"/>
            <a:ext cx="4734297" cy="1793087"/>
          </a:xfrm>
          <a:prstGeom prst="rect">
            <a:avLst/>
          </a:prstGeom>
          <a:noFill/>
          <a:ln w="9525">
            <a:noFill/>
            <a:miter lim="800000"/>
            <a:headEnd/>
            <a:tailEnd/>
          </a:ln>
        </p:spPr>
      </p:pic>
      <p:sp>
        <p:nvSpPr>
          <p:cNvPr id="13" name="Curved Right Arrow 12"/>
          <p:cNvSpPr/>
          <p:nvPr/>
        </p:nvSpPr>
        <p:spPr>
          <a:xfrm rot="3564930">
            <a:off x="1814215" y="3142425"/>
            <a:ext cx="811163" cy="1933036"/>
          </a:xfrm>
          <a:prstGeom prst="curvedRightArrow">
            <a:avLst>
              <a:gd name="adj1" fmla="val 31545"/>
              <a:gd name="adj2" fmla="val 50000"/>
              <a:gd name="adj3" fmla="val 25000"/>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1143000"/>
            <a:ext cx="1301857" cy="5486400"/>
          </a:xfrm>
          <a:prstGeom prst="rect">
            <a:avLst/>
          </a:prstGeom>
        </p:spPr>
      </p:pic>
      <p:sp>
        <p:nvSpPr>
          <p:cNvPr id="7" name="Right Arrow 6"/>
          <p:cNvSpPr/>
          <p:nvPr/>
        </p:nvSpPr>
        <p:spPr>
          <a:xfrm>
            <a:off x="6790345" y="1435961"/>
            <a:ext cx="914400" cy="2286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Right Arrow 13"/>
          <p:cNvSpPr/>
          <p:nvPr/>
        </p:nvSpPr>
        <p:spPr>
          <a:xfrm>
            <a:off x="6911978" y="6324600"/>
            <a:ext cx="792767" cy="222219"/>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Curved Left Arrow 8"/>
          <p:cNvSpPr/>
          <p:nvPr/>
        </p:nvSpPr>
        <p:spPr>
          <a:xfrm rot="6859873">
            <a:off x="6377279" y="3159841"/>
            <a:ext cx="650256" cy="1706034"/>
          </a:xfrm>
          <a:prstGeom prst="curvedLeftArrow">
            <a:avLst>
              <a:gd name="adj1" fmla="val 29261"/>
              <a:gd name="adj2" fmla="val 50000"/>
              <a:gd name="adj3" fmla="val 25000"/>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8" name="Right Arrow 7"/>
          <p:cNvSpPr/>
          <p:nvPr/>
        </p:nvSpPr>
        <p:spPr>
          <a:xfrm>
            <a:off x="6882075" y="3156903"/>
            <a:ext cx="792767" cy="222219"/>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29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3" grpId="1" animBg="1"/>
      <p:bldP spid="7" grpId="0" animBg="1"/>
      <p:bldP spid="14" grpId="0" animBg="1"/>
      <p:bldP spid="14" grpId="1" animBg="1"/>
      <p:bldP spid="9" grpId="0" animBg="1"/>
      <p:bldP spid="9" grpId="1"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83" y="2314252"/>
            <a:ext cx="8832233" cy="3448695"/>
          </a:xfrm>
          <a:prstGeom prst="rect">
            <a:avLst/>
          </a:prstGeom>
        </p:spPr>
      </p:pic>
      <p:sp>
        <p:nvSpPr>
          <p:cNvPr id="2" name="Title 1"/>
          <p:cNvSpPr>
            <a:spLocks noGrp="1"/>
          </p:cNvSpPr>
          <p:nvPr>
            <p:ph type="title"/>
          </p:nvPr>
        </p:nvSpPr>
        <p:spPr>
          <a:xfrm>
            <a:off x="457200" y="76200"/>
            <a:ext cx="8229600" cy="914400"/>
          </a:xfrm>
        </p:spPr>
        <p:txBody>
          <a:bodyPr>
            <a:normAutofit/>
          </a:bodyPr>
          <a:lstStyle/>
          <a:p>
            <a:pPr algn="ctr"/>
            <a:r>
              <a:rPr lang="en-US" sz="4800" b="1" dirty="0">
                <a:latin typeface="+mn-lt"/>
                <a:ea typeface="Verdana" panose="020B0604030504040204" pitchFamily="34" charset="0"/>
                <a:cs typeface="Verdana" panose="020B0604030504040204" pitchFamily="34" charset="0"/>
              </a:rPr>
              <a:t>Processing Provisionals</a:t>
            </a:r>
            <a:endParaRPr lang="en-US" sz="4800" dirty="0">
              <a:latin typeface="+mn-lt"/>
            </a:endParaRPr>
          </a:p>
        </p:txBody>
      </p:sp>
      <p:sp>
        <p:nvSpPr>
          <p:cNvPr id="3" name="Content Placeholder 2"/>
          <p:cNvSpPr>
            <a:spLocks noGrp="1"/>
          </p:cNvSpPr>
          <p:nvPr>
            <p:ph idx="1"/>
          </p:nvPr>
        </p:nvSpPr>
        <p:spPr>
          <a:xfrm>
            <a:off x="76200" y="1066800"/>
            <a:ext cx="8991600" cy="5059363"/>
          </a:xfrm>
        </p:spPr>
        <p:txBody>
          <a:bodyPr/>
          <a:lstStyle/>
          <a:p>
            <a:r>
              <a:rPr lang="en-US" sz="2800" u="sng" dirty="0"/>
              <a:t>Judge</a:t>
            </a:r>
            <a:r>
              <a:rPr lang="en-US" sz="2800" dirty="0"/>
              <a:t> should complete back of Provisional Envelope.</a:t>
            </a:r>
          </a:p>
          <a:p>
            <a:pPr marL="0" indent="0">
              <a:buNone/>
            </a:pPr>
            <a:endParaRPr lang="en-US" dirty="0"/>
          </a:p>
        </p:txBody>
      </p:sp>
      <p:sp>
        <p:nvSpPr>
          <p:cNvPr id="4" name="Slide Number Placeholder 3"/>
          <p:cNvSpPr>
            <a:spLocks noGrp="1"/>
          </p:cNvSpPr>
          <p:nvPr>
            <p:ph type="sldNum" sz="quarter" idx="12"/>
          </p:nvPr>
        </p:nvSpPr>
        <p:spPr/>
        <p:txBody>
          <a:bodyPr/>
          <a:lstStyle/>
          <a:p>
            <a:fld id="{ACBEDC0F-B05B-4043-952E-66F0DB8DB6CF}" type="slidenum">
              <a:rPr lang="en-US" smtClean="0"/>
              <a:t>22</a:t>
            </a:fld>
            <a:endParaRPr lang="en-US"/>
          </a:p>
        </p:txBody>
      </p:sp>
      <p:sp>
        <p:nvSpPr>
          <p:cNvPr id="13" name="&quot;No&quot; Symbol 12"/>
          <p:cNvSpPr/>
          <p:nvPr/>
        </p:nvSpPr>
        <p:spPr>
          <a:xfrm>
            <a:off x="4724400" y="2494416"/>
            <a:ext cx="3124200" cy="2895600"/>
          </a:xfrm>
          <a:prstGeom prst="noSmoking">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1066800" y="2793311"/>
            <a:ext cx="381000" cy="307777"/>
          </a:xfrm>
          <a:prstGeom prst="rect">
            <a:avLst/>
          </a:prstGeom>
          <a:noFill/>
        </p:spPr>
        <p:txBody>
          <a:bodyPr wrap="square" rtlCol="0">
            <a:spAutoFit/>
          </a:bodyPr>
          <a:lstStyle/>
          <a:p>
            <a:r>
              <a:rPr lang="en-US" sz="1400" b="1" dirty="0"/>
              <a:t>X</a:t>
            </a:r>
          </a:p>
        </p:txBody>
      </p:sp>
      <p:sp>
        <p:nvSpPr>
          <p:cNvPr id="15" name="TextBox 14"/>
          <p:cNvSpPr txBox="1"/>
          <p:nvPr/>
        </p:nvSpPr>
        <p:spPr>
          <a:xfrm>
            <a:off x="421819" y="4401431"/>
            <a:ext cx="381000" cy="307777"/>
          </a:xfrm>
          <a:prstGeom prst="rect">
            <a:avLst/>
          </a:prstGeom>
          <a:noFill/>
        </p:spPr>
        <p:txBody>
          <a:bodyPr wrap="square" rtlCol="0">
            <a:spAutoFit/>
          </a:bodyPr>
          <a:lstStyle/>
          <a:p>
            <a:r>
              <a:rPr lang="en-US" sz="1400" b="1" dirty="0"/>
              <a:t>X</a:t>
            </a:r>
          </a:p>
        </p:txBody>
      </p:sp>
      <p:sp>
        <p:nvSpPr>
          <p:cNvPr id="16" name="TextBox 15"/>
          <p:cNvSpPr txBox="1"/>
          <p:nvPr/>
        </p:nvSpPr>
        <p:spPr>
          <a:xfrm>
            <a:off x="3238500" y="4432210"/>
            <a:ext cx="825500" cy="246221"/>
          </a:xfrm>
          <a:prstGeom prst="rect">
            <a:avLst/>
          </a:prstGeom>
          <a:noFill/>
        </p:spPr>
        <p:txBody>
          <a:bodyPr wrap="square" rtlCol="0">
            <a:spAutoFit/>
          </a:bodyPr>
          <a:lstStyle/>
          <a:p>
            <a:r>
              <a:rPr lang="en-US" sz="1000" dirty="0"/>
              <a:t>07/25/2022</a:t>
            </a:r>
          </a:p>
        </p:txBody>
      </p:sp>
      <p:sp>
        <p:nvSpPr>
          <p:cNvPr id="17" name="TextBox 16"/>
          <p:cNvSpPr txBox="1"/>
          <p:nvPr/>
        </p:nvSpPr>
        <p:spPr>
          <a:xfrm>
            <a:off x="2277688" y="4854089"/>
            <a:ext cx="1378032" cy="276999"/>
          </a:xfrm>
          <a:prstGeom prst="rect">
            <a:avLst/>
          </a:prstGeom>
          <a:noFill/>
        </p:spPr>
        <p:txBody>
          <a:bodyPr wrap="square" rtlCol="0">
            <a:spAutoFit/>
          </a:bodyPr>
          <a:lstStyle/>
          <a:p>
            <a:r>
              <a:rPr lang="en-US" sz="1200" dirty="0"/>
              <a:t>November 8, 2022</a:t>
            </a:r>
          </a:p>
        </p:txBody>
      </p:sp>
      <p:sp>
        <p:nvSpPr>
          <p:cNvPr id="20" name="TextBox 19"/>
          <p:cNvSpPr txBox="1"/>
          <p:nvPr/>
        </p:nvSpPr>
        <p:spPr>
          <a:xfrm>
            <a:off x="183662" y="5030688"/>
            <a:ext cx="2559538" cy="307777"/>
          </a:xfrm>
          <a:prstGeom prst="rect">
            <a:avLst/>
          </a:prstGeom>
          <a:noFill/>
        </p:spPr>
        <p:txBody>
          <a:bodyPr wrap="square" rtlCol="0">
            <a:spAutoFit/>
          </a:bodyPr>
          <a:lstStyle/>
          <a:p>
            <a:r>
              <a:rPr lang="en-US" sz="1400" dirty="0">
                <a:latin typeface="Lucida Handwriting" panose="03010101010101010101" pitchFamily="66" charset="0"/>
              </a:rPr>
              <a:t>Judge Sam Hill</a:t>
            </a:r>
          </a:p>
        </p:txBody>
      </p:sp>
    </p:spTree>
    <p:extLst>
      <p:ext uri="{BB962C8B-B14F-4D97-AF65-F5344CB8AC3E}">
        <p14:creationId xmlns:p14="http://schemas.microsoft.com/office/powerpoint/2010/main" val="104272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pPr algn="ctr"/>
            <a:r>
              <a:rPr lang="en-US" b="1" dirty="0">
                <a:latin typeface="+mn-lt"/>
                <a:ea typeface="Verdana" panose="020B0604030504040204" pitchFamily="34" charset="0"/>
                <a:cs typeface="Verdana" panose="020B0604030504040204" pitchFamily="34" charset="0"/>
              </a:rPr>
              <a:t>Processing Provisionals</a:t>
            </a:r>
            <a:endParaRPr lang="en-US" dirty="0">
              <a:latin typeface="+mn-lt"/>
            </a:endParaRPr>
          </a:p>
        </p:txBody>
      </p:sp>
      <p:sp>
        <p:nvSpPr>
          <p:cNvPr id="3" name="Content Placeholder 2"/>
          <p:cNvSpPr>
            <a:spLocks noGrp="1"/>
          </p:cNvSpPr>
          <p:nvPr>
            <p:ph idx="1"/>
          </p:nvPr>
        </p:nvSpPr>
        <p:spPr>
          <a:xfrm>
            <a:off x="457200" y="914400"/>
            <a:ext cx="4114800" cy="5211763"/>
          </a:xfrm>
        </p:spPr>
        <p:txBody>
          <a:bodyPr/>
          <a:lstStyle/>
          <a:p>
            <a:r>
              <a:rPr lang="en-US" dirty="0"/>
              <a:t>Judge should immediately enter the voter on the List of Provisional Voters.</a:t>
            </a:r>
          </a:p>
        </p:txBody>
      </p:sp>
      <p:sp>
        <p:nvSpPr>
          <p:cNvPr id="12" name="Slide Number Placeholder 11"/>
          <p:cNvSpPr>
            <a:spLocks noGrp="1"/>
          </p:cNvSpPr>
          <p:nvPr>
            <p:ph type="sldNum" sz="quarter" idx="12"/>
          </p:nvPr>
        </p:nvSpPr>
        <p:spPr/>
        <p:txBody>
          <a:bodyPr/>
          <a:lstStyle/>
          <a:p>
            <a:fld id="{ACBEDC0F-B05B-4043-952E-66F0DB8DB6CF}" type="slidenum">
              <a:rPr lang="en-US" smtClean="0"/>
              <a:t>23</a:t>
            </a:fld>
            <a:endParaRPr lang="en-US"/>
          </a:p>
        </p:txBody>
      </p:sp>
      <p:pic>
        <p:nvPicPr>
          <p:cNvPr id="18" name="Picture 17">
            <a:extLst>
              <a:ext uri="{FF2B5EF4-FFF2-40B4-BE49-F238E27FC236}">
                <a16:creationId xmlns:a16="http://schemas.microsoft.com/office/drawing/2014/main" id="{F1826958-0B18-4669-B902-9656F63DD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153" y="731837"/>
            <a:ext cx="5029200" cy="6021449"/>
          </a:xfrm>
          <a:prstGeom prst="rect">
            <a:avLst/>
          </a:prstGeom>
        </p:spPr>
      </p:pic>
      <p:sp>
        <p:nvSpPr>
          <p:cNvPr id="20" name="TextBox 19">
            <a:extLst>
              <a:ext uri="{FF2B5EF4-FFF2-40B4-BE49-F238E27FC236}">
                <a16:creationId xmlns:a16="http://schemas.microsoft.com/office/drawing/2014/main" id="{712867F7-5004-4A22-BF6C-73293E93669B}"/>
              </a:ext>
            </a:extLst>
          </p:cNvPr>
          <p:cNvSpPr txBox="1"/>
          <p:nvPr/>
        </p:nvSpPr>
        <p:spPr>
          <a:xfrm>
            <a:off x="6603825" y="1924974"/>
            <a:ext cx="497252" cy="338554"/>
          </a:xfrm>
          <a:prstGeom prst="rect">
            <a:avLst/>
          </a:prstGeom>
          <a:noFill/>
        </p:spPr>
        <p:txBody>
          <a:bodyPr wrap="none" rtlCol="0">
            <a:spAutoFit/>
          </a:bodyPr>
          <a:lstStyle/>
          <a:p>
            <a:r>
              <a:rPr lang="en-US" sz="1600" b="1" dirty="0">
                <a:solidFill>
                  <a:schemeClr val="accent1"/>
                </a:solidFill>
              </a:rPr>
              <a:t>237</a:t>
            </a:r>
          </a:p>
        </p:txBody>
      </p:sp>
      <p:sp>
        <p:nvSpPr>
          <p:cNvPr id="21" name="TextBox 20">
            <a:extLst>
              <a:ext uri="{FF2B5EF4-FFF2-40B4-BE49-F238E27FC236}">
                <a16:creationId xmlns:a16="http://schemas.microsoft.com/office/drawing/2014/main" id="{46D9E3EF-AE5B-4506-9E86-164D8B4C2DF6}"/>
              </a:ext>
            </a:extLst>
          </p:cNvPr>
          <p:cNvSpPr txBox="1"/>
          <p:nvPr/>
        </p:nvSpPr>
        <p:spPr>
          <a:xfrm>
            <a:off x="7412430" y="1018545"/>
            <a:ext cx="1661923" cy="369332"/>
          </a:xfrm>
          <a:prstGeom prst="rect">
            <a:avLst/>
          </a:prstGeom>
          <a:noFill/>
        </p:spPr>
        <p:txBody>
          <a:bodyPr wrap="square" rtlCol="0">
            <a:spAutoFit/>
          </a:bodyPr>
          <a:lstStyle/>
          <a:p>
            <a:r>
              <a:rPr lang="en-US" b="1" dirty="0">
                <a:solidFill>
                  <a:schemeClr val="accent1"/>
                </a:solidFill>
              </a:rPr>
              <a:t>Justice Center</a:t>
            </a:r>
          </a:p>
        </p:txBody>
      </p:sp>
      <p:sp>
        <p:nvSpPr>
          <p:cNvPr id="22" name="TextBox 21">
            <a:extLst>
              <a:ext uri="{FF2B5EF4-FFF2-40B4-BE49-F238E27FC236}">
                <a16:creationId xmlns:a16="http://schemas.microsoft.com/office/drawing/2014/main" id="{A68B422E-4AA9-4E51-A83E-5F9333E24841}"/>
              </a:ext>
            </a:extLst>
          </p:cNvPr>
          <p:cNvSpPr txBox="1"/>
          <p:nvPr/>
        </p:nvSpPr>
        <p:spPr>
          <a:xfrm>
            <a:off x="7505700" y="1235021"/>
            <a:ext cx="1355499" cy="369332"/>
          </a:xfrm>
          <a:prstGeom prst="rect">
            <a:avLst/>
          </a:prstGeom>
          <a:noFill/>
        </p:spPr>
        <p:txBody>
          <a:bodyPr wrap="none" rtlCol="0">
            <a:spAutoFit/>
          </a:bodyPr>
          <a:lstStyle/>
          <a:p>
            <a:r>
              <a:rPr lang="en-US" b="1" dirty="0">
                <a:solidFill>
                  <a:schemeClr val="accent1"/>
                </a:solidFill>
              </a:rPr>
              <a:t>May 6, 2023</a:t>
            </a:r>
          </a:p>
        </p:txBody>
      </p:sp>
      <p:sp>
        <p:nvSpPr>
          <p:cNvPr id="23" name="TextBox 22">
            <a:extLst>
              <a:ext uri="{FF2B5EF4-FFF2-40B4-BE49-F238E27FC236}">
                <a16:creationId xmlns:a16="http://schemas.microsoft.com/office/drawing/2014/main" id="{C9548B66-EAA5-496B-A3A8-0311E95EBC6C}"/>
              </a:ext>
            </a:extLst>
          </p:cNvPr>
          <p:cNvSpPr txBox="1"/>
          <p:nvPr/>
        </p:nvSpPr>
        <p:spPr>
          <a:xfrm>
            <a:off x="5410200" y="1018545"/>
            <a:ext cx="743602" cy="369332"/>
          </a:xfrm>
          <a:prstGeom prst="rect">
            <a:avLst/>
          </a:prstGeom>
          <a:noFill/>
        </p:spPr>
        <p:txBody>
          <a:bodyPr wrap="none" rtlCol="0">
            <a:spAutoFit/>
          </a:bodyPr>
          <a:lstStyle/>
          <a:p>
            <a:r>
              <a:rPr lang="en-US" b="1" dirty="0">
                <a:solidFill>
                  <a:schemeClr val="accent1"/>
                </a:solidFill>
              </a:rPr>
              <a:t>Entity</a:t>
            </a:r>
          </a:p>
        </p:txBody>
      </p:sp>
      <p:sp>
        <p:nvSpPr>
          <p:cNvPr id="19" name="TextBox 18">
            <a:extLst>
              <a:ext uri="{FF2B5EF4-FFF2-40B4-BE49-F238E27FC236}">
                <a16:creationId xmlns:a16="http://schemas.microsoft.com/office/drawing/2014/main" id="{B7718706-7205-4D04-8D35-41C6AD034B8C}"/>
              </a:ext>
            </a:extLst>
          </p:cNvPr>
          <p:cNvSpPr txBox="1"/>
          <p:nvPr/>
        </p:nvSpPr>
        <p:spPr>
          <a:xfrm>
            <a:off x="4280305" y="1924974"/>
            <a:ext cx="1066800" cy="338554"/>
          </a:xfrm>
          <a:prstGeom prst="rect">
            <a:avLst/>
          </a:prstGeom>
          <a:noFill/>
        </p:spPr>
        <p:txBody>
          <a:bodyPr wrap="square" rtlCol="0">
            <a:spAutoFit/>
          </a:bodyPr>
          <a:lstStyle/>
          <a:p>
            <a:r>
              <a:rPr lang="en-US" sz="1600" b="1" dirty="0">
                <a:solidFill>
                  <a:schemeClr val="accent1"/>
                </a:solidFill>
              </a:rPr>
              <a:t>Joe</a:t>
            </a:r>
            <a:r>
              <a:rPr lang="en-US" sz="1600" b="1" dirty="0"/>
              <a:t> </a:t>
            </a:r>
            <a:r>
              <a:rPr lang="en-US" sz="1600" b="1" dirty="0">
                <a:solidFill>
                  <a:schemeClr val="accent1"/>
                </a:solidFill>
              </a:rPr>
              <a:t>Hill</a:t>
            </a:r>
          </a:p>
        </p:txBody>
      </p:sp>
      <p:sp>
        <p:nvSpPr>
          <p:cNvPr id="24" name="TextBox 23">
            <a:extLst>
              <a:ext uri="{FF2B5EF4-FFF2-40B4-BE49-F238E27FC236}">
                <a16:creationId xmlns:a16="http://schemas.microsoft.com/office/drawing/2014/main" id="{F2FFFD41-1A06-4967-86C9-88B5DEAAC49D}"/>
              </a:ext>
            </a:extLst>
          </p:cNvPr>
          <p:cNvSpPr txBox="1"/>
          <p:nvPr/>
        </p:nvSpPr>
        <p:spPr>
          <a:xfrm>
            <a:off x="5048327" y="1266372"/>
            <a:ext cx="1688154" cy="338554"/>
          </a:xfrm>
          <a:prstGeom prst="rect">
            <a:avLst/>
          </a:prstGeom>
          <a:noFill/>
        </p:spPr>
        <p:txBody>
          <a:bodyPr wrap="none" rtlCol="0">
            <a:spAutoFit/>
          </a:bodyPr>
          <a:lstStyle/>
          <a:p>
            <a:r>
              <a:rPr lang="en-US" sz="1600" b="1" dirty="0">
                <a:solidFill>
                  <a:schemeClr val="accent1"/>
                </a:solidFill>
              </a:rPr>
              <a:t>Galveston County</a:t>
            </a:r>
          </a:p>
        </p:txBody>
      </p:sp>
      <p:sp>
        <p:nvSpPr>
          <p:cNvPr id="25" name="TextBox 24">
            <a:extLst>
              <a:ext uri="{FF2B5EF4-FFF2-40B4-BE49-F238E27FC236}">
                <a16:creationId xmlns:a16="http://schemas.microsoft.com/office/drawing/2014/main" id="{868A5E35-2445-4A57-A652-8E65A935F27E}"/>
              </a:ext>
            </a:extLst>
          </p:cNvPr>
          <p:cNvSpPr txBox="1"/>
          <p:nvPr/>
        </p:nvSpPr>
        <p:spPr>
          <a:xfrm>
            <a:off x="5782001" y="5529246"/>
            <a:ext cx="2040943" cy="461665"/>
          </a:xfrm>
          <a:prstGeom prst="rect">
            <a:avLst/>
          </a:prstGeom>
          <a:noFill/>
        </p:spPr>
        <p:txBody>
          <a:bodyPr wrap="none" rtlCol="0">
            <a:spAutoFit/>
          </a:bodyPr>
          <a:lstStyle/>
          <a:p>
            <a:r>
              <a:rPr lang="en-US" sz="2400" b="1" dirty="0">
                <a:solidFill>
                  <a:schemeClr val="accent1"/>
                </a:solidFill>
                <a:latin typeface="Rage Italic" panose="03070502040507070304" pitchFamily="66" charset="0"/>
              </a:rPr>
              <a:t>Judge Jon Snow</a:t>
            </a:r>
          </a:p>
        </p:txBody>
      </p:sp>
    </p:spTree>
    <p:extLst>
      <p:ext uri="{BB962C8B-B14F-4D97-AF65-F5344CB8AC3E}">
        <p14:creationId xmlns:p14="http://schemas.microsoft.com/office/powerpoint/2010/main" val="3583068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pPr algn="ctr"/>
            <a:r>
              <a:rPr lang="en-US" sz="4800" b="1" dirty="0">
                <a:latin typeface="+mn-lt"/>
                <a:ea typeface="Verdana" panose="020B0604030504040204" pitchFamily="34" charset="0"/>
                <a:cs typeface="Verdana" panose="020B0604030504040204" pitchFamily="34" charset="0"/>
              </a:rPr>
              <a:t>Special Circumstances</a:t>
            </a:r>
            <a:endParaRPr lang="en-US" sz="4800" dirty="0">
              <a:latin typeface="+mn-lt"/>
            </a:endParaRPr>
          </a:p>
        </p:txBody>
      </p:sp>
      <p:sp>
        <p:nvSpPr>
          <p:cNvPr id="3" name="Content Placeholder 2"/>
          <p:cNvSpPr>
            <a:spLocks noGrp="1"/>
          </p:cNvSpPr>
          <p:nvPr>
            <p:ph idx="1"/>
          </p:nvPr>
        </p:nvSpPr>
        <p:spPr>
          <a:xfrm>
            <a:off x="76200" y="914400"/>
            <a:ext cx="4419601" cy="5715000"/>
          </a:xfrm>
        </p:spPr>
        <p:txBody>
          <a:bodyPr>
            <a:normAutofit/>
          </a:bodyPr>
          <a:lstStyle/>
          <a:p>
            <a:r>
              <a:rPr lang="en-US" sz="2400" dirty="0"/>
              <a:t>Steps to follow in order if voter is not found:</a:t>
            </a:r>
          </a:p>
          <a:p>
            <a:pPr lvl="1"/>
            <a:r>
              <a:rPr lang="en-US" dirty="0"/>
              <a:t>Try a manual entry if barcode scan was used.</a:t>
            </a:r>
          </a:p>
          <a:p>
            <a:pPr lvl="1"/>
            <a:r>
              <a:rPr lang="en-US" dirty="0"/>
              <a:t>Check data.</a:t>
            </a:r>
          </a:p>
          <a:p>
            <a:pPr lvl="1"/>
            <a:r>
              <a:rPr lang="en-US" dirty="0"/>
              <a:t>Touch advanced button.</a:t>
            </a:r>
          </a:p>
          <a:p>
            <a:pPr lvl="1"/>
            <a:r>
              <a:rPr lang="en-US" dirty="0"/>
              <a:t>Search on DOB, License No., or Voter ID.</a:t>
            </a:r>
          </a:p>
          <a:p>
            <a:pPr marL="457200" lvl="1" indent="0">
              <a:buNone/>
            </a:pPr>
            <a:endParaRPr lang="en-US" dirty="0"/>
          </a:p>
          <a:p>
            <a:pPr marL="457200" lvl="1" indent="0">
              <a:buNone/>
            </a:pPr>
            <a:endParaRPr lang="en-US" b="1" dirty="0"/>
          </a:p>
          <a:p>
            <a:pPr marL="457200" lvl="1" indent="0">
              <a:buNone/>
            </a:pPr>
            <a:r>
              <a:rPr lang="en-US" b="1" dirty="0">
                <a:solidFill>
                  <a:schemeClr val="accent1">
                    <a:lumMod val="75000"/>
                  </a:schemeClr>
                </a:solidFill>
              </a:rPr>
              <a:t>Always call Elections Division if voter is not found.</a:t>
            </a:r>
          </a:p>
        </p:txBody>
      </p:sp>
      <p:sp>
        <p:nvSpPr>
          <p:cNvPr id="4" name="Slide Number Placeholder 3"/>
          <p:cNvSpPr>
            <a:spLocks noGrp="1"/>
          </p:cNvSpPr>
          <p:nvPr>
            <p:ph type="sldNum" sz="quarter" idx="12"/>
          </p:nvPr>
        </p:nvSpPr>
        <p:spPr/>
        <p:txBody>
          <a:bodyPr/>
          <a:lstStyle/>
          <a:p>
            <a:fld id="{ACBEDC0F-B05B-4043-952E-66F0DB8DB6CF}" type="slidenum">
              <a:rPr lang="en-US" smtClean="0"/>
              <a:t>24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676400"/>
            <a:ext cx="4495800" cy="4267200"/>
          </a:xfrm>
          <a:prstGeom prst="rect">
            <a:avLst/>
          </a:prstGeom>
        </p:spPr>
      </p:pic>
      <p:sp>
        <p:nvSpPr>
          <p:cNvPr id="6" name="Up Arrow 5"/>
          <p:cNvSpPr/>
          <p:nvPr/>
        </p:nvSpPr>
        <p:spPr>
          <a:xfrm>
            <a:off x="4876800" y="3276600"/>
            <a:ext cx="304800" cy="1219200"/>
          </a:xfrm>
          <a:prstGeom prst="up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Up Arrow 6"/>
          <p:cNvSpPr/>
          <p:nvPr/>
        </p:nvSpPr>
        <p:spPr>
          <a:xfrm>
            <a:off x="6019800" y="3276600"/>
            <a:ext cx="304800" cy="1219200"/>
          </a:xfrm>
          <a:prstGeom prst="up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Up Arrow 7"/>
          <p:cNvSpPr/>
          <p:nvPr/>
        </p:nvSpPr>
        <p:spPr>
          <a:xfrm>
            <a:off x="6553200" y="3276600"/>
            <a:ext cx="304800" cy="1219200"/>
          </a:xfrm>
          <a:prstGeom prst="up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Down Arrow 8"/>
          <p:cNvSpPr/>
          <p:nvPr/>
        </p:nvSpPr>
        <p:spPr>
          <a:xfrm rot="18840083">
            <a:off x="7775181" y="1370403"/>
            <a:ext cx="228600" cy="1672569"/>
          </a:xfrm>
          <a:prstGeom prst="down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86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50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6F8F47-820A-4A2B-BBE3-A64A3B2ED9D5}"/>
              </a:ext>
            </a:extLst>
          </p:cNvPr>
          <p:cNvSpPr>
            <a:spLocks noGrp="1"/>
          </p:cNvSpPr>
          <p:nvPr>
            <p:ph type="sldNum" sz="quarter" idx="12"/>
          </p:nvPr>
        </p:nvSpPr>
        <p:spPr>
          <a:noFill/>
        </p:spPr>
        <p:txBody>
          <a:bodyPr/>
          <a:lstStyle/>
          <a:p>
            <a:fld id="{ACBEDC0F-B05B-4043-952E-66F0DB8DB6CF}" type="slidenum">
              <a:rPr lang="en-US" smtClean="0"/>
              <a:t>25</a:t>
            </a:fld>
            <a:endParaRPr lang="en-US" dirty="0"/>
          </a:p>
        </p:txBody>
      </p:sp>
      <p:cxnSp>
        <p:nvCxnSpPr>
          <p:cNvPr id="33" name="Straight Arrow Connector 32">
            <a:extLst>
              <a:ext uri="{FF2B5EF4-FFF2-40B4-BE49-F238E27FC236}">
                <a16:creationId xmlns:a16="http://schemas.microsoft.com/office/drawing/2014/main" id="{2F6A381D-6B07-49FF-95F3-D5D1B250DF96}"/>
              </a:ext>
            </a:extLst>
          </p:cNvPr>
          <p:cNvCxnSpPr>
            <a:cxnSpLocks/>
          </p:cNvCxnSpPr>
          <p:nvPr/>
        </p:nvCxnSpPr>
        <p:spPr>
          <a:xfrm>
            <a:off x="4113477" y="719573"/>
            <a:ext cx="0" cy="31688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ADA34B4-71B1-45AE-829D-0FDFACE7883C}"/>
              </a:ext>
            </a:extLst>
          </p:cNvPr>
          <p:cNvCxnSpPr>
            <a:cxnSpLocks/>
          </p:cNvCxnSpPr>
          <p:nvPr/>
        </p:nvCxnSpPr>
        <p:spPr>
          <a:xfrm>
            <a:off x="7445140" y="3719340"/>
            <a:ext cx="0" cy="38105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1E80AFE-4C6D-4A4C-8429-ABDF8E8A3939}"/>
              </a:ext>
            </a:extLst>
          </p:cNvPr>
          <p:cNvCxnSpPr>
            <a:cxnSpLocks/>
          </p:cNvCxnSpPr>
          <p:nvPr/>
        </p:nvCxnSpPr>
        <p:spPr>
          <a:xfrm>
            <a:off x="8727314" y="3636845"/>
            <a:ext cx="0" cy="187045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9BE77FC-ABBA-4CF7-A97D-47DDE068A596}"/>
              </a:ext>
            </a:extLst>
          </p:cNvPr>
          <p:cNvCxnSpPr>
            <a:cxnSpLocks/>
            <a:endCxn id="133" idx="0"/>
          </p:cNvCxnSpPr>
          <p:nvPr/>
        </p:nvCxnSpPr>
        <p:spPr>
          <a:xfrm>
            <a:off x="8166729" y="1610040"/>
            <a:ext cx="3602" cy="141635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27BB810-6FDE-47E9-91AC-060D877C6CBD}"/>
              </a:ext>
            </a:extLst>
          </p:cNvPr>
          <p:cNvCxnSpPr>
            <a:cxnSpLocks/>
          </p:cNvCxnSpPr>
          <p:nvPr/>
        </p:nvCxnSpPr>
        <p:spPr>
          <a:xfrm>
            <a:off x="6597457" y="1631023"/>
            <a:ext cx="0" cy="41692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5911BDB-9A41-4318-9E33-F2966F9E0968}"/>
              </a:ext>
            </a:extLst>
          </p:cNvPr>
          <p:cNvCxnSpPr>
            <a:cxnSpLocks/>
          </p:cNvCxnSpPr>
          <p:nvPr/>
        </p:nvCxnSpPr>
        <p:spPr>
          <a:xfrm>
            <a:off x="6660253" y="493203"/>
            <a:ext cx="9821" cy="57134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33FF2E6-415E-4A45-9AD8-9439C53F5DB5}"/>
              </a:ext>
            </a:extLst>
          </p:cNvPr>
          <p:cNvCxnSpPr>
            <a:cxnSpLocks/>
          </p:cNvCxnSpPr>
          <p:nvPr/>
        </p:nvCxnSpPr>
        <p:spPr>
          <a:xfrm>
            <a:off x="4113477" y="1553352"/>
            <a:ext cx="1" cy="473245"/>
          </a:xfrm>
          <a:prstGeom prst="straightConnector1">
            <a:avLst/>
          </a:prstGeom>
          <a:ln w="158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4394473-3ABC-4B28-8E46-F49D7F6D6554}"/>
              </a:ext>
            </a:extLst>
          </p:cNvPr>
          <p:cNvCxnSpPr>
            <a:cxnSpLocks/>
          </p:cNvCxnSpPr>
          <p:nvPr/>
        </p:nvCxnSpPr>
        <p:spPr>
          <a:xfrm flipH="1">
            <a:off x="2947697" y="1245133"/>
            <a:ext cx="1" cy="78648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33E9ACF-78A0-42E1-BCB2-86199371FFF8}"/>
              </a:ext>
            </a:extLst>
          </p:cNvPr>
          <p:cNvCxnSpPr>
            <a:cxnSpLocks/>
          </p:cNvCxnSpPr>
          <p:nvPr/>
        </p:nvCxnSpPr>
        <p:spPr>
          <a:xfrm>
            <a:off x="2469623" y="2574904"/>
            <a:ext cx="0" cy="154001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3373E81-E04D-441F-8A30-F8A6937BD580}"/>
              </a:ext>
            </a:extLst>
          </p:cNvPr>
          <p:cNvCxnSpPr>
            <a:cxnSpLocks/>
          </p:cNvCxnSpPr>
          <p:nvPr/>
        </p:nvCxnSpPr>
        <p:spPr>
          <a:xfrm flipH="1">
            <a:off x="1674058" y="2549695"/>
            <a:ext cx="984" cy="44556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9BAFBC1-D967-4759-AE6B-88E05FD08A4D}"/>
              </a:ext>
            </a:extLst>
          </p:cNvPr>
          <p:cNvCxnSpPr>
            <a:cxnSpLocks/>
          </p:cNvCxnSpPr>
          <p:nvPr/>
        </p:nvCxnSpPr>
        <p:spPr>
          <a:xfrm flipH="1">
            <a:off x="4193607" y="2550969"/>
            <a:ext cx="1" cy="46459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F64CF9C-EFFF-4300-8CF0-28CC303B74EC}"/>
              </a:ext>
            </a:extLst>
          </p:cNvPr>
          <p:cNvCxnSpPr>
            <a:cxnSpLocks/>
          </p:cNvCxnSpPr>
          <p:nvPr/>
        </p:nvCxnSpPr>
        <p:spPr>
          <a:xfrm flipH="1">
            <a:off x="5423920" y="2482702"/>
            <a:ext cx="1" cy="161769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3E0989E-4557-4C8B-B159-9AE424B2A04F}"/>
              </a:ext>
            </a:extLst>
          </p:cNvPr>
          <p:cNvCxnSpPr>
            <a:cxnSpLocks/>
          </p:cNvCxnSpPr>
          <p:nvPr/>
        </p:nvCxnSpPr>
        <p:spPr>
          <a:xfrm>
            <a:off x="2850745" y="4982953"/>
            <a:ext cx="13398" cy="58602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27FDBB8-3324-4443-BF7F-04566CAAC4EE}"/>
              </a:ext>
            </a:extLst>
          </p:cNvPr>
          <p:cNvCxnSpPr>
            <a:cxnSpLocks/>
          </p:cNvCxnSpPr>
          <p:nvPr/>
        </p:nvCxnSpPr>
        <p:spPr>
          <a:xfrm flipH="1">
            <a:off x="1662440" y="4982953"/>
            <a:ext cx="11618" cy="58602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A3B86FE0-A76E-4E1C-B4A5-12A48E1EBA64}"/>
              </a:ext>
            </a:extLst>
          </p:cNvPr>
          <p:cNvSpPr txBox="1"/>
          <p:nvPr/>
        </p:nvSpPr>
        <p:spPr>
          <a:xfrm>
            <a:off x="6655756" y="715966"/>
            <a:ext cx="468904" cy="276999"/>
          </a:xfrm>
          <a:prstGeom prst="rect">
            <a:avLst/>
          </a:prstGeom>
          <a:noFill/>
        </p:spPr>
        <p:txBody>
          <a:bodyPr wrap="square" rtlCol="0">
            <a:spAutoFit/>
          </a:bodyPr>
          <a:lstStyle/>
          <a:p>
            <a:r>
              <a:rPr lang="en-US" sz="1200" dirty="0">
                <a:effectLst/>
              </a:rPr>
              <a:t>NO</a:t>
            </a:r>
          </a:p>
        </p:txBody>
      </p:sp>
      <p:sp>
        <p:nvSpPr>
          <p:cNvPr id="93" name="TextBox 92">
            <a:extLst>
              <a:ext uri="{FF2B5EF4-FFF2-40B4-BE49-F238E27FC236}">
                <a16:creationId xmlns:a16="http://schemas.microsoft.com/office/drawing/2014/main" id="{32EECABB-51EE-4BCF-9FDB-BB43120CE036}"/>
              </a:ext>
            </a:extLst>
          </p:cNvPr>
          <p:cNvSpPr txBox="1"/>
          <p:nvPr/>
        </p:nvSpPr>
        <p:spPr>
          <a:xfrm>
            <a:off x="3746365" y="680900"/>
            <a:ext cx="703968" cy="276999"/>
          </a:xfrm>
          <a:prstGeom prst="rect">
            <a:avLst/>
          </a:prstGeom>
          <a:noFill/>
        </p:spPr>
        <p:txBody>
          <a:bodyPr wrap="square" rtlCol="0">
            <a:spAutoFit/>
          </a:bodyPr>
          <a:lstStyle/>
          <a:p>
            <a:r>
              <a:rPr lang="en-US" sz="1200" dirty="0"/>
              <a:t>YES</a:t>
            </a:r>
          </a:p>
        </p:txBody>
      </p:sp>
      <p:sp>
        <p:nvSpPr>
          <p:cNvPr id="94" name="TextBox 93">
            <a:extLst>
              <a:ext uri="{FF2B5EF4-FFF2-40B4-BE49-F238E27FC236}">
                <a16:creationId xmlns:a16="http://schemas.microsoft.com/office/drawing/2014/main" id="{92D5AE28-2B13-4B74-8554-848195A2EFEC}"/>
              </a:ext>
            </a:extLst>
          </p:cNvPr>
          <p:cNvSpPr txBox="1"/>
          <p:nvPr/>
        </p:nvSpPr>
        <p:spPr>
          <a:xfrm>
            <a:off x="4355572" y="693662"/>
            <a:ext cx="1419295" cy="276999"/>
          </a:xfrm>
          <a:prstGeom prst="rect">
            <a:avLst/>
          </a:prstGeom>
          <a:noFill/>
        </p:spPr>
        <p:txBody>
          <a:bodyPr wrap="square" rtlCol="0">
            <a:spAutoFit/>
          </a:bodyPr>
          <a:lstStyle/>
          <a:p>
            <a:pPr algn="ctr"/>
            <a:r>
              <a:rPr lang="en-US" sz="1200" b="1" dirty="0"/>
              <a:t>Start Here</a:t>
            </a:r>
          </a:p>
        </p:txBody>
      </p:sp>
      <p:sp>
        <p:nvSpPr>
          <p:cNvPr id="104" name="TextBox 103">
            <a:extLst>
              <a:ext uri="{FF2B5EF4-FFF2-40B4-BE49-F238E27FC236}">
                <a16:creationId xmlns:a16="http://schemas.microsoft.com/office/drawing/2014/main" id="{616279FA-0D3D-4251-9532-575962E45277}"/>
              </a:ext>
            </a:extLst>
          </p:cNvPr>
          <p:cNvSpPr txBox="1"/>
          <p:nvPr/>
        </p:nvSpPr>
        <p:spPr>
          <a:xfrm>
            <a:off x="2574123" y="1640854"/>
            <a:ext cx="503551" cy="276999"/>
          </a:xfrm>
          <a:prstGeom prst="rect">
            <a:avLst/>
          </a:prstGeom>
          <a:noFill/>
        </p:spPr>
        <p:txBody>
          <a:bodyPr wrap="square" rtlCol="0">
            <a:spAutoFit/>
          </a:bodyPr>
          <a:lstStyle/>
          <a:p>
            <a:r>
              <a:rPr lang="en-US" sz="1200" dirty="0"/>
              <a:t>YES</a:t>
            </a:r>
          </a:p>
        </p:txBody>
      </p:sp>
      <p:sp>
        <p:nvSpPr>
          <p:cNvPr id="107" name="TextBox 106">
            <a:extLst>
              <a:ext uri="{FF2B5EF4-FFF2-40B4-BE49-F238E27FC236}">
                <a16:creationId xmlns:a16="http://schemas.microsoft.com/office/drawing/2014/main" id="{4682FA10-1AE1-4943-B1C7-1C2FFE950D69}"/>
              </a:ext>
            </a:extLst>
          </p:cNvPr>
          <p:cNvSpPr txBox="1"/>
          <p:nvPr/>
        </p:nvSpPr>
        <p:spPr>
          <a:xfrm>
            <a:off x="4071996" y="1665280"/>
            <a:ext cx="579293" cy="276999"/>
          </a:xfrm>
          <a:prstGeom prst="rect">
            <a:avLst/>
          </a:prstGeom>
          <a:noFill/>
        </p:spPr>
        <p:txBody>
          <a:bodyPr wrap="square" rtlCol="0">
            <a:spAutoFit/>
          </a:bodyPr>
          <a:lstStyle/>
          <a:p>
            <a:r>
              <a:rPr lang="en-US" sz="1200" dirty="0"/>
              <a:t>NO</a:t>
            </a:r>
          </a:p>
        </p:txBody>
      </p:sp>
      <p:sp>
        <p:nvSpPr>
          <p:cNvPr id="115" name="TextBox 114">
            <a:extLst>
              <a:ext uri="{FF2B5EF4-FFF2-40B4-BE49-F238E27FC236}">
                <a16:creationId xmlns:a16="http://schemas.microsoft.com/office/drawing/2014/main" id="{76B4AE91-60C7-425E-96F2-1CB4B6AE82B1}"/>
              </a:ext>
            </a:extLst>
          </p:cNvPr>
          <p:cNvSpPr txBox="1"/>
          <p:nvPr/>
        </p:nvSpPr>
        <p:spPr>
          <a:xfrm>
            <a:off x="2421624" y="2738561"/>
            <a:ext cx="592895" cy="276999"/>
          </a:xfrm>
          <a:prstGeom prst="rect">
            <a:avLst/>
          </a:prstGeom>
          <a:noFill/>
        </p:spPr>
        <p:txBody>
          <a:bodyPr wrap="square" rtlCol="0">
            <a:spAutoFit/>
          </a:bodyPr>
          <a:lstStyle/>
          <a:p>
            <a:r>
              <a:rPr lang="en-US" sz="1200" dirty="0"/>
              <a:t>YES</a:t>
            </a:r>
          </a:p>
        </p:txBody>
      </p:sp>
      <p:sp>
        <p:nvSpPr>
          <p:cNvPr id="116" name="TextBox 115">
            <a:extLst>
              <a:ext uri="{FF2B5EF4-FFF2-40B4-BE49-F238E27FC236}">
                <a16:creationId xmlns:a16="http://schemas.microsoft.com/office/drawing/2014/main" id="{8252C7CF-1B04-4871-841C-622886BE67EC}"/>
              </a:ext>
            </a:extLst>
          </p:cNvPr>
          <p:cNvSpPr txBox="1"/>
          <p:nvPr/>
        </p:nvSpPr>
        <p:spPr>
          <a:xfrm>
            <a:off x="1342102" y="2644764"/>
            <a:ext cx="640676" cy="276999"/>
          </a:xfrm>
          <a:prstGeom prst="rect">
            <a:avLst/>
          </a:prstGeom>
          <a:noFill/>
        </p:spPr>
        <p:txBody>
          <a:bodyPr wrap="square" rtlCol="0">
            <a:spAutoFit/>
          </a:bodyPr>
          <a:lstStyle/>
          <a:p>
            <a:r>
              <a:rPr lang="en-US" sz="1200" dirty="0"/>
              <a:t>NO</a:t>
            </a:r>
          </a:p>
        </p:txBody>
      </p:sp>
      <p:sp>
        <p:nvSpPr>
          <p:cNvPr id="117" name="TextBox 116">
            <a:extLst>
              <a:ext uri="{FF2B5EF4-FFF2-40B4-BE49-F238E27FC236}">
                <a16:creationId xmlns:a16="http://schemas.microsoft.com/office/drawing/2014/main" id="{08DC82A9-AD27-43A6-A8EA-7C9B4C1487AE}"/>
              </a:ext>
            </a:extLst>
          </p:cNvPr>
          <p:cNvSpPr txBox="1"/>
          <p:nvPr/>
        </p:nvSpPr>
        <p:spPr>
          <a:xfrm>
            <a:off x="1308403" y="4982953"/>
            <a:ext cx="600169" cy="276999"/>
          </a:xfrm>
          <a:prstGeom prst="rect">
            <a:avLst/>
          </a:prstGeom>
          <a:noFill/>
        </p:spPr>
        <p:txBody>
          <a:bodyPr wrap="square" rtlCol="0">
            <a:spAutoFit/>
          </a:bodyPr>
          <a:lstStyle/>
          <a:p>
            <a:r>
              <a:rPr lang="en-US" sz="1200" dirty="0"/>
              <a:t>NO</a:t>
            </a:r>
          </a:p>
        </p:txBody>
      </p:sp>
      <p:sp>
        <p:nvSpPr>
          <p:cNvPr id="118" name="TextBox 117">
            <a:extLst>
              <a:ext uri="{FF2B5EF4-FFF2-40B4-BE49-F238E27FC236}">
                <a16:creationId xmlns:a16="http://schemas.microsoft.com/office/drawing/2014/main" id="{A1B9B325-E5CC-42D7-8C31-62048D001FD3}"/>
              </a:ext>
            </a:extLst>
          </p:cNvPr>
          <p:cNvSpPr txBox="1"/>
          <p:nvPr/>
        </p:nvSpPr>
        <p:spPr>
          <a:xfrm>
            <a:off x="2488805" y="4994214"/>
            <a:ext cx="882202" cy="276999"/>
          </a:xfrm>
          <a:prstGeom prst="rect">
            <a:avLst/>
          </a:prstGeom>
          <a:noFill/>
        </p:spPr>
        <p:txBody>
          <a:bodyPr wrap="square" rtlCol="0">
            <a:spAutoFit/>
          </a:bodyPr>
          <a:lstStyle/>
          <a:p>
            <a:r>
              <a:rPr lang="en-US" sz="1200" dirty="0"/>
              <a:t>YES</a:t>
            </a:r>
          </a:p>
        </p:txBody>
      </p:sp>
      <p:sp>
        <p:nvSpPr>
          <p:cNvPr id="120" name="TextBox 119">
            <a:extLst>
              <a:ext uri="{FF2B5EF4-FFF2-40B4-BE49-F238E27FC236}">
                <a16:creationId xmlns:a16="http://schemas.microsoft.com/office/drawing/2014/main" id="{D680C5F2-BBAF-4042-B872-BB9B3C4514CD}"/>
              </a:ext>
            </a:extLst>
          </p:cNvPr>
          <p:cNvSpPr txBox="1"/>
          <p:nvPr/>
        </p:nvSpPr>
        <p:spPr>
          <a:xfrm>
            <a:off x="3839972" y="2614863"/>
            <a:ext cx="685680" cy="276999"/>
          </a:xfrm>
          <a:prstGeom prst="rect">
            <a:avLst/>
          </a:prstGeom>
          <a:noFill/>
        </p:spPr>
        <p:txBody>
          <a:bodyPr wrap="square" rtlCol="0">
            <a:spAutoFit/>
          </a:bodyPr>
          <a:lstStyle/>
          <a:p>
            <a:r>
              <a:rPr lang="en-US" sz="1200" dirty="0"/>
              <a:t>YES</a:t>
            </a:r>
          </a:p>
        </p:txBody>
      </p:sp>
      <p:sp>
        <p:nvSpPr>
          <p:cNvPr id="121" name="TextBox 120">
            <a:extLst>
              <a:ext uri="{FF2B5EF4-FFF2-40B4-BE49-F238E27FC236}">
                <a16:creationId xmlns:a16="http://schemas.microsoft.com/office/drawing/2014/main" id="{E5E2130C-B5E3-4419-8853-9896159963E6}"/>
              </a:ext>
            </a:extLst>
          </p:cNvPr>
          <p:cNvSpPr txBox="1"/>
          <p:nvPr/>
        </p:nvSpPr>
        <p:spPr>
          <a:xfrm>
            <a:off x="5354217" y="2612258"/>
            <a:ext cx="465375" cy="276999"/>
          </a:xfrm>
          <a:prstGeom prst="rect">
            <a:avLst/>
          </a:prstGeom>
          <a:noFill/>
        </p:spPr>
        <p:txBody>
          <a:bodyPr wrap="square" rtlCol="0">
            <a:spAutoFit/>
          </a:bodyPr>
          <a:lstStyle/>
          <a:p>
            <a:r>
              <a:rPr lang="en-US" sz="1200" dirty="0"/>
              <a:t>NO</a:t>
            </a:r>
          </a:p>
        </p:txBody>
      </p:sp>
      <p:sp>
        <p:nvSpPr>
          <p:cNvPr id="122" name="TextBox 121">
            <a:extLst>
              <a:ext uri="{FF2B5EF4-FFF2-40B4-BE49-F238E27FC236}">
                <a16:creationId xmlns:a16="http://schemas.microsoft.com/office/drawing/2014/main" id="{67BD5234-414F-4E66-9220-B10457055152}"/>
              </a:ext>
            </a:extLst>
          </p:cNvPr>
          <p:cNvSpPr txBox="1"/>
          <p:nvPr/>
        </p:nvSpPr>
        <p:spPr>
          <a:xfrm>
            <a:off x="6263108" y="1696072"/>
            <a:ext cx="562962" cy="276999"/>
          </a:xfrm>
          <a:prstGeom prst="rect">
            <a:avLst/>
          </a:prstGeom>
          <a:noFill/>
        </p:spPr>
        <p:txBody>
          <a:bodyPr wrap="square" rtlCol="0">
            <a:spAutoFit/>
          </a:bodyPr>
          <a:lstStyle/>
          <a:p>
            <a:r>
              <a:rPr lang="en-US" sz="1200" dirty="0"/>
              <a:t>YES</a:t>
            </a:r>
          </a:p>
        </p:txBody>
      </p:sp>
      <p:sp>
        <p:nvSpPr>
          <p:cNvPr id="123" name="TextBox 122">
            <a:extLst>
              <a:ext uri="{FF2B5EF4-FFF2-40B4-BE49-F238E27FC236}">
                <a16:creationId xmlns:a16="http://schemas.microsoft.com/office/drawing/2014/main" id="{13968897-0DFA-4FAF-90A0-CC8079EAF6E8}"/>
              </a:ext>
            </a:extLst>
          </p:cNvPr>
          <p:cNvSpPr txBox="1"/>
          <p:nvPr/>
        </p:nvSpPr>
        <p:spPr>
          <a:xfrm>
            <a:off x="7813069" y="1729646"/>
            <a:ext cx="562961" cy="276999"/>
          </a:xfrm>
          <a:prstGeom prst="rect">
            <a:avLst/>
          </a:prstGeom>
          <a:noFill/>
        </p:spPr>
        <p:txBody>
          <a:bodyPr wrap="square" rtlCol="0">
            <a:spAutoFit/>
          </a:bodyPr>
          <a:lstStyle/>
          <a:p>
            <a:r>
              <a:rPr lang="en-US" sz="1200" dirty="0"/>
              <a:t>NO</a:t>
            </a:r>
          </a:p>
        </p:txBody>
      </p:sp>
      <p:sp>
        <p:nvSpPr>
          <p:cNvPr id="124" name="TextBox 123">
            <a:extLst>
              <a:ext uri="{FF2B5EF4-FFF2-40B4-BE49-F238E27FC236}">
                <a16:creationId xmlns:a16="http://schemas.microsoft.com/office/drawing/2014/main" id="{AFA5AA06-2EC1-40D1-B2CD-405431D1E03D}"/>
              </a:ext>
            </a:extLst>
          </p:cNvPr>
          <p:cNvSpPr txBox="1"/>
          <p:nvPr/>
        </p:nvSpPr>
        <p:spPr>
          <a:xfrm>
            <a:off x="8681016" y="3742403"/>
            <a:ext cx="680205" cy="276999"/>
          </a:xfrm>
          <a:prstGeom prst="rect">
            <a:avLst/>
          </a:prstGeom>
          <a:noFill/>
        </p:spPr>
        <p:txBody>
          <a:bodyPr wrap="square" rtlCol="0">
            <a:spAutoFit/>
          </a:bodyPr>
          <a:lstStyle/>
          <a:p>
            <a:r>
              <a:rPr lang="en-US" sz="1200" dirty="0"/>
              <a:t>YES</a:t>
            </a:r>
          </a:p>
        </p:txBody>
      </p:sp>
      <p:sp>
        <p:nvSpPr>
          <p:cNvPr id="125" name="TextBox 124">
            <a:extLst>
              <a:ext uri="{FF2B5EF4-FFF2-40B4-BE49-F238E27FC236}">
                <a16:creationId xmlns:a16="http://schemas.microsoft.com/office/drawing/2014/main" id="{1BD020A1-A3C6-4424-96EC-7A32AF0D0C72}"/>
              </a:ext>
            </a:extLst>
          </p:cNvPr>
          <p:cNvSpPr txBox="1"/>
          <p:nvPr/>
        </p:nvSpPr>
        <p:spPr>
          <a:xfrm>
            <a:off x="7390661" y="3743777"/>
            <a:ext cx="440472" cy="276999"/>
          </a:xfrm>
          <a:prstGeom prst="rect">
            <a:avLst/>
          </a:prstGeom>
          <a:noFill/>
        </p:spPr>
        <p:txBody>
          <a:bodyPr wrap="square" rtlCol="0">
            <a:spAutoFit/>
          </a:bodyPr>
          <a:lstStyle/>
          <a:p>
            <a:r>
              <a:rPr lang="en-US" sz="1200" dirty="0"/>
              <a:t>NO</a:t>
            </a:r>
          </a:p>
        </p:txBody>
      </p:sp>
      <p:sp>
        <p:nvSpPr>
          <p:cNvPr id="126" name="Rectangle: Rounded Corners 125">
            <a:extLst>
              <a:ext uri="{FF2B5EF4-FFF2-40B4-BE49-F238E27FC236}">
                <a16:creationId xmlns:a16="http://schemas.microsoft.com/office/drawing/2014/main" id="{343E145D-9533-4DF3-9388-686B3CE1214F}"/>
              </a:ext>
            </a:extLst>
          </p:cNvPr>
          <p:cNvSpPr/>
          <p:nvPr/>
        </p:nvSpPr>
        <p:spPr>
          <a:xfrm>
            <a:off x="3288985" y="74144"/>
            <a:ext cx="3563193" cy="646601"/>
          </a:xfrm>
          <a:prstGeom prst="roundRect">
            <a:avLst/>
          </a:prstGeom>
          <a:solidFill>
            <a:srgbClr val="A7E8F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Is the voter in the poll pad?</a:t>
            </a:r>
          </a:p>
        </p:txBody>
      </p:sp>
      <p:sp>
        <p:nvSpPr>
          <p:cNvPr id="127" name="Rectangle: Rounded Corners 126">
            <a:extLst>
              <a:ext uri="{FF2B5EF4-FFF2-40B4-BE49-F238E27FC236}">
                <a16:creationId xmlns:a16="http://schemas.microsoft.com/office/drawing/2014/main" id="{176E4BB0-D447-4404-BFEC-4943AFDF3167}"/>
              </a:ext>
            </a:extLst>
          </p:cNvPr>
          <p:cNvSpPr/>
          <p:nvPr/>
        </p:nvSpPr>
        <p:spPr>
          <a:xfrm>
            <a:off x="2745990" y="5568973"/>
            <a:ext cx="2302081" cy="926500"/>
          </a:xfrm>
          <a:prstGeom prst="roundRect">
            <a:avLst/>
          </a:prstGeom>
          <a:solidFill>
            <a:srgbClr val="C5F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They will fill out a </a:t>
            </a:r>
            <a:r>
              <a:rPr lang="en-US" sz="1200" b="1" i="1" dirty="0">
                <a:solidFill>
                  <a:schemeClr val="tx1"/>
                </a:solidFill>
              </a:rPr>
              <a:t>STATEMENT OF RESIDENCE </a:t>
            </a:r>
            <a:r>
              <a:rPr lang="en-US" sz="1200" dirty="0">
                <a:solidFill>
                  <a:schemeClr val="tx1"/>
                </a:solidFill>
              </a:rPr>
              <a:t>and vote in their </a:t>
            </a:r>
            <a:r>
              <a:rPr lang="en-US" sz="1200" b="1" i="1" dirty="0">
                <a:solidFill>
                  <a:schemeClr val="tx1"/>
                </a:solidFill>
              </a:rPr>
              <a:t>CURRENT PRECINCT.</a:t>
            </a:r>
          </a:p>
        </p:txBody>
      </p:sp>
      <p:sp>
        <p:nvSpPr>
          <p:cNvPr id="128" name="Rectangle: Rounded Corners 127">
            <a:extLst>
              <a:ext uri="{FF2B5EF4-FFF2-40B4-BE49-F238E27FC236}">
                <a16:creationId xmlns:a16="http://schemas.microsoft.com/office/drawing/2014/main" id="{2EED41B2-F913-4510-BB87-F03C2ECA29D7}"/>
              </a:ext>
            </a:extLst>
          </p:cNvPr>
          <p:cNvSpPr/>
          <p:nvPr/>
        </p:nvSpPr>
        <p:spPr>
          <a:xfrm>
            <a:off x="5658484" y="5520813"/>
            <a:ext cx="3307916" cy="921295"/>
          </a:xfrm>
          <a:prstGeom prst="roundRect">
            <a:avLst/>
          </a:prstGeom>
          <a:solidFill>
            <a:srgbClr val="C5F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During Early Voting ONLY, they can vote a </a:t>
            </a:r>
            <a:r>
              <a:rPr lang="en-US" sz="1200" b="1" i="1" dirty="0">
                <a:solidFill>
                  <a:schemeClr val="tx1"/>
                </a:solidFill>
              </a:rPr>
              <a:t>LIMITED BALLOT </a:t>
            </a:r>
            <a:r>
              <a:rPr lang="en-US" sz="1200" dirty="0">
                <a:solidFill>
                  <a:schemeClr val="tx1"/>
                </a:solidFill>
              </a:rPr>
              <a:t>at the main Early Voting location at the JUSTICE CENTER in Galveston. On Election Day offer a </a:t>
            </a:r>
            <a:r>
              <a:rPr lang="en-US" sz="1200" b="1" i="1" dirty="0">
                <a:solidFill>
                  <a:schemeClr val="tx1"/>
                </a:solidFill>
              </a:rPr>
              <a:t>PROVISIONIAL BALLOT.</a:t>
            </a:r>
          </a:p>
        </p:txBody>
      </p:sp>
      <p:sp>
        <p:nvSpPr>
          <p:cNvPr id="129" name="Rectangle: Rounded Corners 128">
            <a:extLst>
              <a:ext uri="{FF2B5EF4-FFF2-40B4-BE49-F238E27FC236}">
                <a16:creationId xmlns:a16="http://schemas.microsoft.com/office/drawing/2014/main" id="{BC283321-7CD0-4C25-9C35-22D2DB99DE28}"/>
              </a:ext>
            </a:extLst>
          </p:cNvPr>
          <p:cNvSpPr/>
          <p:nvPr/>
        </p:nvSpPr>
        <p:spPr>
          <a:xfrm>
            <a:off x="6660253" y="4122380"/>
            <a:ext cx="1715777" cy="906325"/>
          </a:xfrm>
          <a:prstGeom prst="roundRect">
            <a:avLst/>
          </a:prstGeom>
          <a:solidFill>
            <a:srgbClr val="C5F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If they insist on voting, they will vote a </a:t>
            </a:r>
            <a:r>
              <a:rPr lang="en-US" sz="1200" b="1" i="1" dirty="0">
                <a:solidFill>
                  <a:schemeClr val="tx1"/>
                </a:solidFill>
              </a:rPr>
              <a:t>PROVISIONAL BALLOT</a:t>
            </a:r>
          </a:p>
        </p:txBody>
      </p:sp>
      <p:sp>
        <p:nvSpPr>
          <p:cNvPr id="130" name="Rectangle: Rounded Corners 129">
            <a:extLst>
              <a:ext uri="{FF2B5EF4-FFF2-40B4-BE49-F238E27FC236}">
                <a16:creationId xmlns:a16="http://schemas.microsoft.com/office/drawing/2014/main" id="{67540E30-BAC4-41AC-B318-A0425090AF59}"/>
              </a:ext>
            </a:extLst>
          </p:cNvPr>
          <p:cNvSpPr/>
          <p:nvPr/>
        </p:nvSpPr>
        <p:spPr>
          <a:xfrm>
            <a:off x="3853279" y="4124621"/>
            <a:ext cx="2434607" cy="895427"/>
          </a:xfrm>
          <a:prstGeom prst="roundRect">
            <a:avLst/>
          </a:prstGeom>
          <a:solidFill>
            <a:srgbClr val="C5F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They can vote a regular ballot if they have the proper list “B” Identification </a:t>
            </a:r>
            <a:r>
              <a:rPr lang="en-US" sz="1200" b="1" i="1" dirty="0">
                <a:solidFill>
                  <a:schemeClr val="tx1"/>
                </a:solidFill>
              </a:rPr>
              <a:t>AND FILL OUT A REASONABLE INPEDIMENT FORM</a:t>
            </a:r>
          </a:p>
        </p:txBody>
      </p:sp>
      <p:sp>
        <p:nvSpPr>
          <p:cNvPr id="131" name="Rectangle: Rounded Corners 130">
            <a:extLst>
              <a:ext uri="{FF2B5EF4-FFF2-40B4-BE49-F238E27FC236}">
                <a16:creationId xmlns:a16="http://schemas.microsoft.com/office/drawing/2014/main" id="{D40B708F-DD54-421C-8ADD-EEBA96CC570D}"/>
              </a:ext>
            </a:extLst>
          </p:cNvPr>
          <p:cNvSpPr/>
          <p:nvPr/>
        </p:nvSpPr>
        <p:spPr>
          <a:xfrm>
            <a:off x="1422812" y="4108240"/>
            <a:ext cx="1605426" cy="895428"/>
          </a:xfrm>
          <a:prstGeom prst="roundRect">
            <a:avLst/>
          </a:prstGeom>
          <a:solidFill>
            <a:srgbClr val="C5F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Do they still live in Galveston County?</a:t>
            </a:r>
          </a:p>
        </p:txBody>
      </p:sp>
      <p:sp>
        <p:nvSpPr>
          <p:cNvPr id="132" name="Rectangle: Rounded Corners 131">
            <a:extLst>
              <a:ext uri="{FF2B5EF4-FFF2-40B4-BE49-F238E27FC236}">
                <a16:creationId xmlns:a16="http://schemas.microsoft.com/office/drawing/2014/main" id="{45D6D821-4E21-4610-8730-C6D08255D9DB}"/>
              </a:ext>
            </a:extLst>
          </p:cNvPr>
          <p:cNvSpPr/>
          <p:nvPr/>
        </p:nvSpPr>
        <p:spPr>
          <a:xfrm>
            <a:off x="3152285" y="3021381"/>
            <a:ext cx="1874404" cy="757419"/>
          </a:xfrm>
          <a:prstGeom prst="roundRect">
            <a:avLst/>
          </a:prstGeom>
          <a:solidFill>
            <a:srgbClr val="C5F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They can vote a </a:t>
            </a:r>
            <a:r>
              <a:rPr lang="en-US" sz="1200" b="1" i="1" dirty="0">
                <a:solidFill>
                  <a:schemeClr val="tx1"/>
                </a:solidFill>
              </a:rPr>
              <a:t>PROVISIONAL BALLOT </a:t>
            </a:r>
            <a:r>
              <a:rPr lang="en-US" sz="1200" dirty="0">
                <a:solidFill>
                  <a:schemeClr val="tx1"/>
                </a:solidFill>
              </a:rPr>
              <a:t>OR come back with the proper Identification.</a:t>
            </a:r>
          </a:p>
        </p:txBody>
      </p:sp>
      <p:sp>
        <p:nvSpPr>
          <p:cNvPr id="133" name="Rectangle: Rounded Corners 132">
            <a:extLst>
              <a:ext uri="{FF2B5EF4-FFF2-40B4-BE49-F238E27FC236}">
                <a16:creationId xmlns:a16="http://schemas.microsoft.com/office/drawing/2014/main" id="{57D6A2AF-F590-49D7-83F2-1CC94C0CCF1B}"/>
              </a:ext>
            </a:extLst>
          </p:cNvPr>
          <p:cNvSpPr/>
          <p:nvPr/>
        </p:nvSpPr>
        <p:spPr>
          <a:xfrm>
            <a:off x="7312442" y="3026398"/>
            <a:ext cx="1715777" cy="757418"/>
          </a:xfrm>
          <a:prstGeom prst="roundRect">
            <a:avLst/>
          </a:prstGeom>
          <a:solidFill>
            <a:srgbClr val="C5F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Are they a registered voter in the state of Texas? </a:t>
            </a:r>
            <a:r>
              <a:rPr lang="en-US" sz="1200" b="1" i="1" dirty="0">
                <a:solidFill>
                  <a:schemeClr val="tx1"/>
                </a:solidFill>
              </a:rPr>
              <a:t>CALL TO VERIFY</a:t>
            </a:r>
          </a:p>
        </p:txBody>
      </p:sp>
      <p:sp>
        <p:nvSpPr>
          <p:cNvPr id="134" name="Rectangle: Rounded Corners 133">
            <a:extLst>
              <a:ext uri="{FF2B5EF4-FFF2-40B4-BE49-F238E27FC236}">
                <a16:creationId xmlns:a16="http://schemas.microsoft.com/office/drawing/2014/main" id="{6F8DA143-2CFA-4D14-9262-B79F6BF85588}"/>
              </a:ext>
            </a:extLst>
          </p:cNvPr>
          <p:cNvSpPr/>
          <p:nvPr/>
        </p:nvSpPr>
        <p:spPr>
          <a:xfrm>
            <a:off x="1533814" y="2040219"/>
            <a:ext cx="1689781" cy="647975"/>
          </a:xfrm>
          <a:prstGeom prst="roundRect">
            <a:avLst/>
          </a:prstGeom>
          <a:solidFill>
            <a:srgbClr val="C5F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Are they in Suspense?</a:t>
            </a:r>
          </a:p>
        </p:txBody>
      </p:sp>
      <p:sp>
        <p:nvSpPr>
          <p:cNvPr id="135" name="Rectangle: Rounded Corners 134">
            <a:extLst>
              <a:ext uri="{FF2B5EF4-FFF2-40B4-BE49-F238E27FC236}">
                <a16:creationId xmlns:a16="http://schemas.microsoft.com/office/drawing/2014/main" id="{2024A51E-4821-4B22-965C-C50B98AA4D29}"/>
              </a:ext>
            </a:extLst>
          </p:cNvPr>
          <p:cNvSpPr/>
          <p:nvPr/>
        </p:nvSpPr>
        <p:spPr>
          <a:xfrm>
            <a:off x="3982779" y="2029507"/>
            <a:ext cx="1672989" cy="642937"/>
          </a:xfrm>
          <a:prstGeom prst="roundRect">
            <a:avLst/>
          </a:prstGeom>
          <a:solidFill>
            <a:srgbClr val="C5F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Do they own a list “A” identification?</a:t>
            </a:r>
          </a:p>
        </p:txBody>
      </p:sp>
      <p:sp>
        <p:nvSpPr>
          <p:cNvPr id="136" name="Rectangle: Rounded Corners 135">
            <a:extLst>
              <a:ext uri="{FF2B5EF4-FFF2-40B4-BE49-F238E27FC236}">
                <a16:creationId xmlns:a16="http://schemas.microsoft.com/office/drawing/2014/main" id="{C2462AD6-80E7-4EE1-90C1-DD9D1171B5B2}"/>
              </a:ext>
            </a:extLst>
          </p:cNvPr>
          <p:cNvSpPr/>
          <p:nvPr/>
        </p:nvSpPr>
        <p:spPr>
          <a:xfrm>
            <a:off x="6239179" y="2040219"/>
            <a:ext cx="1715777" cy="647974"/>
          </a:xfrm>
          <a:prstGeom prst="roundRect">
            <a:avLst/>
          </a:prstGeom>
          <a:solidFill>
            <a:srgbClr val="C5F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Follow the </a:t>
            </a:r>
            <a:r>
              <a:rPr lang="en-US" sz="1200" b="1" i="1" dirty="0">
                <a:solidFill>
                  <a:schemeClr val="tx1"/>
                </a:solidFill>
              </a:rPr>
              <a:t>“ADD VOTER”</a:t>
            </a:r>
            <a:r>
              <a:rPr lang="en-US" sz="1200" dirty="0">
                <a:solidFill>
                  <a:schemeClr val="tx1"/>
                </a:solidFill>
              </a:rPr>
              <a:t> Process and issue regular ballot.</a:t>
            </a:r>
          </a:p>
        </p:txBody>
      </p:sp>
      <p:sp>
        <p:nvSpPr>
          <p:cNvPr id="137" name="Rectangle: Rounded Corners 136">
            <a:extLst>
              <a:ext uri="{FF2B5EF4-FFF2-40B4-BE49-F238E27FC236}">
                <a16:creationId xmlns:a16="http://schemas.microsoft.com/office/drawing/2014/main" id="{F9EF1739-4028-4A8A-98B5-D826A3EC3534}"/>
              </a:ext>
            </a:extLst>
          </p:cNvPr>
          <p:cNvSpPr/>
          <p:nvPr/>
        </p:nvSpPr>
        <p:spPr>
          <a:xfrm>
            <a:off x="2156523" y="1050267"/>
            <a:ext cx="2359058" cy="645106"/>
          </a:xfrm>
          <a:prstGeom prst="roundRect">
            <a:avLst/>
          </a:prstGeom>
          <a:solidFill>
            <a:srgbClr val="C5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Do they have proper identification with them?</a:t>
            </a:r>
          </a:p>
        </p:txBody>
      </p:sp>
      <p:sp>
        <p:nvSpPr>
          <p:cNvPr id="138" name="Rectangle: Rounded Corners 137">
            <a:extLst>
              <a:ext uri="{FF2B5EF4-FFF2-40B4-BE49-F238E27FC236}">
                <a16:creationId xmlns:a16="http://schemas.microsoft.com/office/drawing/2014/main" id="{FA02E7F0-C6E3-4B97-B704-FE1B9442317C}"/>
              </a:ext>
            </a:extLst>
          </p:cNvPr>
          <p:cNvSpPr/>
          <p:nvPr/>
        </p:nvSpPr>
        <p:spPr>
          <a:xfrm>
            <a:off x="6352166" y="1053442"/>
            <a:ext cx="2359057" cy="640195"/>
          </a:xfrm>
          <a:prstGeom prst="roundRect">
            <a:avLst/>
          </a:prstGeom>
          <a:solidFill>
            <a:srgbClr val="C5F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Are they registered in Galveston County? </a:t>
            </a:r>
            <a:r>
              <a:rPr lang="en-US" sz="1200" b="1" i="1" dirty="0">
                <a:solidFill>
                  <a:schemeClr val="tx1"/>
                </a:solidFill>
              </a:rPr>
              <a:t>CALL TO VERIFY</a:t>
            </a:r>
          </a:p>
        </p:txBody>
      </p:sp>
      <p:sp>
        <p:nvSpPr>
          <p:cNvPr id="160" name="Rectangle: Rounded Corners 159">
            <a:extLst>
              <a:ext uri="{FF2B5EF4-FFF2-40B4-BE49-F238E27FC236}">
                <a16:creationId xmlns:a16="http://schemas.microsoft.com/office/drawing/2014/main" id="{E8D0C995-6E7F-4A9C-9520-B37643D35BC8}"/>
              </a:ext>
            </a:extLst>
          </p:cNvPr>
          <p:cNvSpPr/>
          <p:nvPr/>
        </p:nvSpPr>
        <p:spPr>
          <a:xfrm>
            <a:off x="203341" y="5568973"/>
            <a:ext cx="2182779" cy="921294"/>
          </a:xfrm>
          <a:prstGeom prst="roundRect">
            <a:avLst/>
          </a:prstGeom>
          <a:solidFill>
            <a:srgbClr val="C5F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They should voted in the county they live in. Offer a </a:t>
            </a:r>
            <a:r>
              <a:rPr lang="en-US" sz="1200" i="1" dirty="0">
                <a:solidFill>
                  <a:schemeClr val="tx1"/>
                </a:solidFill>
              </a:rPr>
              <a:t>PROVISIONAL BALLOT</a:t>
            </a:r>
            <a:r>
              <a:rPr lang="en-US" sz="1200" b="1" i="1" dirty="0">
                <a:solidFill>
                  <a:schemeClr val="tx1"/>
                </a:solidFill>
              </a:rPr>
              <a:t> </a:t>
            </a:r>
            <a:r>
              <a:rPr lang="en-US" sz="1200" dirty="0">
                <a:solidFill>
                  <a:schemeClr val="tx1"/>
                </a:solidFill>
              </a:rPr>
              <a:t>if they insist on voting here. </a:t>
            </a:r>
          </a:p>
        </p:txBody>
      </p:sp>
      <p:sp>
        <p:nvSpPr>
          <p:cNvPr id="161" name="Rectangle: Rounded Corners 160">
            <a:extLst>
              <a:ext uri="{FF2B5EF4-FFF2-40B4-BE49-F238E27FC236}">
                <a16:creationId xmlns:a16="http://schemas.microsoft.com/office/drawing/2014/main" id="{C0D9008D-9A63-491C-BBF4-471B501365BA}"/>
              </a:ext>
            </a:extLst>
          </p:cNvPr>
          <p:cNvSpPr/>
          <p:nvPr/>
        </p:nvSpPr>
        <p:spPr>
          <a:xfrm>
            <a:off x="674942" y="3020467"/>
            <a:ext cx="1715777" cy="748991"/>
          </a:xfrm>
          <a:prstGeom prst="roundRect">
            <a:avLst/>
          </a:prstGeom>
          <a:solidFill>
            <a:srgbClr val="C5F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Issue a regular ballot.</a:t>
            </a:r>
            <a:endParaRPr lang="en-US" sz="1200" b="1" dirty="0">
              <a:solidFill>
                <a:schemeClr val="tx1"/>
              </a:solidFill>
            </a:endParaRPr>
          </a:p>
        </p:txBody>
      </p:sp>
    </p:spTree>
    <p:extLst>
      <p:ext uri="{BB962C8B-B14F-4D97-AF65-F5344CB8AC3E}">
        <p14:creationId xmlns:p14="http://schemas.microsoft.com/office/powerpoint/2010/main" val="602168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686B17-75C9-4C38-9510-86D8F24B0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990600"/>
            <a:ext cx="3790950" cy="5365751"/>
          </a:xfrm>
          <a:prstGeom prst="rect">
            <a:avLst/>
          </a:prstGeom>
        </p:spPr>
      </p:pic>
      <p:sp>
        <p:nvSpPr>
          <p:cNvPr id="2" name="Title 1"/>
          <p:cNvSpPr>
            <a:spLocks noGrp="1"/>
          </p:cNvSpPr>
          <p:nvPr>
            <p:ph type="title"/>
          </p:nvPr>
        </p:nvSpPr>
        <p:spPr>
          <a:xfrm>
            <a:off x="0" y="0"/>
            <a:ext cx="9144000" cy="838200"/>
          </a:xfrm>
        </p:spPr>
        <p:txBody>
          <a:bodyPr>
            <a:normAutofit/>
          </a:bodyPr>
          <a:lstStyle/>
          <a:p>
            <a:pPr algn="ctr"/>
            <a:r>
              <a:rPr lang="en-US" sz="4800" b="1" dirty="0">
                <a:latin typeface="+mn-lt"/>
                <a:ea typeface="Verdana" panose="020B0604030504040204" pitchFamily="34" charset="0"/>
                <a:cs typeface="Verdana" panose="020B0604030504040204" pitchFamily="34" charset="0"/>
              </a:rPr>
              <a:t>Special Circumstances</a:t>
            </a:r>
            <a:endParaRPr lang="en-US" sz="4800" dirty="0">
              <a:latin typeface="+mn-lt"/>
            </a:endParaRPr>
          </a:p>
        </p:txBody>
      </p:sp>
      <p:sp>
        <p:nvSpPr>
          <p:cNvPr id="3" name="Content Placeholder 2"/>
          <p:cNvSpPr>
            <a:spLocks noGrp="1"/>
          </p:cNvSpPr>
          <p:nvPr>
            <p:ph idx="1"/>
          </p:nvPr>
        </p:nvSpPr>
        <p:spPr>
          <a:xfrm>
            <a:off x="76200" y="990600"/>
            <a:ext cx="4648200" cy="5730876"/>
          </a:xfrm>
        </p:spPr>
        <p:txBody>
          <a:bodyPr/>
          <a:lstStyle/>
          <a:p>
            <a:r>
              <a:rPr lang="en-US" sz="2000" dirty="0"/>
              <a:t>Voter does not present valid photo ID.</a:t>
            </a:r>
          </a:p>
          <a:p>
            <a:r>
              <a:rPr lang="en-US" sz="2000" dirty="0"/>
              <a:t>Clerk should show the voter the laminated list “A” of acceptable photo IDs.</a:t>
            </a:r>
          </a:p>
          <a:p>
            <a:pPr lvl="2"/>
            <a:r>
              <a:rPr lang="en-US" dirty="0"/>
              <a:t>Must have a photo.</a:t>
            </a:r>
          </a:p>
          <a:p>
            <a:pPr lvl="2"/>
            <a:r>
              <a:rPr lang="en-US" dirty="0"/>
              <a:t>Must have an address (not necessarily current).</a:t>
            </a:r>
          </a:p>
          <a:p>
            <a:pPr lvl="2"/>
            <a:r>
              <a:rPr lang="en-US" dirty="0"/>
              <a:t>Expiration date must be within four years (Except voters 70+ years of age)</a:t>
            </a:r>
          </a:p>
        </p:txBody>
      </p:sp>
      <p:sp>
        <p:nvSpPr>
          <p:cNvPr id="4" name="Slide Number Placeholder 3"/>
          <p:cNvSpPr>
            <a:spLocks noGrp="1"/>
          </p:cNvSpPr>
          <p:nvPr>
            <p:ph type="sldNum" sz="quarter" idx="12"/>
          </p:nvPr>
        </p:nvSpPr>
        <p:spPr/>
        <p:txBody>
          <a:bodyPr/>
          <a:lstStyle/>
          <a:p>
            <a:fld id="{ACBEDC0F-B05B-4043-952E-66F0DB8DB6CF}" type="slidenum">
              <a:rPr lang="en-US" smtClean="0"/>
              <a:t>26</a:t>
            </a:fld>
            <a:endParaRPr lang="en-US" dirty="0"/>
          </a:p>
        </p:txBody>
      </p:sp>
    </p:spTree>
    <p:extLst>
      <p:ext uri="{BB962C8B-B14F-4D97-AF65-F5344CB8AC3E}">
        <p14:creationId xmlns:p14="http://schemas.microsoft.com/office/powerpoint/2010/main" val="321774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pPr algn="ctr"/>
            <a:r>
              <a:rPr lang="en-US" sz="4800" b="1" dirty="0">
                <a:latin typeface="+mn-lt"/>
                <a:ea typeface="Verdana" panose="020B0604030504040204" pitchFamily="34" charset="0"/>
                <a:cs typeface="Verdana" panose="020B0604030504040204" pitchFamily="34" charset="0"/>
              </a:rPr>
              <a:t>Reasonable Impediments</a:t>
            </a:r>
            <a:endParaRPr lang="en-US" sz="4800" dirty="0">
              <a:latin typeface="+mn-lt"/>
            </a:endParaRPr>
          </a:p>
        </p:txBody>
      </p:sp>
      <p:sp>
        <p:nvSpPr>
          <p:cNvPr id="3" name="Content Placeholder 2"/>
          <p:cNvSpPr>
            <a:spLocks noGrp="1"/>
          </p:cNvSpPr>
          <p:nvPr>
            <p:ph idx="1"/>
          </p:nvPr>
        </p:nvSpPr>
        <p:spPr>
          <a:xfrm>
            <a:off x="152400" y="990600"/>
            <a:ext cx="4648200" cy="5715000"/>
          </a:xfrm>
        </p:spPr>
        <p:txBody>
          <a:bodyPr>
            <a:normAutofit/>
          </a:bodyPr>
          <a:lstStyle/>
          <a:p>
            <a:r>
              <a:rPr lang="en-US" sz="2400" dirty="0"/>
              <a:t>These are </a:t>
            </a:r>
            <a:r>
              <a:rPr lang="en-US" sz="2400" dirty="0">
                <a:solidFill>
                  <a:schemeClr val="accent2">
                    <a:lumMod val="75000"/>
                  </a:schemeClr>
                </a:solidFill>
              </a:rPr>
              <a:t>NOT</a:t>
            </a:r>
            <a:r>
              <a:rPr lang="en-US" sz="2400" dirty="0"/>
              <a:t> for those who already possess a valid photo ID.</a:t>
            </a:r>
          </a:p>
          <a:p>
            <a:r>
              <a:rPr lang="en-US" sz="2400" dirty="0"/>
              <a:t>Impediment voters must </a:t>
            </a:r>
            <a:r>
              <a:rPr lang="en-US" sz="2400" dirty="0">
                <a:solidFill>
                  <a:schemeClr val="accent2">
                    <a:lumMod val="75000"/>
                  </a:schemeClr>
                </a:solidFill>
              </a:rPr>
              <a:t>first</a:t>
            </a:r>
            <a:r>
              <a:rPr lang="en-US" sz="2400" dirty="0"/>
              <a:t> present supporting documentation in the </a:t>
            </a:r>
            <a:r>
              <a:rPr lang="en-US" sz="2400" dirty="0">
                <a:solidFill>
                  <a:schemeClr val="accent2">
                    <a:lumMod val="75000"/>
                  </a:schemeClr>
                </a:solidFill>
              </a:rPr>
              <a:t>voter’s name</a:t>
            </a:r>
            <a:r>
              <a:rPr lang="en-US" sz="2400" dirty="0"/>
              <a:t>.</a:t>
            </a:r>
          </a:p>
          <a:p>
            <a:r>
              <a:rPr lang="en-US" sz="2400" dirty="0"/>
              <a:t>Voter must complete the Reasonable Impediment Declaration.</a:t>
            </a:r>
          </a:p>
        </p:txBody>
      </p:sp>
      <p:sp>
        <p:nvSpPr>
          <p:cNvPr id="4" name="Slide Number Placeholder 3"/>
          <p:cNvSpPr>
            <a:spLocks noGrp="1"/>
          </p:cNvSpPr>
          <p:nvPr>
            <p:ph type="sldNum" sz="quarter" idx="12"/>
          </p:nvPr>
        </p:nvSpPr>
        <p:spPr/>
        <p:txBody>
          <a:bodyPr/>
          <a:lstStyle/>
          <a:p>
            <a:fld id="{ACBEDC0F-B05B-4043-952E-66F0DB8DB6CF}" type="slidenum">
              <a:rPr lang="en-US" smtClean="0"/>
              <a:t>27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0033" y="1200397"/>
            <a:ext cx="4583863" cy="5638800"/>
          </a:xfrm>
          <a:prstGeom prst="rect">
            <a:avLst/>
          </a:prstGeom>
        </p:spPr>
      </p:pic>
      <p:sp>
        <p:nvSpPr>
          <p:cNvPr id="6" name="TextBox 5"/>
          <p:cNvSpPr txBox="1"/>
          <p:nvPr/>
        </p:nvSpPr>
        <p:spPr>
          <a:xfrm>
            <a:off x="5257800" y="2057400"/>
            <a:ext cx="3429000" cy="307777"/>
          </a:xfrm>
          <a:prstGeom prst="rect">
            <a:avLst/>
          </a:prstGeom>
          <a:noFill/>
        </p:spPr>
        <p:txBody>
          <a:bodyPr wrap="square" rtlCol="0">
            <a:spAutoFit/>
          </a:bodyPr>
          <a:lstStyle/>
          <a:p>
            <a:r>
              <a:rPr lang="en-US" sz="1400" dirty="0">
                <a:solidFill>
                  <a:srgbClr val="FF0000"/>
                </a:solidFill>
              </a:rPr>
              <a:t>Gloria H. Voter</a:t>
            </a:r>
          </a:p>
        </p:txBody>
      </p:sp>
      <p:sp>
        <p:nvSpPr>
          <p:cNvPr id="7" name="TextBox 6"/>
          <p:cNvSpPr txBox="1"/>
          <p:nvPr/>
        </p:nvSpPr>
        <p:spPr>
          <a:xfrm>
            <a:off x="4876800" y="4495800"/>
            <a:ext cx="381000" cy="369332"/>
          </a:xfrm>
          <a:prstGeom prst="rect">
            <a:avLst/>
          </a:prstGeom>
          <a:noFill/>
        </p:spPr>
        <p:txBody>
          <a:bodyPr wrap="square" rtlCol="0">
            <a:spAutoFit/>
          </a:bodyPr>
          <a:lstStyle/>
          <a:p>
            <a:r>
              <a:rPr lang="en-US" dirty="0">
                <a:solidFill>
                  <a:srgbClr val="FF0000"/>
                </a:solidFill>
                <a:sym typeface="Wingdings"/>
              </a:rPr>
              <a:t></a:t>
            </a:r>
            <a:endParaRPr lang="en-US" dirty="0">
              <a:solidFill>
                <a:srgbClr val="FF0000"/>
              </a:solidFill>
            </a:endParaRPr>
          </a:p>
        </p:txBody>
      </p:sp>
      <p:sp>
        <p:nvSpPr>
          <p:cNvPr id="8" name="TextBox 7"/>
          <p:cNvSpPr txBox="1"/>
          <p:nvPr/>
        </p:nvSpPr>
        <p:spPr>
          <a:xfrm>
            <a:off x="5105400" y="5410200"/>
            <a:ext cx="2209800" cy="338554"/>
          </a:xfrm>
          <a:prstGeom prst="rect">
            <a:avLst/>
          </a:prstGeom>
          <a:noFill/>
        </p:spPr>
        <p:txBody>
          <a:bodyPr wrap="square" rtlCol="0">
            <a:spAutoFit/>
          </a:bodyPr>
          <a:lstStyle/>
          <a:p>
            <a:r>
              <a:rPr lang="en-US" sz="1600" dirty="0">
                <a:solidFill>
                  <a:srgbClr val="FF0000"/>
                </a:solidFill>
                <a:latin typeface="Lucida Handwriting" panose="03010101010101010101" pitchFamily="66" charset="0"/>
              </a:rPr>
              <a:t>Gloria H. Voter</a:t>
            </a:r>
          </a:p>
        </p:txBody>
      </p:sp>
      <p:sp>
        <p:nvSpPr>
          <p:cNvPr id="9" name="TextBox 8"/>
          <p:cNvSpPr txBox="1"/>
          <p:nvPr/>
        </p:nvSpPr>
        <p:spPr>
          <a:xfrm>
            <a:off x="7620000" y="5410200"/>
            <a:ext cx="1219200" cy="307777"/>
          </a:xfrm>
          <a:prstGeom prst="rect">
            <a:avLst/>
          </a:prstGeom>
          <a:noFill/>
        </p:spPr>
        <p:txBody>
          <a:bodyPr wrap="square" rtlCol="0">
            <a:spAutoFit/>
          </a:bodyPr>
          <a:lstStyle/>
          <a:p>
            <a:r>
              <a:rPr lang="en-US" sz="1400" dirty="0">
                <a:solidFill>
                  <a:srgbClr val="FF0000"/>
                </a:solidFill>
              </a:rPr>
              <a:t>03/01/2022</a:t>
            </a:r>
          </a:p>
        </p:txBody>
      </p:sp>
      <p:sp>
        <p:nvSpPr>
          <p:cNvPr id="10" name="TextBox 9"/>
          <p:cNvSpPr txBox="1"/>
          <p:nvPr/>
        </p:nvSpPr>
        <p:spPr>
          <a:xfrm>
            <a:off x="5551714" y="6525200"/>
            <a:ext cx="1676400" cy="276999"/>
          </a:xfrm>
          <a:prstGeom prst="rect">
            <a:avLst/>
          </a:prstGeom>
          <a:noFill/>
        </p:spPr>
        <p:txBody>
          <a:bodyPr wrap="square" rtlCol="0">
            <a:spAutoFit/>
          </a:bodyPr>
          <a:lstStyle/>
          <a:p>
            <a:r>
              <a:rPr lang="en-US" sz="1200" dirty="0">
                <a:solidFill>
                  <a:srgbClr val="FF0000"/>
                </a:solidFill>
                <a:latin typeface="Lucida Handwriting" panose="03010101010101010101" pitchFamily="66" charset="0"/>
              </a:rPr>
              <a:t>Judge Sam Hill</a:t>
            </a:r>
          </a:p>
        </p:txBody>
      </p:sp>
      <p:sp>
        <p:nvSpPr>
          <p:cNvPr id="11" name="TextBox 10"/>
          <p:cNvSpPr txBox="1"/>
          <p:nvPr/>
        </p:nvSpPr>
        <p:spPr>
          <a:xfrm>
            <a:off x="4876800" y="6248400"/>
            <a:ext cx="381000" cy="307777"/>
          </a:xfrm>
          <a:prstGeom prst="rect">
            <a:avLst/>
          </a:prstGeom>
          <a:noFill/>
        </p:spPr>
        <p:txBody>
          <a:bodyPr wrap="square" rtlCol="0">
            <a:spAutoFit/>
          </a:bodyPr>
          <a:lstStyle/>
          <a:p>
            <a:r>
              <a:rPr lang="en-US" sz="1400" dirty="0">
                <a:solidFill>
                  <a:srgbClr val="FF0000"/>
                </a:solidFill>
              </a:rPr>
              <a:t>21</a:t>
            </a:r>
          </a:p>
        </p:txBody>
      </p:sp>
      <p:sp>
        <p:nvSpPr>
          <p:cNvPr id="12" name="TextBox 11"/>
          <p:cNvSpPr txBox="1"/>
          <p:nvPr/>
        </p:nvSpPr>
        <p:spPr>
          <a:xfrm>
            <a:off x="5334000" y="6248628"/>
            <a:ext cx="533400" cy="307777"/>
          </a:xfrm>
          <a:prstGeom prst="rect">
            <a:avLst/>
          </a:prstGeom>
          <a:noFill/>
        </p:spPr>
        <p:txBody>
          <a:bodyPr wrap="square" rtlCol="0">
            <a:spAutoFit/>
          </a:bodyPr>
          <a:lstStyle/>
          <a:p>
            <a:r>
              <a:rPr lang="en-US" sz="1400" dirty="0">
                <a:solidFill>
                  <a:srgbClr val="FF0000"/>
                </a:solidFill>
              </a:rPr>
              <a:t>Feb</a:t>
            </a:r>
          </a:p>
        </p:txBody>
      </p:sp>
      <p:sp>
        <p:nvSpPr>
          <p:cNvPr id="13" name="TextBox 12"/>
          <p:cNvSpPr txBox="1"/>
          <p:nvPr/>
        </p:nvSpPr>
        <p:spPr>
          <a:xfrm>
            <a:off x="5753100" y="6254161"/>
            <a:ext cx="457200" cy="307777"/>
          </a:xfrm>
          <a:prstGeom prst="rect">
            <a:avLst/>
          </a:prstGeom>
          <a:noFill/>
        </p:spPr>
        <p:txBody>
          <a:bodyPr wrap="square" rtlCol="0">
            <a:spAutoFit/>
          </a:bodyPr>
          <a:lstStyle/>
          <a:p>
            <a:r>
              <a:rPr lang="en-US" sz="1400" dirty="0">
                <a:solidFill>
                  <a:srgbClr val="FF0000"/>
                </a:solidFill>
              </a:rPr>
              <a:t>22</a:t>
            </a:r>
          </a:p>
        </p:txBody>
      </p:sp>
      <p:sp>
        <p:nvSpPr>
          <p:cNvPr id="14" name="TextBox 13"/>
          <p:cNvSpPr txBox="1"/>
          <p:nvPr/>
        </p:nvSpPr>
        <p:spPr>
          <a:xfrm>
            <a:off x="2118756" y="5930175"/>
            <a:ext cx="2436433" cy="646331"/>
          </a:xfrm>
          <a:prstGeom prst="rect">
            <a:avLst/>
          </a:prstGeom>
          <a:noFill/>
        </p:spPr>
        <p:txBody>
          <a:bodyPr wrap="square" rtlCol="0">
            <a:spAutoFit/>
          </a:bodyPr>
          <a:lstStyle/>
          <a:p>
            <a:r>
              <a:rPr lang="en-US" dirty="0">
                <a:solidFill>
                  <a:schemeClr val="accent2">
                    <a:lumMod val="75000"/>
                  </a:schemeClr>
                </a:solidFill>
              </a:rPr>
              <a:t>Must be signed by both the voter and the judge.</a:t>
            </a:r>
          </a:p>
        </p:txBody>
      </p:sp>
    </p:spTree>
    <p:extLst>
      <p:ext uri="{BB962C8B-B14F-4D97-AF65-F5344CB8AC3E}">
        <p14:creationId xmlns:p14="http://schemas.microsoft.com/office/powerpoint/2010/main" val="11623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50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grpId="0" nodeType="afterEffect">
                                  <p:stCondLst>
                                    <p:cond delay="50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3500"/>
                            </p:stCondLst>
                            <p:childTnLst>
                              <p:par>
                                <p:cTn id="27" presetID="1" presetClass="entr" presetSubtype="0"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500"/>
                                  </p:stCondLst>
                                  <p:childTnLst>
                                    <p:set>
                                      <p:cBhvr>
                                        <p:cTn id="35" dur="1" fill="hold">
                                          <p:stCondLst>
                                            <p:cond delay="0"/>
                                          </p:stCondLst>
                                        </p:cTn>
                                        <p:tgtEl>
                                          <p:spTgt spid="8"/>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50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24000"/>
          </a:xfrm>
        </p:spPr>
        <p:txBody>
          <a:bodyPr>
            <a:noAutofit/>
          </a:bodyPr>
          <a:lstStyle/>
          <a:p>
            <a:pPr algn="ctr"/>
            <a:r>
              <a:rPr lang="en-US" sz="4800" b="1" dirty="0">
                <a:latin typeface="+mn-lt"/>
                <a:ea typeface="Verdana" panose="020B0604030504040204" pitchFamily="34" charset="0"/>
                <a:cs typeface="Verdana" panose="020B0604030504040204" pitchFamily="34" charset="0"/>
              </a:rPr>
              <a:t>Reasonable Impediment </a:t>
            </a:r>
            <a:br>
              <a:rPr lang="en-US" sz="4800" b="1" dirty="0">
                <a:latin typeface="+mn-lt"/>
                <a:ea typeface="Verdana" panose="020B0604030504040204" pitchFamily="34" charset="0"/>
                <a:cs typeface="Verdana" panose="020B0604030504040204" pitchFamily="34" charset="0"/>
              </a:rPr>
            </a:br>
            <a:r>
              <a:rPr lang="en-US" sz="4800" b="1" dirty="0">
                <a:latin typeface="+mn-lt"/>
                <a:ea typeface="Verdana" panose="020B0604030504040204" pitchFamily="34" charset="0"/>
                <a:cs typeface="Verdana" panose="020B0604030504040204" pitchFamily="34" charset="0"/>
              </a:rPr>
              <a:t>List “B”</a:t>
            </a:r>
            <a:br>
              <a:rPr lang="en-US" sz="32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br>
            <a:endParaRPr lang="en-US" sz="3200" dirty="0">
              <a:solidFill>
                <a:schemeClr val="accent2">
                  <a:lumMod val="75000"/>
                </a:schemeClr>
              </a:solidFill>
            </a:endParaRPr>
          </a:p>
        </p:txBody>
      </p:sp>
      <p:sp>
        <p:nvSpPr>
          <p:cNvPr id="3" name="Content Placeholder 2"/>
          <p:cNvSpPr>
            <a:spLocks noGrp="1"/>
          </p:cNvSpPr>
          <p:nvPr>
            <p:ph idx="1"/>
          </p:nvPr>
        </p:nvSpPr>
        <p:spPr>
          <a:xfrm>
            <a:off x="304800" y="1371600"/>
            <a:ext cx="8458200" cy="5257800"/>
          </a:xfrm>
        </p:spPr>
        <p:txBody>
          <a:bodyPr>
            <a:normAutofit lnSpcReduction="10000"/>
          </a:bodyPr>
          <a:lstStyle/>
          <a:p>
            <a:pPr marL="0" indent="0">
              <a:buNone/>
            </a:pPr>
            <a:r>
              <a:rPr lang="en-US" sz="2000" b="1" dirty="0"/>
              <a:t>     Certified birth certificate.</a:t>
            </a:r>
          </a:p>
          <a:p>
            <a:pPr marL="0" indent="0">
              <a:buNone/>
            </a:pPr>
            <a:r>
              <a:rPr lang="en-US" sz="2000" b="1" dirty="0"/>
              <a:t>     Valid voter registration certificate.</a:t>
            </a:r>
          </a:p>
          <a:p>
            <a:pPr marL="0" indent="0">
              <a:buNone/>
            </a:pPr>
            <a:r>
              <a:rPr lang="en-US" sz="2000" b="1" dirty="0"/>
              <a:t>     Copy or original of:</a:t>
            </a:r>
          </a:p>
          <a:p>
            <a:pPr lvl="1">
              <a:buClr>
                <a:schemeClr val="tx1"/>
              </a:buClr>
            </a:pPr>
            <a:r>
              <a:rPr lang="en-US" sz="2000" dirty="0">
                <a:solidFill>
                  <a:schemeClr val="accent2">
                    <a:lumMod val="75000"/>
                  </a:schemeClr>
                </a:solidFill>
              </a:rPr>
              <a:t>Current</a:t>
            </a:r>
            <a:r>
              <a:rPr lang="en-US" sz="2000" dirty="0">
                <a:solidFill>
                  <a:schemeClr val="bg1"/>
                </a:solidFill>
              </a:rPr>
              <a:t> </a:t>
            </a:r>
            <a:r>
              <a:rPr lang="en-US" sz="2000" dirty="0"/>
              <a:t>utility bill. (&lt;60 days)</a:t>
            </a:r>
          </a:p>
          <a:p>
            <a:pPr lvl="1"/>
            <a:r>
              <a:rPr lang="en-US" sz="2000" dirty="0"/>
              <a:t>Bank statement.</a:t>
            </a:r>
          </a:p>
          <a:p>
            <a:pPr lvl="1"/>
            <a:r>
              <a:rPr lang="en-US" sz="2000" dirty="0"/>
              <a:t>Government check.</a:t>
            </a:r>
          </a:p>
          <a:p>
            <a:pPr lvl="1"/>
            <a:r>
              <a:rPr lang="en-US" sz="2000" dirty="0"/>
              <a:t>Pay check.</a:t>
            </a:r>
          </a:p>
          <a:p>
            <a:pPr marL="457200" lvl="1" indent="0">
              <a:buNone/>
            </a:pPr>
            <a:r>
              <a:rPr lang="en-US" sz="2000" b="1" dirty="0"/>
              <a:t>Other supporting “Government Documents</a:t>
            </a:r>
            <a:r>
              <a:rPr lang="en-US" sz="2000" dirty="0"/>
              <a:t>:”</a:t>
            </a:r>
          </a:p>
          <a:p>
            <a:pPr lvl="1"/>
            <a:r>
              <a:rPr lang="en-US" sz="2000" dirty="0"/>
              <a:t>Driver’s License from another state</a:t>
            </a:r>
            <a:br>
              <a:rPr lang="en-US" sz="2000" dirty="0"/>
            </a:br>
            <a:r>
              <a:rPr lang="en-US" sz="2000" dirty="0"/>
              <a:t>(It doesn’t matter if it has expired!).</a:t>
            </a:r>
          </a:p>
          <a:p>
            <a:pPr lvl="1"/>
            <a:r>
              <a:rPr lang="en-US" sz="2000" dirty="0"/>
              <a:t>ID card issued by federally recognized Native American tribes.</a:t>
            </a:r>
          </a:p>
          <a:p>
            <a:pPr lvl="1"/>
            <a:r>
              <a:rPr lang="en-US" sz="2000" dirty="0"/>
              <a:t>DPS receipt for DL/ID card without photos.</a:t>
            </a:r>
          </a:p>
          <a:p>
            <a:pPr lvl="1"/>
            <a:r>
              <a:rPr lang="en-US" sz="2000" dirty="0"/>
              <a:t>Expired Voter Registration Card.</a:t>
            </a:r>
          </a:p>
          <a:p>
            <a:pPr lvl="1"/>
            <a:r>
              <a:rPr lang="en-US" sz="2000" dirty="0"/>
              <a:t>Texas driver’s license or personal ID that expired over four years ago.</a:t>
            </a:r>
          </a:p>
          <a:p>
            <a:pPr marL="457200" lvl="1" indent="0">
              <a:buNone/>
            </a:pPr>
            <a:endParaRPr lang="en-US" sz="2000" dirty="0"/>
          </a:p>
          <a:p>
            <a:pPr marL="457200" lvl="1" indent="0">
              <a:buNone/>
            </a:pPr>
            <a:r>
              <a:rPr lang="en-US" sz="2000" dirty="0"/>
              <a:t>These Documents will only be used with a Reasonable Impediment</a:t>
            </a:r>
          </a:p>
          <a:p>
            <a:pPr marL="457200" lvl="1" indent="0">
              <a:buNone/>
            </a:pPr>
            <a:endParaRPr lang="en-US" dirty="0"/>
          </a:p>
        </p:txBody>
      </p:sp>
      <p:sp>
        <p:nvSpPr>
          <p:cNvPr id="5" name="Slide Number Placeholder 4"/>
          <p:cNvSpPr>
            <a:spLocks noGrp="1"/>
          </p:cNvSpPr>
          <p:nvPr>
            <p:ph type="sldNum" sz="quarter" idx="12"/>
          </p:nvPr>
        </p:nvSpPr>
        <p:spPr/>
        <p:txBody>
          <a:bodyPr/>
          <a:lstStyle/>
          <a:p>
            <a:fld id="{ACBEDC0F-B05B-4043-952E-66F0DB8DB6CF}" type="slidenum">
              <a:rPr lang="en-US" smtClean="0"/>
              <a:t>28</a:t>
            </a:fld>
            <a:endParaRPr lang="en-US"/>
          </a:p>
        </p:txBody>
      </p:sp>
      <p:sp>
        <p:nvSpPr>
          <p:cNvPr id="4" name="TextBox 3"/>
          <p:cNvSpPr txBox="1"/>
          <p:nvPr/>
        </p:nvSpPr>
        <p:spPr>
          <a:xfrm>
            <a:off x="6027753" y="1524000"/>
            <a:ext cx="2917794" cy="206210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All supporting documents must be in the voter’s name!</a:t>
            </a:r>
          </a:p>
        </p:txBody>
      </p:sp>
    </p:spTree>
    <p:extLst>
      <p:ext uri="{BB962C8B-B14F-4D97-AF65-F5344CB8AC3E}">
        <p14:creationId xmlns:p14="http://schemas.microsoft.com/office/powerpoint/2010/main" val="35034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fill="hold" grpId="0" nodeType="withEffect">
                                  <p:stCondLst>
                                    <p:cond delay="0"/>
                                  </p:stCondLst>
                                  <p:childTnLst>
                                    <p:animEffect transition="out" filter="fade">
                                      <p:cBhvr>
                                        <p:cTn id="8" dur="500" tmFilter="0, 0; .2, .5; .8, .5; 1, 0"/>
                                        <p:tgtEl>
                                          <p:spTgt spid="4"/>
                                        </p:tgtEl>
                                      </p:cBhvr>
                                    </p:animEffect>
                                    <p:animScale>
                                      <p:cBhvr>
                                        <p:cTn id="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762000"/>
          </a:xfrm>
        </p:spPr>
        <p:txBody>
          <a:bodyPr>
            <a:normAutofit/>
          </a:bodyPr>
          <a:lstStyle/>
          <a:p>
            <a:pPr algn="ctr"/>
            <a:r>
              <a:rPr lang="en-US" sz="4800" b="1" dirty="0">
                <a:latin typeface="+mn-lt"/>
                <a:ea typeface="Verdana" panose="020B0604030504040204" pitchFamily="34" charset="0"/>
                <a:cs typeface="Verdana" panose="020B0604030504040204" pitchFamily="34" charset="0"/>
              </a:rPr>
              <a:t>Important Points</a:t>
            </a:r>
            <a:endParaRPr lang="en-US" sz="4800" dirty="0">
              <a:latin typeface="+mn-lt"/>
            </a:endParaRPr>
          </a:p>
        </p:txBody>
      </p:sp>
      <p:sp>
        <p:nvSpPr>
          <p:cNvPr id="3" name="Content Placeholder 2"/>
          <p:cNvSpPr>
            <a:spLocks noGrp="1"/>
          </p:cNvSpPr>
          <p:nvPr>
            <p:ph idx="1"/>
          </p:nvPr>
        </p:nvSpPr>
        <p:spPr>
          <a:xfrm>
            <a:off x="152400" y="1143000"/>
            <a:ext cx="4648200" cy="5410200"/>
          </a:xfrm>
        </p:spPr>
        <p:txBody>
          <a:bodyPr>
            <a:normAutofit/>
          </a:bodyPr>
          <a:lstStyle/>
          <a:p>
            <a:r>
              <a:rPr lang="en-US" sz="2400" dirty="0"/>
              <a:t>Reasonable Impediment voters will vote regularly.</a:t>
            </a:r>
          </a:p>
          <a:p>
            <a:r>
              <a:rPr lang="en-US" sz="2400" dirty="0"/>
              <a:t>Provisional voters are </a:t>
            </a:r>
            <a:r>
              <a:rPr lang="en-US" sz="2400" dirty="0">
                <a:solidFill>
                  <a:srgbClr val="FF0000"/>
                </a:solidFill>
              </a:rPr>
              <a:t>not</a:t>
            </a:r>
            <a:r>
              <a:rPr lang="en-US" sz="2400" dirty="0">
                <a:solidFill>
                  <a:schemeClr val="bg1"/>
                </a:solidFill>
              </a:rPr>
              <a:t> </a:t>
            </a:r>
            <a:r>
              <a:rPr lang="en-US" sz="2400" dirty="0"/>
              <a:t>impediment voters and vice-versa.</a:t>
            </a:r>
          </a:p>
          <a:p>
            <a:r>
              <a:rPr lang="en-US" sz="2400" dirty="0"/>
              <a:t>Please return all impediment forms in manila envelope #2 (Yellow).</a:t>
            </a:r>
          </a:p>
          <a:p>
            <a:r>
              <a:rPr lang="en-US" sz="2400" dirty="0"/>
              <a:t>Tick the check-box for impediment form on the poll pad.</a:t>
            </a:r>
          </a:p>
          <a:p>
            <a:endParaRPr lang="en-US" dirty="0"/>
          </a:p>
        </p:txBody>
      </p:sp>
      <p:sp>
        <p:nvSpPr>
          <p:cNvPr id="6" name="Slide Number Placeholder 5"/>
          <p:cNvSpPr>
            <a:spLocks noGrp="1"/>
          </p:cNvSpPr>
          <p:nvPr>
            <p:ph type="sldNum" sz="quarter" idx="12"/>
          </p:nvPr>
        </p:nvSpPr>
        <p:spPr/>
        <p:txBody>
          <a:bodyPr/>
          <a:lstStyle/>
          <a:p>
            <a:fld id="{ACBEDC0F-B05B-4043-952E-66F0DB8DB6CF}" type="slidenum">
              <a:rPr lang="en-US" smtClean="0"/>
              <a:t>29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219200"/>
            <a:ext cx="3733800" cy="3810000"/>
          </a:xfrm>
          <a:prstGeom prst="rect">
            <a:avLst/>
          </a:prstGeom>
        </p:spPr>
      </p:pic>
      <p:sp>
        <p:nvSpPr>
          <p:cNvPr id="5" name="Up Arrow 4"/>
          <p:cNvSpPr/>
          <p:nvPr/>
        </p:nvSpPr>
        <p:spPr>
          <a:xfrm>
            <a:off x="6858000" y="4038600"/>
            <a:ext cx="304800" cy="1295400"/>
          </a:xfrm>
          <a:prstGeom prst="up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8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3228"/>
          </a:xfrm>
        </p:spPr>
        <p:txBody>
          <a:bodyPr>
            <a:normAutofit/>
          </a:bodyPr>
          <a:lstStyle/>
          <a:p>
            <a:pPr algn="ctr"/>
            <a:r>
              <a:rPr lang="en-US" sz="4800" b="1" dirty="0">
                <a:solidFill>
                  <a:schemeClr val="tx1">
                    <a:lumMod val="95000"/>
                    <a:lumOff val="5000"/>
                  </a:schemeClr>
                </a:solidFill>
                <a:latin typeface="+mn-lt"/>
                <a:ea typeface="Verdana" panose="020B0604030504040204" pitchFamily="34" charset="0"/>
                <a:cs typeface="Verdana" panose="020B0604030504040204" pitchFamily="34" charset="0"/>
              </a:rPr>
              <a:t>Setting Up</a:t>
            </a:r>
            <a:endParaRPr lang="en-US" sz="4800" dirty="0">
              <a:solidFill>
                <a:schemeClr val="tx1">
                  <a:lumMod val="95000"/>
                  <a:lumOff val="5000"/>
                </a:schemeClr>
              </a:solidFill>
              <a:latin typeface="+mn-lt"/>
            </a:endParaRPr>
          </a:p>
        </p:txBody>
      </p:sp>
      <p:sp>
        <p:nvSpPr>
          <p:cNvPr id="3" name="Content Placeholder 2"/>
          <p:cNvSpPr>
            <a:spLocks noGrp="1"/>
          </p:cNvSpPr>
          <p:nvPr>
            <p:ph idx="1"/>
          </p:nvPr>
        </p:nvSpPr>
        <p:spPr>
          <a:xfrm>
            <a:off x="457200" y="1143000"/>
            <a:ext cx="8229600" cy="4983163"/>
          </a:xfrm>
        </p:spPr>
        <p:txBody>
          <a:bodyPr/>
          <a:lstStyle/>
          <a:p>
            <a:r>
              <a:rPr lang="en-US" sz="2000" dirty="0">
                <a:ea typeface="Verdana" panose="020B0604030504040204" pitchFamily="34" charset="0"/>
                <a:cs typeface="Verdana" panose="020B0604030504040204" pitchFamily="34" charset="0"/>
              </a:rPr>
              <a:t>Judges, plan the layout.</a:t>
            </a:r>
          </a:p>
          <a:p>
            <a:r>
              <a:rPr lang="en-US" sz="2000" dirty="0">
                <a:ea typeface="Verdana" panose="020B0604030504040204" pitchFamily="34" charset="0"/>
                <a:cs typeface="Verdana" panose="020B0604030504040204" pitchFamily="34" charset="0"/>
              </a:rPr>
              <a:t>Consider:</a:t>
            </a:r>
          </a:p>
          <a:p>
            <a:pPr lvl="1"/>
            <a:r>
              <a:rPr lang="en-US" sz="2000" dirty="0">
                <a:ea typeface="Verdana" panose="020B0604030504040204" pitchFamily="34" charset="0"/>
                <a:cs typeface="Verdana" panose="020B0604030504040204" pitchFamily="34" charset="0"/>
              </a:rPr>
              <a:t>ADA compliance</a:t>
            </a:r>
          </a:p>
          <a:p>
            <a:pPr lvl="1"/>
            <a:r>
              <a:rPr lang="en-US" sz="2000" dirty="0">
                <a:ea typeface="Verdana" panose="020B0604030504040204" pitchFamily="34" charset="0"/>
                <a:cs typeface="Verdana" panose="020B0604030504040204" pitchFamily="34" charset="0"/>
              </a:rPr>
              <a:t>Traffic flow &amp; privacy</a:t>
            </a:r>
          </a:p>
          <a:p>
            <a:pPr lvl="1"/>
            <a:r>
              <a:rPr lang="en-US" sz="2000" dirty="0">
                <a:ea typeface="Verdana" panose="020B0604030504040204" pitchFamily="34" charset="0"/>
                <a:cs typeface="Verdana" panose="020B0604030504040204" pitchFamily="34" charset="0"/>
              </a:rPr>
              <a:t>Public access &amp; notifications</a:t>
            </a:r>
          </a:p>
          <a:p>
            <a:endParaRPr lang="en-US" dirty="0"/>
          </a:p>
        </p:txBody>
      </p:sp>
      <p:sp>
        <p:nvSpPr>
          <p:cNvPr id="4" name="Slide Number Placeholder 3"/>
          <p:cNvSpPr>
            <a:spLocks noGrp="1"/>
          </p:cNvSpPr>
          <p:nvPr>
            <p:ph type="sldNum" sz="quarter" idx="12"/>
          </p:nvPr>
        </p:nvSpPr>
        <p:spPr/>
        <p:txBody>
          <a:bodyPr/>
          <a:lstStyle/>
          <a:p>
            <a:fld id="{ACBEDC0F-B05B-4043-952E-66F0DB8DB6CF}" type="slidenum">
              <a:rPr lang="en-US" smtClean="0"/>
              <a:t>3</a:t>
            </a:fld>
            <a:endParaRPr lang="en-US"/>
          </a:p>
        </p:txBody>
      </p:sp>
      <p:pic>
        <p:nvPicPr>
          <p:cNvPr id="5" name="Picture 2" descr="C:\Users\TurnbowT\Desktop\GalvestonVotes.Org\images\PollingStationLay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1"/>
            <a:ext cx="7543800" cy="359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577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137" y="1322756"/>
            <a:ext cx="3951692" cy="5257800"/>
          </a:xfrm>
          <a:prstGeom prst="rect">
            <a:avLst/>
          </a:prstGeom>
        </p:spPr>
      </p:pic>
      <p:sp>
        <p:nvSpPr>
          <p:cNvPr id="2" name="Title 1"/>
          <p:cNvSpPr>
            <a:spLocks noGrp="1"/>
          </p:cNvSpPr>
          <p:nvPr>
            <p:ph type="title"/>
          </p:nvPr>
        </p:nvSpPr>
        <p:spPr/>
        <p:txBody>
          <a:bodyPr/>
          <a:lstStyle/>
          <a:p>
            <a:pPr algn="ctr"/>
            <a:r>
              <a:rPr lang="en-US" b="1" dirty="0">
                <a:latin typeface="+mn-lt"/>
                <a:ea typeface="Verdana" panose="020B0604030504040204" pitchFamily="34" charset="0"/>
                <a:cs typeface="Verdana" panose="020B0604030504040204" pitchFamily="34" charset="0"/>
              </a:rPr>
              <a:t> </a:t>
            </a:r>
            <a:r>
              <a:rPr lang="en-US" sz="4800" b="1" dirty="0">
                <a:latin typeface="+mn-lt"/>
                <a:ea typeface="Verdana" panose="020B0604030504040204" pitchFamily="34" charset="0"/>
                <a:cs typeface="Verdana" panose="020B0604030504040204" pitchFamily="34" charset="0"/>
              </a:rPr>
              <a:t>Special Circumstances</a:t>
            </a:r>
            <a:endParaRPr lang="en-US" sz="4800" dirty="0">
              <a:latin typeface="+mn-lt"/>
            </a:endParaRPr>
          </a:p>
        </p:txBody>
      </p:sp>
      <p:sp>
        <p:nvSpPr>
          <p:cNvPr id="3" name="Content Placeholder 2"/>
          <p:cNvSpPr>
            <a:spLocks noGrp="1"/>
          </p:cNvSpPr>
          <p:nvPr>
            <p:ph idx="1"/>
          </p:nvPr>
        </p:nvSpPr>
        <p:spPr>
          <a:xfrm>
            <a:off x="457200" y="1600200"/>
            <a:ext cx="4038600" cy="5105400"/>
          </a:xfrm>
        </p:spPr>
        <p:txBody>
          <a:bodyPr>
            <a:normAutofit/>
          </a:bodyPr>
          <a:lstStyle/>
          <a:p>
            <a:r>
              <a:rPr lang="en-US" sz="2000" dirty="0"/>
              <a:t>Voter has moved.</a:t>
            </a:r>
          </a:p>
          <a:p>
            <a:pPr lvl="1"/>
            <a:r>
              <a:rPr lang="en-US" sz="2000" dirty="0"/>
              <a:t>General rule = Voters vote where they live.</a:t>
            </a:r>
          </a:p>
          <a:p>
            <a:pPr lvl="1"/>
            <a:r>
              <a:rPr lang="en-US" sz="2000" dirty="0"/>
              <a:t>If they move within Galveston County:</a:t>
            </a:r>
          </a:p>
          <a:p>
            <a:pPr lvl="2"/>
            <a:r>
              <a:rPr lang="en-US" dirty="0"/>
              <a:t>Verify that they moved within the past 30 days.</a:t>
            </a:r>
          </a:p>
          <a:p>
            <a:pPr lvl="2"/>
            <a:r>
              <a:rPr lang="en-US" dirty="0"/>
              <a:t>Obtain a Statement of Residence.</a:t>
            </a:r>
          </a:p>
          <a:p>
            <a:pPr lvl="2"/>
            <a:r>
              <a:rPr lang="en-US" dirty="0"/>
              <a:t>Voter votes in the old precinct.</a:t>
            </a:r>
          </a:p>
          <a:p>
            <a:pPr lvl="2"/>
            <a:r>
              <a:rPr lang="en-US" dirty="0"/>
              <a:t>-OR- Voter votes provisionally in the new precinct.</a:t>
            </a:r>
          </a:p>
          <a:p>
            <a:endParaRPr lang="en-US" dirty="0"/>
          </a:p>
        </p:txBody>
      </p:sp>
      <p:sp>
        <p:nvSpPr>
          <p:cNvPr id="11" name="Slide Number Placeholder 10"/>
          <p:cNvSpPr>
            <a:spLocks noGrp="1"/>
          </p:cNvSpPr>
          <p:nvPr>
            <p:ph type="sldNum" sz="quarter" idx="12"/>
          </p:nvPr>
        </p:nvSpPr>
        <p:spPr/>
        <p:txBody>
          <a:bodyPr/>
          <a:lstStyle/>
          <a:p>
            <a:fld id="{ACBEDC0F-B05B-4043-952E-66F0DB8DB6CF}" type="slidenum">
              <a:rPr lang="en-US" smtClean="0"/>
              <a:t>30</a:t>
            </a:fld>
            <a:endParaRPr lang="en-US"/>
          </a:p>
        </p:txBody>
      </p:sp>
      <p:sp>
        <p:nvSpPr>
          <p:cNvPr id="4" name="Left Brace 3"/>
          <p:cNvSpPr/>
          <p:nvPr/>
        </p:nvSpPr>
        <p:spPr>
          <a:xfrm>
            <a:off x="1219199" y="3810000"/>
            <a:ext cx="274319" cy="1384012"/>
          </a:xfrm>
          <a:prstGeom prst="lef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628999" y="2155478"/>
            <a:ext cx="2175596" cy="338554"/>
          </a:xfrm>
          <a:prstGeom prst="rect">
            <a:avLst/>
          </a:prstGeom>
          <a:noFill/>
        </p:spPr>
        <p:txBody>
          <a:bodyPr wrap="none" rtlCol="0">
            <a:spAutoFit/>
          </a:bodyPr>
          <a:lstStyle/>
          <a:p>
            <a:r>
              <a:rPr lang="en-US" sz="1600" dirty="0" err="1">
                <a:latin typeface="Brush Script Std" pitchFamily="66" charset="0"/>
              </a:rPr>
              <a:t>Aldame</a:t>
            </a:r>
            <a:r>
              <a:rPr lang="en-US" sz="1600" dirty="0">
                <a:latin typeface="Brush Script Std" pitchFamily="66" charset="0"/>
              </a:rPr>
              <a:t>           Raquel</a:t>
            </a:r>
          </a:p>
        </p:txBody>
      </p:sp>
      <p:sp>
        <p:nvSpPr>
          <p:cNvPr id="7" name="TextBox 6"/>
          <p:cNvSpPr txBox="1"/>
          <p:nvPr/>
        </p:nvSpPr>
        <p:spPr>
          <a:xfrm>
            <a:off x="4623137" y="2799935"/>
            <a:ext cx="2920663" cy="246221"/>
          </a:xfrm>
          <a:prstGeom prst="rect">
            <a:avLst/>
          </a:prstGeom>
          <a:noFill/>
        </p:spPr>
        <p:txBody>
          <a:bodyPr wrap="square" rtlCol="0">
            <a:spAutoFit/>
          </a:bodyPr>
          <a:lstStyle/>
          <a:p>
            <a:r>
              <a:rPr lang="en-US" sz="1000" dirty="0">
                <a:latin typeface="Brush Script Std" pitchFamily="66" charset="0"/>
              </a:rPr>
              <a:t>589 Float Away Drive, Tiki Island 77554</a:t>
            </a:r>
          </a:p>
        </p:txBody>
      </p:sp>
      <p:sp>
        <p:nvSpPr>
          <p:cNvPr id="8" name="TextBox 7"/>
          <p:cNvSpPr txBox="1"/>
          <p:nvPr/>
        </p:nvSpPr>
        <p:spPr>
          <a:xfrm>
            <a:off x="4610635" y="3336428"/>
            <a:ext cx="2399765" cy="292388"/>
          </a:xfrm>
          <a:prstGeom prst="rect">
            <a:avLst/>
          </a:prstGeom>
          <a:noFill/>
        </p:spPr>
        <p:txBody>
          <a:bodyPr wrap="square" rtlCol="0">
            <a:spAutoFit/>
          </a:bodyPr>
          <a:lstStyle/>
          <a:p>
            <a:r>
              <a:rPr lang="en-US" sz="1300" dirty="0">
                <a:latin typeface="Brush Script Std" pitchFamily="66" charset="0"/>
              </a:rPr>
              <a:t> </a:t>
            </a:r>
            <a:r>
              <a:rPr lang="en-US" sz="1000" dirty="0">
                <a:latin typeface="Brush Script Std" pitchFamily="66" charset="0"/>
              </a:rPr>
              <a:t>P.O. Box 471, Tiki  Island 77554</a:t>
            </a:r>
            <a:endParaRPr lang="en-US" sz="1300" dirty="0">
              <a:latin typeface="Brush Script Std" pitchFamily="66" charset="0"/>
            </a:endParaRPr>
          </a:p>
        </p:txBody>
      </p:sp>
      <p:sp>
        <p:nvSpPr>
          <p:cNvPr id="9" name="TextBox 8"/>
          <p:cNvSpPr txBox="1"/>
          <p:nvPr/>
        </p:nvSpPr>
        <p:spPr>
          <a:xfrm>
            <a:off x="5029201" y="4432557"/>
            <a:ext cx="1428750" cy="307777"/>
          </a:xfrm>
          <a:prstGeom prst="rect">
            <a:avLst/>
          </a:prstGeom>
          <a:noFill/>
        </p:spPr>
        <p:txBody>
          <a:bodyPr wrap="square" rtlCol="0">
            <a:spAutoFit/>
          </a:bodyPr>
          <a:lstStyle/>
          <a:p>
            <a:r>
              <a:rPr lang="en-US" sz="1400" dirty="0">
                <a:latin typeface="Brush Script Std" pitchFamily="66" charset="0"/>
              </a:rPr>
              <a:t>9 6 4 80 2 1 0</a:t>
            </a:r>
          </a:p>
        </p:txBody>
      </p:sp>
      <p:sp>
        <p:nvSpPr>
          <p:cNvPr id="10" name="TextBox 9"/>
          <p:cNvSpPr txBox="1"/>
          <p:nvPr/>
        </p:nvSpPr>
        <p:spPr>
          <a:xfrm>
            <a:off x="4829131" y="6097018"/>
            <a:ext cx="3703706" cy="369332"/>
          </a:xfrm>
          <a:prstGeom prst="rect">
            <a:avLst/>
          </a:prstGeom>
          <a:noFill/>
        </p:spPr>
        <p:txBody>
          <a:bodyPr wrap="none" rtlCol="0">
            <a:spAutoFit/>
          </a:bodyPr>
          <a:lstStyle/>
          <a:p>
            <a:r>
              <a:rPr lang="en-US" dirty="0">
                <a:latin typeface="Brush Script MT" panose="03060802040406070304" pitchFamily="66" charset="0"/>
              </a:rPr>
              <a:t>Raquel </a:t>
            </a:r>
            <a:r>
              <a:rPr lang="en-US" dirty="0" err="1">
                <a:latin typeface="Brush Script MT" panose="03060802040406070304" pitchFamily="66" charset="0"/>
              </a:rPr>
              <a:t>Aldame</a:t>
            </a:r>
            <a:r>
              <a:rPr lang="en-US" dirty="0">
                <a:latin typeface="Brush Script MT" panose="03060802040406070304" pitchFamily="66" charset="0"/>
              </a:rPr>
              <a:t>                        </a:t>
            </a:r>
            <a:r>
              <a:rPr lang="en-US" dirty="0">
                <a:latin typeface="Brush Script Std" pitchFamily="66" charset="0"/>
              </a:rPr>
              <a:t>11 7  17</a:t>
            </a:r>
          </a:p>
        </p:txBody>
      </p:sp>
      <p:sp>
        <p:nvSpPr>
          <p:cNvPr id="13" name="TextBox 12"/>
          <p:cNvSpPr txBox="1"/>
          <p:nvPr/>
        </p:nvSpPr>
        <p:spPr>
          <a:xfrm>
            <a:off x="7125234" y="3301947"/>
            <a:ext cx="1390116" cy="261610"/>
          </a:xfrm>
          <a:prstGeom prst="rect">
            <a:avLst/>
          </a:prstGeom>
          <a:noFill/>
        </p:spPr>
        <p:txBody>
          <a:bodyPr wrap="square" rtlCol="0">
            <a:spAutoFit/>
          </a:bodyPr>
          <a:lstStyle/>
          <a:p>
            <a:r>
              <a:rPr lang="en-US" sz="1100" dirty="0">
                <a:latin typeface="Brush Script Std" pitchFamily="66" charset="0"/>
              </a:rPr>
              <a:t>0 9   0 5  1 9  4 0</a:t>
            </a:r>
            <a:endParaRPr lang="en-US" sz="1100" dirty="0"/>
          </a:p>
        </p:txBody>
      </p:sp>
      <p:sp>
        <p:nvSpPr>
          <p:cNvPr id="14" name="TextBox 13"/>
          <p:cNvSpPr txBox="1"/>
          <p:nvPr/>
        </p:nvSpPr>
        <p:spPr>
          <a:xfrm>
            <a:off x="4724400" y="3886200"/>
            <a:ext cx="1143000" cy="246221"/>
          </a:xfrm>
          <a:prstGeom prst="rect">
            <a:avLst/>
          </a:prstGeom>
          <a:noFill/>
        </p:spPr>
        <p:txBody>
          <a:bodyPr wrap="square" rtlCol="0">
            <a:spAutoFit/>
          </a:bodyPr>
          <a:lstStyle/>
          <a:p>
            <a:r>
              <a:rPr lang="en-US" sz="1000" dirty="0"/>
              <a:t>Houston, Harris</a:t>
            </a:r>
          </a:p>
        </p:txBody>
      </p:sp>
      <p:sp>
        <p:nvSpPr>
          <p:cNvPr id="15" name="TextBox 14"/>
          <p:cNvSpPr txBox="1"/>
          <p:nvPr/>
        </p:nvSpPr>
        <p:spPr>
          <a:xfrm>
            <a:off x="5867400" y="3886200"/>
            <a:ext cx="1295400" cy="246221"/>
          </a:xfrm>
          <a:prstGeom prst="rect">
            <a:avLst/>
          </a:prstGeom>
          <a:noFill/>
        </p:spPr>
        <p:txBody>
          <a:bodyPr wrap="square" rtlCol="0">
            <a:spAutoFit/>
          </a:bodyPr>
          <a:lstStyle/>
          <a:p>
            <a:r>
              <a:rPr lang="en-US" sz="1000" dirty="0" err="1"/>
              <a:t>Tiki</a:t>
            </a:r>
            <a:r>
              <a:rPr lang="en-US" sz="1000" dirty="0"/>
              <a:t> Island, Galveston</a:t>
            </a:r>
          </a:p>
        </p:txBody>
      </p:sp>
    </p:spTree>
    <p:extLst>
      <p:ext uri="{BB962C8B-B14F-4D97-AF65-F5344CB8AC3E}">
        <p14:creationId xmlns:p14="http://schemas.microsoft.com/office/powerpoint/2010/main" val="17424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50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30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90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120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mn-lt"/>
                <a:ea typeface="Verdana" panose="020B0604030504040204" pitchFamily="34" charset="0"/>
                <a:cs typeface="Verdana" panose="020B0604030504040204" pitchFamily="34" charset="0"/>
              </a:rPr>
              <a:t>Special Circumstances</a:t>
            </a:r>
            <a:endParaRPr lang="en-US" sz="4800" dirty="0">
              <a:latin typeface="+mn-lt"/>
            </a:endParaRPr>
          </a:p>
        </p:txBody>
      </p:sp>
      <p:sp>
        <p:nvSpPr>
          <p:cNvPr id="3" name="Content Placeholder 2"/>
          <p:cNvSpPr>
            <a:spLocks noGrp="1"/>
          </p:cNvSpPr>
          <p:nvPr>
            <p:ph idx="1"/>
          </p:nvPr>
        </p:nvSpPr>
        <p:spPr>
          <a:xfrm>
            <a:off x="628650" y="1690688"/>
            <a:ext cx="7886700" cy="4802185"/>
          </a:xfrm>
        </p:spPr>
        <p:txBody>
          <a:bodyPr/>
          <a:lstStyle/>
          <a:p>
            <a:pPr marL="0" indent="0">
              <a:buNone/>
            </a:pPr>
            <a:r>
              <a:rPr lang="en-US" dirty="0"/>
              <a:t> </a:t>
            </a:r>
            <a:r>
              <a:rPr lang="en-US" sz="2400" dirty="0"/>
              <a:t>If Voter has moved from another county within Texas:</a:t>
            </a:r>
          </a:p>
          <a:p>
            <a:pPr lvl="1"/>
            <a:r>
              <a:rPr lang="en-US" sz="2000" dirty="0"/>
              <a:t>During Early Voting, the voter may appear at the Elections Office (Justice Center) and vote a Limited Ballot.</a:t>
            </a:r>
          </a:p>
          <a:p>
            <a:pPr lvl="1"/>
            <a:r>
              <a:rPr lang="en-US" sz="2000" dirty="0"/>
              <a:t>Otherwise, the voter will vote provisionally.</a:t>
            </a:r>
          </a:p>
          <a:p>
            <a:pPr marL="0" indent="0">
              <a:buNone/>
            </a:pPr>
            <a:endParaRPr lang="en-US" sz="2400" dirty="0"/>
          </a:p>
          <a:p>
            <a:pPr marL="0" indent="0">
              <a:buNone/>
            </a:pPr>
            <a:r>
              <a:rPr lang="en-US" sz="2400" dirty="0"/>
              <a:t>If the Poll Pad shows a voter is in Suspense: </a:t>
            </a:r>
          </a:p>
          <a:p>
            <a:pPr lvl="1"/>
            <a:r>
              <a:rPr lang="en-US" sz="2000" dirty="0"/>
              <a:t>the voter </a:t>
            </a:r>
            <a:r>
              <a:rPr lang="en-US" sz="2000" b="1" u="sng" dirty="0">
                <a:solidFill>
                  <a:schemeClr val="accent1">
                    <a:lumMod val="75000"/>
                  </a:schemeClr>
                </a:solidFill>
              </a:rPr>
              <a:t>MUST FILL OUT A STATEMENT OF RESIDENCE</a:t>
            </a:r>
            <a:r>
              <a:rPr lang="en-US" sz="2000" dirty="0"/>
              <a:t> before casting a regular ballot.</a:t>
            </a:r>
          </a:p>
          <a:p>
            <a:pPr lvl="1"/>
            <a:r>
              <a:rPr lang="en-US" sz="2000" dirty="0"/>
              <a:t>Otherwise the voter must vote provisionally.</a:t>
            </a:r>
          </a:p>
          <a:p>
            <a:pPr lvl="1"/>
            <a:endParaRPr lang="en-US" sz="2000" b="1" u="sng" dirty="0">
              <a:solidFill>
                <a:schemeClr val="accent1">
                  <a:lumMod val="75000"/>
                </a:schemeClr>
              </a:solidFill>
            </a:endParaRPr>
          </a:p>
          <a:p>
            <a:endParaRPr lang="en-US" dirty="0"/>
          </a:p>
        </p:txBody>
      </p:sp>
      <p:sp>
        <p:nvSpPr>
          <p:cNvPr id="4" name="Slide Number Placeholder 3"/>
          <p:cNvSpPr>
            <a:spLocks noGrp="1"/>
          </p:cNvSpPr>
          <p:nvPr>
            <p:ph type="sldNum" sz="quarter" idx="12"/>
          </p:nvPr>
        </p:nvSpPr>
        <p:spPr/>
        <p:txBody>
          <a:bodyPr/>
          <a:lstStyle/>
          <a:p>
            <a:fld id="{ACBEDC0F-B05B-4043-952E-66F0DB8DB6CF}" type="slidenum">
              <a:rPr lang="en-US" smtClean="0"/>
              <a:t>31</a:t>
            </a:fld>
            <a:endParaRPr lang="en-US"/>
          </a:p>
        </p:txBody>
      </p:sp>
    </p:spTree>
    <p:extLst>
      <p:ext uri="{BB962C8B-B14F-4D97-AF65-F5344CB8AC3E}">
        <p14:creationId xmlns:p14="http://schemas.microsoft.com/office/powerpoint/2010/main" val="1104724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a:extLst>
              <a:ext uri="{FF2B5EF4-FFF2-40B4-BE49-F238E27FC236}">
                <a16:creationId xmlns:a16="http://schemas.microsoft.com/office/drawing/2014/main" id="{03848A0E-93A0-4A3F-A105-2C50323DF1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3178206"/>
            <a:ext cx="3104710" cy="3235493"/>
          </a:xfrm>
          <a:prstGeom prst="rect">
            <a:avLst/>
          </a:prstGeom>
        </p:spPr>
      </p:pic>
      <p:sp>
        <p:nvSpPr>
          <p:cNvPr id="2" name="Title 1"/>
          <p:cNvSpPr>
            <a:spLocks noGrp="1"/>
          </p:cNvSpPr>
          <p:nvPr>
            <p:ph type="title"/>
          </p:nvPr>
        </p:nvSpPr>
        <p:spPr>
          <a:xfrm>
            <a:off x="457200" y="76200"/>
            <a:ext cx="8229600" cy="685800"/>
          </a:xfrm>
        </p:spPr>
        <p:txBody>
          <a:bodyPr>
            <a:noAutofit/>
          </a:bodyPr>
          <a:lstStyle/>
          <a:p>
            <a:pPr algn="ctr"/>
            <a:r>
              <a:rPr lang="en-US" sz="4800" b="1" dirty="0">
                <a:latin typeface="+mn-lt"/>
              </a:rPr>
              <a:t>Special Circumstances</a:t>
            </a:r>
          </a:p>
        </p:txBody>
      </p:sp>
      <p:sp>
        <p:nvSpPr>
          <p:cNvPr id="3" name="Content Placeholder 2"/>
          <p:cNvSpPr>
            <a:spLocks noGrp="1"/>
          </p:cNvSpPr>
          <p:nvPr>
            <p:ph idx="1"/>
          </p:nvPr>
        </p:nvSpPr>
        <p:spPr>
          <a:xfrm>
            <a:off x="152400" y="779345"/>
            <a:ext cx="5189276" cy="5942131"/>
          </a:xfrm>
        </p:spPr>
        <p:txBody>
          <a:bodyPr>
            <a:normAutofit/>
          </a:bodyPr>
          <a:lstStyle/>
          <a:p>
            <a:r>
              <a:rPr lang="en-US" sz="1800" dirty="0"/>
              <a:t>Mail Ballots:</a:t>
            </a:r>
          </a:p>
          <a:p>
            <a:pPr lvl="1"/>
            <a:r>
              <a:rPr lang="en-US" sz="1600" dirty="0"/>
              <a:t>If the voter has been sent a mail ballot, the record on the search screen will be pink with a notation.</a:t>
            </a:r>
          </a:p>
          <a:p>
            <a:pPr lvl="1"/>
            <a:r>
              <a:rPr lang="en-US" sz="1600" dirty="0"/>
              <a:t>The confirmation screen will have an amber banner.</a:t>
            </a:r>
          </a:p>
          <a:p>
            <a:pPr lvl="1"/>
            <a:r>
              <a:rPr lang="en-US" sz="1600" dirty="0"/>
              <a:t>Process ballot cancellation before proceeding.</a:t>
            </a:r>
          </a:p>
          <a:p>
            <a:pPr marL="457200" lvl="1" indent="0">
              <a:buNone/>
            </a:pPr>
            <a:endParaRPr lang="en-US" sz="1600" dirty="0"/>
          </a:p>
          <a:p>
            <a:r>
              <a:rPr lang="en-US" sz="1800" dirty="0"/>
              <a:t>If the voter surrenders the mail ballot:</a:t>
            </a:r>
          </a:p>
          <a:p>
            <a:pPr lvl="1"/>
            <a:r>
              <a:rPr lang="en-US" sz="1600" dirty="0"/>
              <a:t>Fill out the </a:t>
            </a:r>
            <a:r>
              <a:rPr lang="en-US" sz="1600" u="sng" dirty="0"/>
              <a:t>Request to Cancel Mail Ballot. </a:t>
            </a:r>
          </a:p>
          <a:p>
            <a:pPr lvl="1"/>
            <a:r>
              <a:rPr lang="en-US" sz="1600" dirty="0"/>
              <a:t>Attach the cancelled ballot.</a:t>
            </a:r>
          </a:p>
          <a:p>
            <a:pPr lvl="1"/>
            <a:r>
              <a:rPr lang="en-US" sz="1600" dirty="0"/>
              <a:t>Return in the envelope provided.</a:t>
            </a:r>
          </a:p>
          <a:p>
            <a:pPr lvl="1"/>
            <a:r>
              <a:rPr lang="en-US" sz="1600" dirty="0"/>
              <a:t>Voter will cast a regular ballot.</a:t>
            </a:r>
          </a:p>
          <a:p>
            <a:pPr lvl="1"/>
            <a:endParaRPr lang="en-US" sz="1600" dirty="0"/>
          </a:p>
          <a:p>
            <a:r>
              <a:rPr lang="en-US" sz="1800" dirty="0"/>
              <a:t>If the voter DOES NOT bring back their mail ballot:</a:t>
            </a:r>
          </a:p>
          <a:p>
            <a:pPr lvl="1"/>
            <a:r>
              <a:rPr lang="en-US" sz="1600" dirty="0"/>
              <a:t>Fill out </a:t>
            </a:r>
            <a:r>
              <a:rPr lang="en-US" sz="1600" b="1" u="sng" dirty="0"/>
              <a:t>Request to cancel Mail Ballot</a:t>
            </a:r>
          </a:p>
          <a:p>
            <a:pPr lvl="1"/>
            <a:r>
              <a:rPr lang="en-US" sz="1600" dirty="0"/>
              <a:t>The voter must vote provisionally.</a:t>
            </a:r>
          </a:p>
          <a:p>
            <a:pPr lvl="1"/>
            <a:r>
              <a:rPr lang="en-US" sz="1600" dirty="0"/>
              <a:t>Make sure to fill out the provisional envelope completely</a:t>
            </a:r>
          </a:p>
          <a:p>
            <a:endParaRPr lang="en-US" dirty="0"/>
          </a:p>
        </p:txBody>
      </p:sp>
      <p:sp>
        <p:nvSpPr>
          <p:cNvPr id="5" name="Slide Number Placeholder 4"/>
          <p:cNvSpPr>
            <a:spLocks noGrp="1"/>
          </p:cNvSpPr>
          <p:nvPr>
            <p:ph type="sldNum" sz="quarter" idx="12"/>
          </p:nvPr>
        </p:nvSpPr>
        <p:spPr/>
        <p:txBody>
          <a:bodyPr/>
          <a:lstStyle/>
          <a:p>
            <a:fld id="{ACBEDC0F-B05B-4043-952E-66F0DB8DB6CF}" type="slidenum">
              <a:rPr lang="en-US" smtClean="0"/>
              <a:t>32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779345"/>
            <a:ext cx="3191522" cy="2192455"/>
          </a:xfrm>
          <a:prstGeom prst="rect">
            <a:avLst/>
          </a:prstGeom>
        </p:spPr>
      </p:pic>
      <p:sp>
        <p:nvSpPr>
          <p:cNvPr id="11" name="TextBox 10">
            <a:extLst>
              <a:ext uri="{FF2B5EF4-FFF2-40B4-BE49-F238E27FC236}">
                <a16:creationId xmlns:a16="http://schemas.microsoft.com/office/drawing/2014/main" id="{2ED9A0B2-6059-4DE3-9CB7-210C0DC95989}"/>
              </a:ext>
            </a:extLst>
          </p:cNvPr>
          <p:cNvSpPr txBox="1"/>
          <p:nvPr/>
        </p:nvSpPr>
        <p:spPr>
          <a:xfrm>
            <a:off x="5429250" y="2969283"/>
            <a:ext cx="4114800" cy="307777"/>
          </a:xfrm>
          <a:prstGeom prst="rect">
            <a:avLst/>
          </a:prstGeom>
          <a:noFill/>
        </p:spPr>
        <p:txBody>
          <a:bodyPr wrap="square" rtlCol="0">
            <a:spAutoFit/>
          </a:bodyPr>
          <a:lstStyle/>
          <a:p>
            <a:r>
              <a:rPr lang="en-US" sz="1400" dirty="0">
                <a:solidFill>
                  <a:schemeClr val="accent2">
                    <a:lumMod val="75000"/>
                  </a:schemeClr>
                </a:solidFill>
              </a:rPr>
              <a:t>Voter fills out these two sections only.</a:t>
            </a:r>
          </a:p>
        </p:txBody>
      </p:sp>
      <p:sp>
        <p:nvSpPr>
          <p:cNvPr id="13" name="Oval 12">
            <a:extLst>
              <a:ext uri="{FF2B5EF4-FFF2-40B4-BE49-F238E27FC236}">
                <a16:creationId xmlns:a16="http://schemas.microsoft.com/office/drawing/2014/main" id="{5A77B52C-02E3-47CF-BC99-356FC5E0C5B1}"/>
              </a:ext>
            </a:extLst>
          </p:cNvPr>
          <p:cNvSpPr/>
          <p:nvPr/>
        </p:nvSpPr>
        <p:spPr>
          <a:xfrm>
            <a:off x="5867400" y="3237183"/>
            <a:ext cx="3276600" cy="2371455"/>
          </a:xfrm>
          <a:prstGeom prst="ellipse">
            <a:avLst/>
          </a:prstGeom>
          <a:noFill/>
          <a:ln w="19050">
            <a:solidFill>
              <a:schemeClr val="accent1">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CA19672-1533-41A9-B8CE-4630E9F1F542}"/>
              </a:ext>
            </a:extLst>
          </p:cNvPr>
          <p:cNvSpPr txBox="1"/>
          <p:nvPr/>
        </p:nvSpPr>
        <p:spPr>
          <a:xfrm>
            <a:off x="3442733" y="6507329"/>
            <a:ext cx="2927643" cy="307777"/>
          </a:xfrm>
          <a:prstGeom prst="rect">
            <a:avLst/>
          </a:prstGeom>
          <a:noFill/>
        </p:spPr>
        <p:txBody>
          <a:bodyPr wrap="square" rtlCol="0">
            <a:spAutoFit/>
          </a:bodyPr>
          <a:lstStyle/>
          <a:p>
            <a:r>
              <a:rPr lang="en-US" sz="1400" dirty="0">
                <a:solidFill>
                  <a:schemeClr val="accent1"/>
                </a:solidFill>
              </a:rPr>
              <a:t>Judge will fill the bottom portion</a:t>
            </a:r>
          </a:p>
        </p:txBody>
      </p:sp>
      <p:sp>
        <p:nvSpPr>
          <p:cNvPr id="16" name="Oval 15">
            <a:extLst>
              <a:ext uri="{FF2B5EF4-FFF2-40B4-BE49-F238E27FC236}">
                <a16:creationId xmlns:a16="http://schemas.microsoft.com/office/drawing/2014/main" id="{AF19446C-70A3-41D4-984F-622AD6DD79F7}"/>
              </a:ext>
            </a:extLst>
          </p:cNvPr>
          <p:cNvSpPr/>
          <p:nvPr/>
        </p:nvSpPr>
        <p:spPr>
          <a:xfrm>
            <a:off x="5886890" y="5649110"/>
            <a:ext cx="3104710" cy="1132690"/>
          </a:xfrm>
          <a:prstGeom prst="ellipse">
            <a:avLst/>
          </a:prstGeom>
          <a:noFill/>
          <a:ln w="15875">
            <a:solidFill>
              <a:srgbClr val="C0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23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pPr algn="ctr"/>
            <a:r>
              <a:rPr lang="en-US" sz="4800" b="1" dirty="0">
                <a:latin typeface="+mn-lt"/>
              </a:rPr>
              <a:t>Special Circumstances</a:t>
            </a:r>
          </a:p>
        </p:txBody>
      </p:sp>
      <p:sp>
        <p:nvSpPr>
          <p:cNvPr id="3" name="Content Placeholder 2"/>
          <p:cNvSpPr>
            <a:spLocks noGrp="1"/>
          </p:cNvSpPr>
          <p:nvPr>
            <p:ph idx="1"/>
          </p:nvPr>
        </p:nvSpPr>
        <p:spPr>
          <a:xfrm>
            <a:off x="457200" y="685801"/>
            <a:ext cx="8229600" cy="3352800"/>
          </a:xfrm>
        </p:spPr>
        <p:txBody>
          <a:bodyPr/>
          <a:lstStyle/>
          <a:p>
            <a:pPr marL="0" indent="0">
              <a:buNone/>
            </a:pPr>
            <a:r>
              <a:rPr lang="en-US" dirty="0"/>
              <a:t>Voter Assistants:</a:t>
            </a:r>
          </a:p>
          <a:p>
            <a:pPr lvl="1"/>
            <a:r>
              <a:rPr lang="en-US" dirty="0"/>
              <a:t>Voters needing assistance are regular voters, but an additional signature is needed.</a:t>
            </a:r>
          </a:p>
          <a:p>
            <a:pPr lvl="2"/>
            <a:r>
              <a:rPr lang="en-US" dirty="0"/>
              <a:t>If already past the </a:t>
            </a:r>
            <a:r>
              <a:rPr lang="en-US" dirty="0" err="1"/>
              <a:t>PollBook</a:t>
            </a:r>
            <a:r>
              <a:rPr lang="en-US" dirty="0"/>
              <a:t> Check-in stage, use the provided forms.</a:t>
            </a:r>
          </a:p>
          <a:p>
            <a:pPr lvl="1"/>
            <a:r>
              <a:rPr lang="en-US" dirty="0"/>
              <a:t>All poll-workers are already sworn in and trained as voter assistants.</a:t>
            </a:r>
          </a:p>
        </p:txBody>
      </p:sp>
      <p:sp>
        <p:nvSpPr>
          <p:cNvPr id="4" name="Slide Number Placeholder 3"/>
          <p:cNvSpPr>
            <a:spLocks noGrp="1"/>
          </p:cNvSpPr>
          <p:nvPr>
            <p:ph type="sldNum" sz="quarter" idx="12"/>
          </p:nvPr>
        </p:nvSpPr>
        <p:spPr/>
        <p:txBody>
          <a:bodyPr/>
          <a:lstStyle/>
          <a:p>
            <a:fld id="{ACBEDC0F-B05B-4043-952E-66F0DB8DB6CF}" type="slidenum">
              <a:rPr lang="en-US" smtClean="0"/>
              <a:t>33</a:t>
            </a:fld>
            <a:endParaRPr lang="en-US"/>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1522" y="3124200"/>
            <a:ext cx="3925277" cy="3597276"/>
          </a:xfrm>
          <a:prstGeom prst="rect">
            <a:avLst/>
          </a:prstGeom>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323" y="3124200"/>
            <a:ext cx="3925277" cy="3597276"/>
          </a:xfrm>
          <a:prstGeom prst="rect">
            <a:avLst/>
          </a:prstGeom>
        </p:spPr>
      </p:pic>
    </p:spTree>
    <p:extLst>
      <p:ext uri="{BB962C8B-B14F-4D97-AF65-F5344CB8AC3E}">
        <p14:creationId xmlns:p14="http://schemas.microsoft.com/office/powerpoint/2010/main" val="402401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pPr algn="ctr"/>
            <a:r>
              <a:rPr lang="en-US" sz="4800" b="1" dirty="0">
                <a:latin typeface="+mn-lt"/>
              </a:rPr>
              <a:t>Special Circumstances</a:t>
            </a:r>
          </a:p>
        </p:txBody>
      </p:sp>
      <p:sp>
        <p:nvSpPr>
          <p:cNvPr id="3" name="Content Placeholder 2"/>
          <p:cNvSpPr>
            <a:spLocks noGrp="1"/>
          </p:cNvSpPr>
          <p:nvPr>
            <p:ph idx="1"/>
          </p:nvPr>
        </p:nvSpPr>
        <p:spPr>
          <a:xfrm>
            <a:off x="355600" y="800100"/>
            <a:ext cx="8585200" cy="5326063"/>
          </a:xfrm>
        </p:spPr>
        <p:txBody>
          <a:bodyPr>
            <a:normAutofit/>
          </a:bodyPr>
          <a:lstStyle/>
          <a:p>
            <a:r>
              <a:rPr lang="en-US" sz="2400" dirty="0"/>
              <a:t>Voter Assistants:</a:t>
            </a:r>
          </a:p>
          <a:p>
            <a:pPr lvl="1"/>
            <a:r>
              <a:rPr lang="en-US" dirty="0"/>
              <a:t>Anyone may assist a voter at the voter’s request.</a:t>
            </a:r>
          </a:p>
          <a:p>
            <a:pPr lvl="1"/>
            <a:r>
              <a:rPr lang="en-US" dirty="0"/>
              <a:t>Assistant must sign the Poll Pad or fill out the Voter Assistant Form (Paper). </a:t>
            </a:r>
          </a:p>
        </p:txBody>
      </p:sp>
      <p:sp>
        <p:nvSpPr>
          <p:cNvPr id="4" name="Slide Number Placeholder 3"/>
          <p:cNvSpPr>
            <a:spLocks noGrp="1"/>
          </p:cNvSpPr>
          <p:nvPr>
            <p:ph type="sldNum" sz="quarter" idx="12"/>
          </p:nvPr>
        </p:nvSpPr>
        <p:spPr/>
        <p:txBody>
          <a:bodyPr/>
          <a:lstStyle/>
          <a:p>
            <a:fld id="{ACBEDC0F-B05B-4043-952E-66F0DB8DB6CF}" type="slidenum">
              <a:rPr lang="en-US" smtClean="0"/>
              <a:t>34</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00" y="2705100"/>
            <a:ext cx="4064000" cy="304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705100"/>
            <a:ext cx="4064000" cy="3048000"/>
          </a:xfrm>
          <a:prstGeom prst="rect">
            <a:avLst/>
          </a:prstGeom>
        </p:spPr>
      </p:pic>
      <p:sp>
        <p:nvSpPr>
          <p:cNvPr id="7" name="TextBox 6"/>
          <p:cNvSpPr txBox="1"/>
          <p:nvPr/>
        </p:nvSpPr>
        <p:spPr>
          <a:xfrm>
            <a:off x="457200" y="5867400"/>
            <a:ext cx="22098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Touch Button</a:t>
            </a:r>
          </a:p>
        </p:txBody>
      </p:sp>
      <p:sp>
        <p:nvSpPr>
          <p:cNvPr id="8" name="TextBox 7"/>
          <p:cNvSpPr txBox="1"/>
          <p:nvPr/>
        </p:nvSpPr>
        <p:spPr>
          <a:xfrm>
            <a:off x="5562600" y="5867400"/>
            <a:ext cx="23622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Assistant Signs</a:t>
            </a:r>
          </a:p>
        </p:txBody>
      </p:sp>
      <p:sp>
        <p:nvSpPr>
          <p:cNvPr id="9" name="Up Arrow 8"/>
          <p:cNvSpPr/>
          <p:nvPr/>
        </p:nvSpPr>
        <p:spPr>
          <a:xfrm>
            <a:off x="1114148" y="4724400"/>
            <a:ext cx="152400" cy="1143000"/>
          </a:xfrm>
          <a:prstGeom prst="up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Up Arrow 9"/>
          <p:cNvSpPr/>
          <p:nvPr/>
        </p:nvSpPr>
        <p:spPr>
          <a:xfrm>
            <a:off x="6705600" y="4953000"/>
            <a:ext cx="203200" cy="914400"/>
          </a:xfrm>
          <a:prstGeom prst="up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79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Autofit/>
          </a:bodyPr>
          <a:lstStyle/>
          <a:p>
            <a:pPr algn="ctr"/>
            <a:r>
              <a:rPr lang="en-US" sz="4800" b="1" dirty="0"/>
              <a:t>Special Circumstances</a:t>
            </a:r>
          </a:p>
        </p:txBody>
      </p:sp>
      <p:sp>
        <p:nvSpPr>
          <p:cNvPr id="3" name="Content Placeholder 2"/>
          <p:cNvSpPr>
            <a:spLocks noGrp="1"/>
          </p:cNvSpPr>
          <p:nvPr>
            <p:ph idx="1"/>
          </p:nvPr>
        </p:nvSpPr>
        <p:spPr>
          <a:xfrm>
            <a:off x="457200" y="685800"/>
            <a:ext cx="8058150" cy="5943600"/>
          </a:xfrm>
        </p:spPr>
        <p:txBody>
          <a:bodyPr>
            <a:normAutofit/>
          </a:bodyPr>
          <a:lstStyle/>
          <a:p>
            <a:r>
              <a:rPr lang="en-US" dirty="0"/>
              <a:t>Curbside Voter:</a:t>
            </a:r>
          </a:p>
          <a:p>
            <a:pPr lvl="1"/>
            <a:r>
              <a:rPr lang="en-US" dirty="0"/>
              <a:t>Someone presents the voter’s ID. (can be anyone) Or you will receive a call from elections for you to go out to a vehicle</a:t>
            </a:r>
          </a:p>
          <a:p>
            <a:pPr lvl="1"/>
            <a:r>
              <a:rPr lang="en-US" dirty="0"/>
              <a:t>Please do this 2 workers at a time! (This can be done by a judge or a clerk)</a:t>
            </a:r>
          </a:p>
          <a:p>
            <a:pPr lvl="1"/>
            <a:r>
              <a:rPr lang="en-US" dirty="0"/>
              <a:t>Process through the Poll Pad. You may take the poll pad to allow the voter sign for themselves.</a:t>
            </a:r>
          </a:p>
          <a:p>
            <a:pPr lvl="1"/>
            <a:r>
              <a:rPr lang="en-US" dirty="0"/>
              <a:t>Obtain an access code and PVR paper from the Controller.</a:t>
            </a:r>
          </a:p>
          <a:p>
            <a:pPr lvl="1"/>
            <a:r>
              <a:rPr lang="en-US" dirty="0"/>
              <a:t>At the Duo, choose a language and enter the access code.</a:t>
            </a:r>
          </a:p>
          <a:p>
            <a:pPr lvl="1"/>
            <a:r>
              <a:rPr lang="en-US" dirty="0"/>
              <a:t>Disconnect the Duo from its base station, and insert into the “Duo Go” unit, connecting the USB connector.</a:t>
            </a:r>
          </a:p>
          <a:p>
            <a:pPr lvl="1"/>
            <a:r>
              <a:rPr lang="en-US" dirty="0"/>
              <a:t>Feed PVR paper into the printer at the top of the Duo Go.</a:t>
            </a:r>
          </a:p>
        </p:txBody>
      </p:sp>
      <p:sp>
        <p:nvSpPr>
          <p:cNvPr id="4" name="Slide Number Placeholder 3"/>
          <p:cNvSpPr>
            <a:spLocks noGrp="1"/>
          </p:cNvSpPr>
          <p:nvPr>
            <p:ph type="sldNum" sz="quarter" idx="12"/>
          </p:nvPr>
        </p:nvSpPr>
        <p:spPr/>
        <p:txBody>
          <a:bodyPr/>
          <a:lstStyle/>
          <a:p>
            <a:fld id="{ACBEDC0F-B05B-4043-952E-66F0DB8DB6CF}" type="slidenum">
              <a:rPr lang="en-US" smtClean="0"/>
              <a:t>35</a:t>
            </a:fld>
            <a:endParaRPr lang="en-US"/>
          </a:p>
        </p:txBody>
      </p:sp>
    </p:spTree>
    <p:extLst>
      <p:ext uri="{BB962C8B-B14F-4D97-AF65-F5344CB8AC3E}">
        <p14:creationId xmlns:p14="http://schemas.microsoft.com/office/powerpoint/2010/main" val="255328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Autofit/>
          </a:bodyPr>
          <a:lstStyle/>
          <a:p>
            <a:pPr algn="ctr"/>
            <a:r>
              <a:rPr lang="en-US" sz="4800" b="1" dirty="0"/>
              <a:t>Special Circumstances</a:t>
            </a:r>
          </a:p>
        </p:txBody>
      </p:sp>
      <p:sp>
        <p:nvSpPr>
          <p:cNvPr id="3" name="Content Placeholder 2"/>
          <p:cNvSpPr>
            <a:spLocks noGrp="1"/>
          </p:cNvSpPr>
          <p:nvPr>
            <p:ph idx="1"/>
          </p:nvPr>
        </p:nvSpPr>
        <p:spPr>
          <a:xfrm>
            <a:off x="457200" y="685800"/>
            <a:ext cx="8229600" cy="5867400"/>
          </a:xfrm>
        </p:spPr>
        <p:txBody>
          <a:bodyPr>
            <a:normAutofit/>
          </a:bodyPr>
          <a:lstStyle/>
          <a:p>
            <a:r>
              <a:rPr lang="en-US" dirty="0"/>
              <a:t>Curbside Voter:</a:t>
            </a:r>
          </a:p>
          <a:p>
            <a:pPr lvl="1"/>
            <a:r>
              <a:rPr lang="en-US" dirty="0"/>
              <a:t>Inform the voter if the assistant has signed for the ballot if not have the voter sign the poll pad</a:t>
            </a:r>
          </a:p>
          <a:p>
            <a:pPr lvl="1"/>
            <a:r>
              <a:rPr lang="en-US" dirty="0"/>
              <a:t>Allow the voter to vote.</a:t>
            </a:r>
          </a:p>
          <a:p>
            <a:pPr lvl="1"/>
            <a:r>
              <a:rPr lang="en-US" dirty="0"/>
              <a:t>Make sure the voter touches “Print Ballot Record” when finished.</a:t>
            </a:r>
          </a:p>
          <a:p>
            <a:pPr lvl="1"/>
            <a:r>
              <a:rPr lang="en-US" dirty="0"/>
              <a:t>Return the Duo device to the booth and reconnect. </a:t>
            </a:r>
          </a:p>
          <a:p>
            <a:pPr lvl="1"/>
            <a:r>
              <a:rPr lang="en-US" dirty="0"/>
              <a:t>Insert the Printed Vote Record into the Scan device, and wait for the flag to appear, indicating that the vote has been counted.</a:t>
            </a:r>
          </a:p>
          <a:p>
            <a:pPr lvl="1"/>
            <a:endParaRPr lang="en-US" dirty="0"/>
          </a:p>
        </p:txBody>
      </p:sp>
      <p:sp>
        <p:nvSpPr>
          <p:cNvPr id="4" name="Slide Number Placeholder 3"/>
          <p:cNvSpPr>
            <a:spLocks noGrp="1"/>
          </p:cNvSpPr>
          <p:nvPr>
            <p:ph type="sldNum" sz="quarter" idx="12"/>
          </p:nvPr>
        </p:nvSpPr>
        <p:spPr/>
        <p:txBody>
          <a:bodyPr/>
          <a:lstStyle/>
          <a:p>
            <a:fld id="{ACBEDC0F-B05B-4043-952E-66F0DB8DB6CF}" type="slidenum">
              <a:rPr lang="en-US" smtClean="0"/>
              <a:t>36</a:t>
            </a:fld>
            <a:endParaRPr lang="en-US"/>
          </a:p>
        </p:txBody>
      </p:sp>
    </p:spTree>
    <p:extLst>
      <p:ext uri="{BB962C8B-B14F-4D97-AF65-F5344CB8AC3E}">
        <p14:creationId xmlns:p14="http://schemas.microsoft.com/office/powerpoint/2010/main" val="38863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ctr"/>
            <a:r>
              <a:rPr lang="en-US" sz="4800" b="1" dirty="0">
                <a:latin typeface="+mn-lt"/>
                <a:ea typeface="Verdana" panose="020B0604030504040204" pitchFamily="34" charset="0"/>
                <a:cs typeface="Verdana" panose="020B0604030504040204" pitchFamily="34" charset="0"/>
              </a:rPr>
              <a:t>Special Circumstances</a:t>
            </a:r>
            <a:endParaRPr lang="en-US" sz="4800" dirty="0">
              <a:latin typeface="+mn-lt"/>
            </a:endParaRPr>
          </a:p>
        </p:txBody>
      </p:sp>
      <p:sp>
        <p:nvSpPr>
          <p:cNvPr id="3" name="Content Placeholder 2"/>
          <p:cNvSpPr>
            <a:spLocks noGrp="1"/>
          </p:cNvSpPr>
          <p:nvPr>
            <p:ph idx="1"/>
          </p:nvPr>
        </p:nvSpPr>
        <p:spPr>
          <a:xfrm>
            <a:off x="457200" y="914400"/>
            <a:ext cx="8229600" cy="4525963"/>
          </a:xfrm>
        </p:spPr>
        <p:txBody>
          <a:bodyPr/>
          <a:lstStyle/>
          <a:p>
            <a:r>
              <a:rPr lang="en-US" dirty="0"/>
              <a:t>Spoiling a Ballot:</a:t>
            </a:r>
          </a:p>
          <a:p>
            <a:pPr lvl="1"/>
            <a:r>
              <a:rPr lang="en-US" dirty="0"/>
              <a:t>This should be handled by the judge.</a:t>
            </a:r>
          </a:p>
          <a:p>
            <a:pPr lvl="1"/>
            <a:r>
              <a:rPr lang="en-US" dirty="0"/>
              <a:t>Reasons to spoil a ballot:</a:t>
            </a:r>
          </a:p>
          <a:p>
            <a:pPr lvl="2"/>
            <a:r>
              <a:rPr lang="en-US" dirty="0"/>
              <a:t>The wrong ballot was issued.</a:t>
            </a:r>
          </a:p>
          <a:p>
            <a:pPr lvl="2"/>
            <a:r>
              <a:rPr lang="en-US" dirty="0"/>
              <a:t>Voter decided not to vote before casting ballot.</a:t>
            </a:r>
          </a:p>
          <a:p>
            <a:pPr lvl="2"/>
            <a:r>
              <a:rPr lang="en-US" dirty="0"/>
              <a:t>Paper jammed or printer malfunctioned.</a:t>
            </a:r>
          </a:p>
          <a:p>
            <a:pPr lvl="2"/>
            <a:r>
              <a:rPr lang="en-US" dirty="0"/>
              <a:t>Voter walked off without casting ballot. (</a:t>
            </a:r>
            <a:r>
              <a:rPr lang="en-US" dirty="0">
                <a:solidFill>
                  <a:schemeClr val="accent2">
                    <a:lumMod val="75000"/>
                  </a:schemeClr>
                </a:solidFill>
              </a:rPr>
              <a:t>Poll workers may not cast the ballot!</a:t>
            </a:r>
            <a:r>
              <a:rPr lang="en-US" dirty="0"/>
              <a:t>)</a:t>
            </a:r>
          </a:p>
        </p:txBody>
      </p:sp>
      <p:sp>
        <p:nvSpPr>
          <p:cNvPr id="4" name="Slide Number Placeholder 3"/>
          <p:cNvSpPr>
            <a:spLocks noGrp="1"/>
          </p:cNvSpPr>
          <p:nvPr>
            <p:ph type="sldNum" sz="quarter" idx="12"/>
          </p:nvPr>
        </p:nvSpPr>
        <p:spPr/>
        <p:txBody>
          <a:bodyPr/>
          <a:lstStyle/>
          <a:p>
            <a:fld id="{ACBEDC0F-B05B-4043-952E-66F0DB8DB6CF}" type="slidenum">
              <a:rPr lang="en-US" smtClean="0"/>
              <a:t>37</a:t>
            </a:fld>
            <a:endParaRPr lang="en-US"/>
          </a:p>
        </p:txBody>
      </p:sp>
    </p:spTree>
    <p:extLst>
      <p:ext uri="{BB962C8B-B14F-4D97-AF65-F5344CB8AC3E}">
        <p14:creationId xmlns:p14="http://schemas.microsoft.com/office/powerpoint/2010/main" val="25578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2371" y="2743200"/>
            <a:ext cx="3154065" cy="4328241"/>
          </a:xfrm>
          <a:prstGeom prst="rect">
            <a:avLst/>
          </a:prstGeom>
        </p:spPr>
      </p:pic>
      <p:sp>
        <p:nvSpPr>
          <p:cNvPr id="2" name="Title 1"/>
          <p:cNvSpPr>
            <a:spLocks noGrp="1"/>
          </p:cNvSpPr>
          <p:nvPr>
            <p:ph type="title"/>
          </p:nvPr>
        </p:nvSpPr>
        <p:spPr>
          <a:xfrm>
            <a:off x="457200" y="76200"/>
            <a:ext cx="8229600" cy="762000"/>
          </a:xfrm>
        </p:spPr>
        <p:txBody>
          <a:bodyPr/>
          <a:lstStyle/>
          <a:p>
            <a:pPr algn="ctr"/>
            <a:r>
              <a:rPr lang="en-US" b="1" dirty="0">
                <a:latin typeface="+mn-lt"/>
                <a:ea typeface="Verdana" panose="020B0604030504040204" pitchFamily="34" charset="0"/>
                <a:cs typeface="Verdana" panose="020B0604030504040204" pitchFamily="34" charset="0"/>
              </a:rPr>
              <a:t>Special Circumstances</a:t>
            </a:r>
            <a:endParaRPr lang="en-US" dirty="0">
              <a:latin typeface="+mn-lt"/>
            </a:endParaRPr>
          </a:p>
        </p:txBody>
      </p:sp>
      <p:sp>
        <p:nvSpPr>
          <p:cNvPr id="3" name="Content Placeholder 2"/>
          <p:cNvSpPr>
            <a:spLocks noGrp="1"/>
          </p:cNvSpPr>
          <p:nvPr>
            <p:ph idx="1"/>
          </p:nvPr>
        </p:nvSpPr>
        <p:spPr>
          <a:xfrm>
            <a:off x="457200" y="762000"/>
            <a:ext cx="4648200" cy="3048000"/>
          </a:xfrm>
        </p:spPr>
        <p:txBody>
          <a:bodyPr/>
          <a:lstStyle/>
          <a:p>
            <a:r>
              <a:rPr lang="en-US" dirty="0"/>
              <a:t>Spoiling a ballot:</a:t>
            </a:r>
          </a:p>
          <a:p>
            <a:pPr lvl="1"/>
            <a:r>
              <a:rPr lang="en-US" sz="1600" dirty="0">
                <a:latin typeface="Verdana" panose="020B0604030504040204" pitchFamily="34" charset="0"/>
                <a:ea typeface="Verdana" panose="020B0604030504040204" pitchFamily="34" charset="0"/>
                <a:cs typeface="Verdana" panose="020B0604030504040204" pitchFamily="34" charset="0"/>
              </a:rPr>
              <a:t>Press the blue “poll worker” button on the back of the Touch.</a:t>
            </a:r>
            <a:endParaRPr lang="en-US" dirty="0"/>
          </a:p>
          <a:p>
            <a:pPr lvl="1"/>
            <a:r>
              <a:rPr lang="en-US" sz="1600" dirty="0">
                <a:latin typeface="Verdana" panose="020B0604030504040204" pitchFamily="34" charset="0"/>
                <a:ea typeface="Verdana" panose="020B0604030504040204" pitchFamily="34" charset="0"/>
                <a:cs typeface="Verdana" panose="020B0604030504040204" pitchFamily="34" charset="0"/>
              </a:rPr>
              <a:t>Select “Spoil Ballot.”</a:t>
            </a:r>
          </a:p>
          <a:p>
            <a:pPr lvl="1"/>
            <a:r>
              <a:rPr lang="en-US" sz="1600" dirty="0">
                <a:latin typeface="Verdana" panose="020B0604030504040204" pitchFamily="34" charset="0"/>
                <a:ea typeface="Verdana" panose="020B0604030504040204" pitchFamily="34" charset="0"/>
                <a:cs typeface="Verdana" panose="020B0604030504040204" pitchFamily="34" charset="0"/>
              </a:rPr>
              <a:t>Enter the Poll Worker Code and select “Accept.”</a:t>
            </a:r>
          </a:p>
          <a:p>
            <a:pPr lvl="1"/>
            <a:r>
              <a:rPr lang="en-US" sz="1600" dirty="0">
                <a:latin typeface="Verdana" panose="020B0604030504040204" pitchFamily="34" charset="0"/>
                <a:ea typeface="Verdana" panose="020B0604030504040204" pitchFamily="34" charset="0"/>
                <a:cs typeface="Verdana" panose="020B0604030504040204" pitchFamily="34" charset="0"/>
              </a:rPr>
              <a:t>Select “Yes, spoil the ballot.”</a:t>
            </a:r>
          </a:p>
          <a:p>
            <a:pPr lvl="1"/>
            <a:r>
              <a:rPr lang="en-US" sz="1600" dirty="0">
                <a:latin typeface="Verdana" panose="020B0604030504040204" pitchFamily="34" charset="0"/>
                <a:ea typeface="Verdana" panose="020B0604030504040204" pitchFamily="34" charset="0"/>
                <a:cs typeface="Verdana" panose="020B0604030504040204" pitchFamily="34" charset="0"/>
              </a:rPr>
              <a:t>Select “OK.”</a:t>
            </a:r>
          </a:p>
          <a:p>
            <a:pPr lvl="1"/>
            <a:r>
              <a:rPr lang="en-US" sz="1600" dirty="0">
                <a:latin typeface="Verdana" panose="020B0604030504040204" pitchFamily="34" charset="0"/>
                <a:ea typeface="Verdana" panose="020B0604030504040204" pitchFamily="34" charset="0"/>
                <a:cs typeface="Verdana" panose="020B0604030504040204" pitchFamily="34" charset="0"/>
              </a:rPr>
              <a:t>Fill out the Spoiled Ballot Log</a:t>
            </a:r>
          </a:p>
        </p:txBody>
      </p:sp>
      <p:sp>
        <p:nvSpPr>
          <p:cNvPr id="4" name="Slide Number Placeholder 3"/>
          <p:cNvSpPr>
            <a:spLocks noGrp="1"/>
          </p:cNvSpPr>
          <p:nvPr>
            <p:ph type="sldNum" sz="quarter" idx="12"/>
          </p:nvPr>
        </p:nvSpPr>
        <p:spPr/>
        <p:txBody>
          <a:bodyPr/>
          <a:lstStyle/>
          <a:p>
            <a:fld id="{ACBEDC0F-B05B-4043-952E-66F0DB8DB6CF}" type="slidenum">
              <a:rPr lang="en-US" smtClean="0"/>
              <a:t>38</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606114"/>
            <a:ext cx="2323463" cy="3080785"/>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8398" t="7872" b="12785"/>
          <a:stretch/>
        </p:blipFill>
        <p:spPr>
          <a:xfrm>
            <a:off x="5943600" y="838200"/>
            <a:ext cx="2975223" cy="1718025"/>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3606114"/>
            <a:ext cx="2310589" cy="3080785"/>
          </a:xfrm>
          <a:prstGeom prst="rect">
            <a:avLst/>
          </a:prstGeom>
        </p:spPr>
      </p:pic>
      <p:sp>
        <p:nvSpPr>
          <p:cNvPr id="7" name="Right Arrow 6"/>
          <p:cNvSpPr/>
          <p:nvPr/>
        </p:nvSpPr>
        <p:spPr>
          <a:xfrm rot="295592">
            <a:off x="4917296" y="1504286"/>
            <a:ext cx="2172498" cy="329069"/>
          </a:xfrm>
          <a:prstGeom prst="righ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Right Arrow 12"/>
          <p:cNvSpPr/>
          <p:nvPr/>
        </p:nvSpPr>
        <p:spPr>
          <a:xfrm rot="2743282">
            <a:off x="95285" y="4018788"/>
            <a:ext cx="876228" cy="329069"/>
          </a:xfrm>
          <a:prstGeom prst="righ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Right Arrow 13"/>
          <p:cNvSpPr/>
          <p:nvPr/>
        </p:nvSpPr>
        <p:spPr>
          <a:xfrm rot="2743282">
            <a:off x="2989878" y="4422991"/>
            <a:ext cx="1286645" cy="329069"/>
          </a:xfrm>
          <a:prstGeom prst="righ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Right Arrow 14"/>
          <p:cNvSpPr/>
          <p:nvPr/>
        </p:nvSpPr>
        <p:spPr>
          <a:xfrm rot="2743282">
            <a:off x="5096266" y="3687524"/>
            <a:ext cx="1286645" cy="329069"/>
          </a:xfrm>
          <a:prstGeom prst="righ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67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animBg="1"/>
      <p:bldP spid="13" grpId="1" animBg="1"/>
      <p:bldP spid="14" grpId="0" animBg="1"/>
      <p:bldP spid="14" grpId="1"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lgn="ctr"/>
            <a:r>
              <a:rPr lang="en-US" sz="4800" b="1" dirty="0">
                <a:latin typeface="+mn-lt"/>
                <a:ea typeface="Verdana" panose="020B0604030504040204" pitchFamily="34" charset="0"/>
                <a:cs typeface="Verdana" panose="020B0604030504040204" pitchFamily="34" charset="0"/>
              </a:rPr>
              <a:t>Summary &amp; Forms</a:t>
            </a:r>
            <a:endParaRPr lang="en-US" sz="4800" dirty="0">
              <a:latin typeface="+mn-lt"/>
            </a:endParaRPr>
          </a:p>
        </p:txBody>
      </p:sp>
      <p:sp>
        <p:nvSpPr>
          <p:cNvPr id="3" name="Content Placeholder 2"/>
          <p:cNvSpPr>
            <a:spLocks noGrp="1"/>
          </p:cNvSpPr>
          <p:nvPr>
            <p:ph idx="1"/>
          </p:nvPr>
        </p:nvSpPr>
        <p:spPr>
          <a:xfrm>
            <a:off x="457200" y="838200"/>
            <a:ext cx="8229600" cy="5287963"/>
          </a:xfrm>
        </p:spPr>
        <p:txBody>
          <a:bodyPr/>
          <a:lstStyle/>
          <a:p>
            <a:r>
              <a:rPr lang="en-US" dirty="0"/>
              <a:t>Reconciliation Logs:</a:t>
            </a:r>
          </a:p>
          <a:p>
            <a:pPr lvl="1"/>
            <a:r>
              <a:rPr lang="en-US" dirty="0"/>
              <a:t>Election Day</a:t>
            </a:r>
          </a:p>
          <a:p>
            <a:pPr lvl="2"/>
            <a:r>
              <a:rPr lang="en-US" dirty="0"/>
              <a:t>Step #1 – Gather Information.</a:t>
            </a:r>
          </a:p>
          <a:p>
            <a:pPr lvl="3"/>
            <a:r>
              <a:rPr lang="en-US" dirty="0"/>
              <a:t>Controller:  Print Access Code Summary</a:t>
            </a:r>
          </a:p>
          <a:p>
            <a:pPr lvl="3"/>
            <a:r>
              <a:rPr lang="en-US" dirty="0"/>
              <a:t>Poll Pad:  Check-in Count.</a:t>
            </a:r>
          </a:p>
          <a:p>
            <a:pPr lvl="3"/>
            <a:r>
              <a:rPr lang="en-US" dirty="0"/>
              <a:t>Spoiled Ballot Log : Spoiled ballots that were not issued a replacement ballot.</a:t>
            </a:r>
          </a:p>
        </p:txBody>
      </p:sp>
      <p:sp>
        <p:nvSpPr>
          <p:cNvPr id="4" name="Slide Number Placeholder 3"/>
          <p:cNvSpPr>
            <a:spLocks noGrp="1"/>
          </p:cNvSpPr>
          <p:nvPr>
            <p:ph type="sldNum" sz="quarter" idx="12"/>
          </p:nvPr>
        </p:nvSpPr>
        <p:spPr/>
        <p:txBody>
          <a:bodyPr/>
          <a:lstStyle/>
          <a:p>
            <a:fld id="{ACBEDC0F-B05B-4043-952E-66F0DB8DB6CF}" type="slidenum">
              <a:rPr lang="en-US" smtClean="0"/>
              <a:t>39</a:t>
            </a:fld>
            <a:endParaRPr lang="en-US"/>
          </a:p>
        </p:txBody>
      </p:sp>
      <p:pic>
        <p:nvPicPr>
          <p:cNvPr id="6" name="Picture 5">
            <a:extLst>
              <a:ext uri="{FF2B5EF4-FFF2-40B4-BE49-F238E27FC236}">
                <a16:creationId xmlns:a16="http://schemas.microsoft.com/office/drawing/2014/main" id="{B19FBD17-9E8E-4205-89E0-F7C1191BD3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3581400"/>
            <a:ext cx="2300526" cy="3067368"/>
          </a:xfrm>
          <a:prstGeom prst="rect">
            <a:avLst/>
          </a:prstGeom>
          <a:effectLst>
            <a:outerShdw blurRad="50800" dist="38100" dir="2700000" algn="tl" rotWithShape="0">
              <a:prstClr val="black">
                <a:alpha val="40000"/>
              </a:prstClr>
            </a:outerShdw>
          </a:effectLst>
        </p:spPr>
      </p:pic>
      <p:sp>
        <p:nvSpPr>
          <p:cNvPr id="7" name="Right Arrow 6"/>
          <p:cNvSpPr/>
          <p:nvPr/>
        </p:nvSpPr>
        <p:spPr>
          <a:xfrm rot="831218">
            <a:off x="3852477" y="4950550"/>
            <a:ext cx="1286645" cy="329069"/>
          </a:xfrm>
          <a:prstGeom prst="righ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90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a:r>
              <a:rPr lang="en-US" sz="4800" b="1" dirty="0">
                <a:solidFill>
                  <a:schemeClr val="tx1">
                    <a:lumMod val="95000"/>
                    <a:lumOff val="5000"/>
                  </a:schemeClr>
                </a:solidFill>
                <a:latin typeface="+mn-lt"/>
                <a:ea typeface="Verdana" panose="020B0604030504040204" pitchFamily="34" charset="0"/>
                <a:cs typeface="Verdana" panose="020B0604030504040204" pitchFamily="34" charset="0"/>
              </a:rPr>
              <a:t>Equipment Set Up</a:t>
            </a:r>
            <a:endParaRPr lang="en-US" sz="4800" dirty="0">
              <a:solidFill>
                <a:schemeClr val="tx1">
                  <a:lumMod val="95000"/>
                  <a:lumOff val="5000"/>
                </a:schemeClr>
              </a:solidFill>
              <a:latin typeface="+mn-lt"/>
            </a:endParaRPr>
          </a:p>
        </p:txBody>
      </p:sp>
      <p:sp>
        <p:nvSpPr>
          <p:cNvPr id="3" name="Content Placeholder 2"/>
          <p:cNvSpPr>
            <a:spLocks noGrp="1"/>
          </p:cNvSpPr>
          <p:nvPr>
            <p:ph idx="1"/>
          </p:nvPr>
        </p:nvSpPr>
        <p:spPr>
          <a:xfrm>
            <a:off x="457200" y="1125184"/>
            <a:ext cx="8229600" cy="5351816"/>
          </a:xfrm>
        </p:spPr>
        <p:txBody>
          <a:bodyPr>
            <a:normAutofit/>
          </a:bodyPr>
          <a:lstStyle/>
          <a:p>
            <a:r>
              <a:rPr lang="en-US" sz="2000" dirty="0">
                <a:ea typeface="Verdana" panose="020B0604030504040204" pitchFamily="34" charset="0"/>
                <a:cs typeface="Verdana" panose="020B0604030504040204" pitchFamily="34" charset="0"/>
              </a:rPr>
              <a:t>Judge will verify Equipment &amp; Seal Log.</a:t>
            </a:r>
          </a:p>
          <a:p>
            <a:r>
              <a:rPr lang="en-US" sz="2000" dirty="0">
                <a:ea typeface="Verdana" panose="020B0604030504040204" pitchFamily="34" charset="0"/>
                <a:cs typeface="Verdana" panose="020B0604030504040204" pitchFamily="34" charset="0"/>
              </a:rPr>
              <a:t>Controller and Scanner must be sealed each night during Early Voting.</a:t>
            </a:r>
          </a:p>
          <a:p>
            <a:r>
              <a:rPr lang="en-US" sz="2000" dirty="0">
                <a:ea typeface="Verdana" panose="020B0604030504040204" pitchFamily="34" charset="0"/>
                <a:cs typeface="Verdana" panose="020B0604030504040204" pitchFamily="34" charset="0"/>
              </a:rPr>
              <a:t>The Verity Duos do not need to be sealed every night. </a:t>
            </a:r>
          </a:p>
        </p:txBody>
      </p:sp>
      <p:sp>
        <p:nvSpPr>
          <p:cNvPr id="4" name="Slide Number Placeholder 3"/>
          <p:cNvSpPr>
            <a:spLocks noGrp="1"/>
          </p:cNvSpPr>
          <p:nvPr>
            <p:ph type="sldNum" sz="quarter" idx="12"/>
          </p:nvPr>
        </p:nvSpPr>
        <p:spPr/>
        <p:txBody>
          <a:bodyPr/>
          <a:lstStyle/>
          <a:p>
            <a:fld id="{ACBEDC0F-B05B-4043-952E-66F0DB8DB6CF}" type="slidenum">
              <a:rPr lang="en-US" smtClean="0"/>
              <a:t>4</a:t>
            </a:fld>
            <a:endParaRPr 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514600"/>
            <a:ext cx="7467600" cy="3478567"/>
          </a:xfrm>
          <a:prstGeom prst="rect">
            <a:avLst/>
          </a:prstGeom>
        </p:spPr>
      </p:pic>
    </p:spTree>
    <p:extLst>
      <p:ext uri="{BB962C8B-B14F-4D97-AF65-F5344CB8AC3E}">
        <p14:creationId xmlns:p14="http://schemas.microsoft.com/office/powerpoint/2010/main" val="2611789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364" y="1776552"/>
            <a:ext cx="4234430" cy="4860649"/>
          </a:xfrm>
          <a:prstGeom prst="rect">
            <a:avLst/>
          </a:prstGeom>
        </p:spPr>
      </p:pic>
      <p:sp>
        <p:nvSpPr>
          <p:cNvPr id="2" name="Title 1"/>
          <p:cNvSpPr>
            <a:spLocks noGrp="1"/>
          </p:cNvSpPr>
          <p:nvPr>
            <p:ph type="title"/>
          </p:nvPr>
        </p:nvSpPr>
        <p:spPr>
          <a:xfrm>
            <a:off x="457200" y="0"/>
            <a:ext cx="8229600" cy="762000"/>
          </a:xfrm>
        </p:spPr>
        <p:txBody>
          <a:bodyPr>
            <a:normAutofit/>
          </a:bodyPr>
          <a:lstStyle/>
          <a:p>
            <a:pPr algn="ctr"/>
            <a:r>
              <a:rPr lang="en-US" sz="4800" b="1" dirty="0">
                <a:latin typeface="+mn-lt"/>
                <a:ea typeface="Verdana" panose="020B0604030504040204" pitchFamily="34" charset="0"/>
                <a:cs typeface="Verdana" panose="020B0604030504040204" pitchFamily="34" charset="0"/>
              </a:rPr>
              <a:t>Summary &amp; Forms</a:t>
            </a:r>
            <a:endParaRPr lang="en-US" sz="4800" dirty="0">
              <a:latin typeface="+mn-lt"/>
            </a:endParaRPr>
          </a:p>
        </p:txBody>
      </p:sp>
      <p:sp>
        <p:nvSpPr>
          <p:cNvPr id="3" name="Content Placeholder 2"/>
          <p:cNvSpPr>
            <a:spLocks noGrp="1"/>
          </p:cNvSpPr>
          <p:nvPr>
            <p:ph idx="1"/>
          </p:nvPr>
        </p:nvSpPr>
        <p:spPr>
          <a:xfrm>
            <a:off x="457200" y="762001"/>
            <a:ext cx="8229600" cy="1295400"/>
          </a:xfrm>
        </p:spPr>
        <p:txBody>
          <a:bodyPr/>
          <a:lstStyle/>
          <a:p>
            <a:r>
              <a:rPr lang="en-US" dirty="0"/>
              <a:t>Reconciliation Logs:</a:t>
            </a:r>
          </a:p>
          <a:p>
            <a:pPr lvl="1"/>
            <a:r>
              <a:rPr lang="en-US" dirty="0"/>
              <a:t>Election Day:</a:t>
            </a:r>
          </a:p>
          <a:p>
            <a:pPr marL="0" indent="0">
              <a:buNone/>
            </a:pPr>
            <a:endParaRPr lang="en-US" dirty="0"/>
          </a:p>
        </p:txBody>
      </p:sp>
      <p:sp>
        <p:nvSpPr>
          <p:cNvPr id="4" name="Slide Number Placeholder 3"/>
          <p:cNvSpPr>
            <a:spLocks noGrp="1"/>
          </p:cNvSpPr>
          <p:nvPr>
            <p:ph type="sldNum" sz="quarter" idx="12"/>
          </p:nvPr>
        </p:nvSpPr>
        <p:spPr/>
        <p:txBody>
          <a:bodyPr/>
          <a:lstStyle/>
          <a:p>
            <a:fld id="{ACBEDC0F-B05B-4043-952E-66F0DB8DB6CF}" type="slidenum">
              <a:rPr lang="en-US" smtClean="0"/>
              <a:t>40</a:t>
            </a:fld>
            <a:endParaRPr lang="en-US"/>
          </a:p>
        </p:txBody>
      </p:sp>
      <p:sp>
        <p:nvSpPr>
          <p:cNvPr id="28" name="TextBox 27"/>
          <p:cNvSpPr txBox="1"/>
          <p:nvPr/>
        </p:nvSpPr>
        <p:spPr>
          <a:xfrm>
            <a:off x="1652560" y="4896170"/>
            <a:ext cx="25908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From Controller</a:t>
            </a:r>
          </a:p>
        </p:txBody>
      </p:sp>
      <p:sp>
        <p:nvSpPr>
          <p:cNvPr id="29" name="TextBox 28"/>
          <p:cNvSpPr txBox="1"/>
          <p:nvPr/>
        </p:nvSpPr>
        <p:spPr>
          <a:xfrm>
            <a:off x="1840899" y="5367914"/>
            <a:ext cx="25908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From Poll Pad</a:t>
            </a:r>
          </a:p>
        </p:txBody>
      </p:sp>
      <p:sp>
        <p:nvSpPr>
          <p:cNvPr id="30" name="TextBox 29"/>
          <p:cNvSpPr txBox="1"/>
          <p:nvPr/>
        </p:nvSpPr>
        <p:spPr>
          <a:xfrm>
            <a:off x="2176995" y="4415636"/>
            <a:ext cx="17526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From Scan</a:t>
            </a:r>
          </a:p>
        </p:txBody>
      </p:sp>
      <p:sp>
        <p:nvSpPr>
          <p:cNvPr id="31" name="TextBox 30"/>
          <p:cNvSpPr txBox="1"/>
          <p:nvPr/>
        </p:nvSpPr>
        <p:spPr>
          <a:xfrm>
            <a:off x="1408732" y="2899016"/>
            <a:ext cx="23622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From Spoiled Ballot Log</a:t>
            </a:r>
          </a:p>
        </p:txBody>
      </p:sp>
      <p:sp>
        <p:nvSpPr>
          <p:cNvPr id="32" name="Right Arrow 31"/>
          <p:cNvSpPr/>
          <p:nvPr/>
        </p:nvSpPr>
        <p:spPr>
          <a:xfrm>
            <a:off x="3884263" y="5048905"/>
            <a:ext cx="838200" cy="195590"/>
          </a:xfrm>
          <a:prstGeom prst="righ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 name="Right Arrow 35"/>
          <p:cNvSpPr/>
          <p:nvPr/>
        </p:nvSpPr>
        <p:spPr>
          <a:xfrm rot="716493">
            <a:off x="3644445" y="4677554"/>
            <a:ext cx="1080373" cy="195590"/>
          </a:xfrm>
          <a:prstGeom prst="righ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7" name="Right Arrow 36"/>
          <p:cNvSpPr/>
          <p:nvPr/>
        </p:nvSpPr>
        <p:spPr>
          <a:xfrm rot="20835427">
            <a:off x="3711805" y="5358702"/>
            <a:ext cx="1063111" cy="246971"/>
          </a:xfrm>
          <a:prstGeom prst="righ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ectangle 6"/>
          <p:cNvSpPr/>
          <p:nvPr/>
        </p:nvSpPr>
        <p:spPr>
          <a:xfrm>
            <a:off x="6705600" y="5482187"/>
            <a:ext cx="2209800" cy="4614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08732" y="2899016"/>
            <a:ext cx="2362200" cy="10390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3134" y="5914086"/>
            <a:ext cx="3896790" cy="461665"/>
          </a:xfrm>
          <a:prstGeom prst="rect">
            <a:avLst/>
          </a:prstGeom>
          <a:noFill/>
        </p:spPr>
        <p:txBody>
          <a:bodyPr wrap="square" lIns="91440" tIns="45720" rIns="91440" bIns="45720">
            <a:spAutoFit/>
          </a:bodyPr>
          <a:lstStyle/>
          <a:p>
            <a:r>
              <a:rPr lang="en-US" sz="2400" b="1" dirty="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From Access Code Report</a:t>
            </a:r>
          </a:p>
        </p:txBody>
      </p:sp>
      <p:sp>
        <p:nvSpPr>
          <p:cNvPr id="24" name="Right Arrow 23"/>
          <p:cNvSpPr/>
          <p:nvPr/>
        </p:nvSpPr>
        <p:spPr>
          <a:xfrm rot="20835427">
            <a:off x="4128486" y="5965388"/>
            <a:ext cx="686444" cy="246971"/>
          </a:xfrm>
          <a:prstGeom prst="right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46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3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29" grpId="1"/>
      <p:bldP spid="30" grpId="0" build="allAtOnce"/>
      <p:bldP spid="31" grpId="0"/>
      <p:bldP spid="32" grpId="0" animBg="1"/>
      <p:bldP spid="32" grpId="1" animBg="1"/>
      <p:bldP spid="36" grpId="0" animBg="1"/>
      <p:bldP spid="36" grpId="1" animBg="1"/>
      <p:bldP spid="37" grpId="0" animBg="1"/>
      <p:bldP spid="37" grpId="1" animBg="1"/>
      <p:bldP spid="7" grpId="0" animBg="1"/>
      <p:bldP spid="8" grpId="0" animBg="1"/>
      <p:bldP spid="10" grpId="0"/>
      <p:bldP spid="10" grpId="1"/>
      <p:bldP spid="24" grpId="0" animBg="1"/>
      <p:bldP spid="2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740" y="2102837"/>
            <a:ext cx="5886910" cy="3456585"/>
          </a:xfrm>
          <a:prstGeom prst="rect">
            <a:avLst/>
          </a:prstGeom>
        </p:spPr>
      </p:pic>
      <p:sp>
        <p:nvSpPr>
          <p:cNvPr id="2" name="Title 1"/>
          <p:cNvSpPr>
            <a:spLocks noGrp="1"/>
          </p:cNvSpPr>
          <p:nvPr>
            <p:ph type="title"/>
          </p:nvPr>
        </p:nvSpPr>
        <p:spPr>
          <a:xfrm>
            <a:off x="457200" y="76200"/>
            <a:ext cx="8229600" cy="685800"/>
          </a:xfrm>
        </p:spPr>
        <p:txBody>
          <a:bodyPr>
            <a:noAutofit/>
          </a:bodyPr>
          <a:lstStyle/>
          <a:p>
            <a:pPr algn="ctr"/>
            <a:r>
              <a:rPr lang="en-US" sz="4800" b="1" dirty="0">
                <a:latin typeface="+mn-lt"/>
                <a:ea typeface="Verdana" panose="020B0604030504040204" pitchFamily="34" charset="0"/>
                <a:cs typeface="Verdana" panose="020B0604030504040204" pitchFamily="34" charset="0"/>
              </a:rPr>
              <a:t>Summary &amp; Forms</a:t>
            </a:r>
            <a:endParaRPr lang="en-US" sz="4800" dirty="0">
              <a:latin typeface="+mn-lt"/>
            </a:endParaRPr>
          </a:p>
        </p:txBody>
      </p:sp>
      <p:sp>
        <p:nvSpPr>
          <p:cNvPr id="3" name="Content Placeholder 2"/>
          <p:cNvSpPr>
            <a:spLocks noGrp="1"/>
          </p:cNvSpPr>
          <p:nvPr>
            <p:ph idx="1"/>
          </p:nvPr>
        </p:nvSpPr>
        <p:spPr>
          <a:xfrm>
            <a:off x="457200" y="762001"/>
            <a:ext cx="8229600" cy="1219200"/>
          </a:xfrm>
        </p:spPr>
        <p:txBody>
          <a:bodyPr>
            <a:normAutofit fontScale="92500" lnSpcReduction="20000"/>
          </a:bodyPr>
          <a:lstStyle/>
          <a:p>
            <a:r>
              <a:rPr lang="en-US" dirty="0"/>
              <a:t>Reconciliation Logs:</a:t>
            </a:r>
          </a:p>
          <a:p>
            <a:pPr lvl="1"/>
            <a:r>
              <a:rPr lang="en-US" dirty="0"/>
              <a:t>Early Voting </a:t>
            </a:r>
          </a:p>
          <a:p>
            <a:pPr lvl="2"/>
            <a:r>
              <a:rPr lang="en-US" sz="1600" dirty="0"/>
              <a:t>Numbers come from Open and Close polls reports</a:t>
            </a:r>
            <a:r>
              <a:rPr lang="en-US" dirty="0"/>
              <a:t>.</a:t>
            </a:r>
          </a:p>
          <a:p>
            <a:pPr lvl="2"/>
            <a:r>
              <a:rPr lang="en-US" sz="1600" dirty="0"/>
              <a:t>Reports must be signed and saved.</a:t>
            </a:r>
          </a:p>
        </p:txBody>
      </p:sp>
      <p:sp>
        <p:nvSpPr>
          <p:cNvPr id="7" name="Slide Number Placeholder 6"/>
          <p:cNvSpPr>
            <a:spLocks noGrp="1"/>
          </p:cNvSpPr>
          <p:nvPr>
            <p:ph type="sldNum" sz="quarter" idx="12"/>
          </p:nvPr>
        </p:nvSpPr>
        <p:spPr/>
        <p:txBody>
          <a:bodyPr/>
          <a:lstStyle/>
          <a:p>
            <a:fld id="{ACBEDC0F-B05B-4043-952E-66F0DB8DB6CF}" type="slidenum">
              <a:rPr lang="en-US" smtClean="0"/>
              <a:t>41</a:t>
            </a:fld>
            <a:endParaRPr lang="en-US" dirty="0"/>
          </a:p>
        </p:txBody>
      </p:sp>
      <p:sp>
        <p:nvSpPr>
          <p:cNvPr id="49" name="TextBox 48"/>
          <p:cNvSpPr txBox="1"/>
          <p:nvPr/>
        </p:nvSpPr>
        <p:spPr>
          <a:xfrm>
            <a:off x="6536560" y="2451271"/>
            <a:ext cx="22098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Should match</a:t>
            </a:r>
          </a:p>
        </p:txBody>
      </p:sp>
      <p:sp>
        <p:nvSpPr>
          <p:cNvPr id="4" name="TextBox 3"/>
          <p:cNvSpPr txBox="1"/>
          <p:nvPr/>
        </p:nvSpPr>
        <p:spPr>
          <a:xfrm>
            <a:off x="1678350" y="6268488"/>
            <a:ext cx="25908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From Controller</a:t>
            </a:r>
          </a:p>
        </p:txBody>
      </p:sp>
      <p:sp>
        <p:nvSpPr>
          <p:cNvPr id="5" name="TextBox 4"/>
          <p:cNvSpPr txBox="1"/>
          <p:nvPr/>
        </p:nvSpPr>
        <p:spPr>
          <a:xfrm>
            <a:off x="6536560" y="6194389"/>
            <a:ext cx="20574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From Poll Pads</a:t>
            </a:r>
          </a:p>
        </p:txBody>
      </p:sp>
      <p:sp>
        <p:nvSpPr>
          <p:cNvPr id="6" name="Up Arrow 5"/>
          <p:cNvSpPr/>
          <p:nvPr/>
        </p:nvSpPr>
        <p:spPr>
          <a:xfrm rot="282198">
            <a:off x="2563763" y="5061744"/>
            <a:ext cx="230550" cy="1165482"/>
          </a:xfrm>
          <a:prstGeom prst="up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Up Arrow 14"/>
          <p:cNvSpPr/>
          <p:nvPr/>
        </p:nvSpPr>
        <p:spPr>
          <a:xfrm rot="788569">
            <a:off x="3175688" y="5064229"/>
            <a:ext cx="230550" cy="1239677"/>
          </a:xfrm>
          <a:prstGeom prst="up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Up Arrow 15"/>
          <p:cNvSpPr/>
          <p:nvPr/>
        </p:nvSpPr>
        <p:spPr>
          <a:xfrm>
            <a:off x="6790678" y="5181600"/>
            <a:ext cx="230550" cy="1053115"/>
          </a:xfrm>
          <a:prstGeom prst="up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TextBox 18"/>
          <p:cNvSpPr txBox="1"/>
          <p:nvPr/>
        </p:nvSpPr>
        <p:spPr>
          <a:xfrm>
            <a:off x="3978544" y="6206933"/>
            <a:ext cx="22098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From Scan</a:t>
            </a:r>
          </a:p>
        </p:txBody>
      </p:sp>
      <p:sp>
        <p:nvSpPr>
          <p:cNvPr id="20" name="Up Arrow 19"/>
          <p:cNvSpPr/>
          <p:nvPr/>
        </p:nvSpPr>
        <p:spPr>
          <a:xfrm>
            <a:off x="4812878" y="5215373"/>
            <a:ext cx="230550" cy="1053115"/>
          </a:xfrm>
          <a:prstGeom prst="up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Up Arrow 20"/>
          <p:cNvSpPr/>
          <p:nvPr/>
        </p:nvSpPr>
        <p:spPr>
          <a:xfrm rot="788569">
            <a:off x="5230006" y="5239462"/>
            <a:ext cx="230550" cy="1086527"/>
          </a:xfrm>
          <a:prstGeom prst="up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ectangle 8"/>
          <p:cNvSpPr/>
          <p:nvPr/>
        </p:nvSpPr>
        <p:spPr>
          <a:xfrm>
            <a:off x="6514123" y="2455178"/>
            <a:ext cx="2209800" cy="5232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57600" y="4192953"/>
            <a:ext cx="963328" cy="304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782908" y="4192953"/>
            <a:ext cx="753652" cy="304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636345" y="4201506"/>
            <a:ext cx="475071" cy="304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20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 grpId="0"/>
      <p:bldP spid="4" grpId="1"/>
      <p:bldP spid="5" grpId="0"/>
      <p:bldP spid="5" grpId="1"/>
      <p:bldP spid="6" grpId="0" animBg="1"/>
      <p:bldP spid="6" grpId="1" animBg="1"/>
      <p:bldP spid="15" grpId="0" animBg="1"/>
      <p:bldP spid="15" grpId="1" animBg="1"/>
      <p:bldP spid="16" grpId="0" animBg="1"/>
      <p:bldP spid="16" grpId="1" animBg="1"/>
      <p:bldP spid="19" grpId="0"/>
      <p:bldP spid="19" grpId="1"/>
      <p:bldP spid="20" grpId="0" animBg="1"/>
      <p:bldP spid="20" grpId="1" animBg="1"/>
      <p:bldP spid="21" grpId="0" animBg="1"/>
      <p:bldP spid="21" grpId="1" animBg="1"/>
      <p:bldP spid="9" grpId="0" animBg="1"/>
      <p:bldP spid="11" grpId="0" animBg="1"/>
      <p:bldP spid="26" grpId="0" animBg="1"/>
      <p:bldP spid="2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51"/>
            <a:ext cx="8229600" cy="881449"/>
          </a:xfrm>
        </p:spPr>
        <p:txBody>
          <a:bodyPr>
            <a:normAutofit/>
          </a:bodyPr>
          <a:lstStyle/>
          <a:p>
            <a:pPr algn="ctr"/>
            <a:r>
              <a:rPr lang="en-US" sz="4800" b="1" dirty="0">
                <a:latin typeface="+mn-lt"/>
                <a:ea typeface="Verdana" panose="020B0604030504040204" pitchFamily="34" charset="0"/>
                <a:cs typeface="Verdana" panose="020B0604030504040204" pitchFamily="34" charset="0"/>
              </a:rPr>
              <a:t>Things to Remember</a:t>
            </a:r>
            <a:endParaRPr lang="en-US" sz="4800" dirty="0">
              <a:latin typeface="+mn-lt"/>
            </a:endParaRPr>
          </a:p>
        </p:txBody>
      </p:sp>
      <p:sp>
        <p:nvSpPr>
          <p:cNvPr id="3" name="Content Placeholder 2"/>
          <p:cNvSpPr>
            <a:spLocks noGrp="1"/>
          </p:cNvSpPr>
          <p:nvPr>
            <p:ph idx="1"/>
          </p:nvPr>
        </p:nvSpPr>
        <p:spPr>
          <a:xfrm>
            <a:off x="457200" y="1219200"/>
            <a:ext cx="8229600" cy="5211763"/>
          </a:xfrm>
        </p:spPr>
        <p:txBody>
          <a:bodyPr/>
          <a:lstStyle/>
          <a:p>
            <a:r>
              <a:rPr lang="en-US" dirty="0"/>
              <a:t>Electioneering is prohibited within 100 feet of the polling place entry.</a:t>
            </a:r>
          </a:p>
          <a:p>
            <a:r>
              <a:rPr lang="en-US" dirty="0"/>
              <a:t>Cell phone use is regulated.</a:t>
            </a:r>
          </a:p>
          <a:p>
            <a:r>
              <a:rPr lang="en-US" dirty="0"/>
              <a:t>Election workers should behave professionally.</a:t>
            </a:r>
          </a:p>
          <a:p>
            <a:r>
              <a:rPr lang="en-US" dirty="0"/>
              <a:t>When in doubt, call the Elections Office.</a:t>
            </a:r>
          </a:p>
        </p:txBody>
      </p:sp>
      <p:sp>
        <p:nvSpPr>
          <p:cNvPr id="4" name="Slide Number Placeholder 3"/>
          <p:cNvSpPr>
            <a:spLocks noGrp="1"/>
          </p:cNvSpPr>
          <p:nvPr>
            <p:ph type="sldNum" sz="quarter" idx="12"/>
          </p:nvPr>
        </p:nvSpPr>
        <p:spPr/>
        <p:txBody>
          <a:bodyPr/>
          <a:lstStyle/>
          <a:p>
            <a:fld id="{ACBEDC0F-B05B-4043-952E-66F0DB8DB6CF}" type="slidenum">
              <a:rPr lang="en-US" smtClean="0"/>
              <a:t>42</a:t>
            </a:fld>
            <a:endParaRPr lang="en-US"/>
          </a:p>
        </p:txBody>
      </p:sp>
    </p:spTree>
    <p:extLst>
      <p:ext uri="{BB962C8B-B14F-4D97-AF65-F5344CB8AC3E}">
        <p14:creationId xmlns:p14="http://schemas.microsoft.com/office/powerpoint/2010/main" val="423191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pPr algn="ctr"/>
            <a:r>
              <a:rPr lang="en-US" sz="4800" b="1" dirty="0">
                <a:latin typeface="+mn-lt"/>
                <a:ea typeface="Verdana" panose="020B0604030504040204" pitchFamily="34" charset="0"/>
                <a:cs typeface="Verdana" panose="020B0604030504040204" pitchFamily="34" charset="0"/>
              </a:rPr>
              <a:t>End of the Day</a:t>
            </a:r>
            <a:endParaRPr lang="en-US" sz="4800" dirty="0">
              <a:latin typeface="+mn-lt"/>
            </a:endParaRPr>
          </a:p>
        </p:txBody>
      </p:sp>
      <p:sp>
        <p:nvSpPr>
          <p:cNvPr id="3" name="Content Placeholder 2"/>
          <p:cNvSpPr>
            <a:spLocks noGrp="1"/>
          </p:cNvSpPr>
          <p:nvPr>
            <p:ph idx="1"/>
          </p:nvPr>
        </p:nvSpPr>
        <p:spPr>
          <a:xfrm>
            <a:off x="457200" y="914400"/>
            <a:ext cx="8229600" cy="1873249"/>
          </a:xfrm>
        </p:spPr>
        <p:txBody>
          <a:bodyPr>
            <a:normAutofit lnSpcReduction="10000"/>
          </a:bodyPr>
          <a:lstStyle/>
          <a:p>
            <a:r>
              <a:rPr lang="en-US" dirty="0"/>
              <a:t>Close polls on Election Day or suspend polls during Early Voting.</a:t>
            </a:r>
          </a:p>
          <a:p>
            <a:pPr lvl="1"/>
            <a:r>
              <a:rPr lang="en-US" dirty="0"/>
              <a:t>Select “Menu.”</a:t>
            </a:r>
          </a:p>
          <a:p>
            <a:pPr lvl="1"/>
            <a:r>
              <a:rPr lang="en-US" dirty="0"/>
              <a:t>Choose “Close Polls” or “Suspend Polls.”</a:t>
            </a:r>
          </a:p>
          <a:p>
            <a:pPr lvl="1"/>
            <a:r>
              <a:rPr lang="en-US" dirty="0"/>
              <a:t>Enter the Password and select “Accept.”</a:t>
            </a:r>
          </a:p>
        </p:txBody>
      </p:sp>
      <p:sp>
        <p:nvSpPr>
          <p:cNvPr id="5" name="Slide Number Placeholder 4"/>
          <p:cNvSpPr>
            <a:spLocks noGrp="1"/>
          </p:cNvSpPr>
          <p:nvPr>
            <p:ph type="sldNum" sz="quarter" idx="12"/>
          </p:nvPr>
        </p:nvSpPr>
        <p:spPr/>
        <p:txBody>
          <a:bodyPr/>
          <a:lstStyle/>
          <a:p>
            <a:fld id="{ACBEDC0F-B05B-4043-952E-66F0DB8DB6CF}" type="slidenum">
              <a:rPr lang="en-US" smtClean="0"/>
              <a:t>43</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895600"/>
            <a:ext cx="3581400" cy="30480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95F7522B-32CA-4560-BA55-DCF65CA21B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895600"/>
            <a:ext cx="3581401" cy="3048000"/>
          </a:xfrm>
          <a:prstGeom prst="rect">
            <a:avLst/>
          </a:prstGeom>
          <a:effectLst>
            <a:outerShdw blurRad="50800" dist="38100" dir="2700000" algn="tl" rotWithShape="0">
              <a:prstClr val="black">
                <a:alpha val="40000"/>
              </a:prstClr>
            </a:outerShdw>
          </a:effectLst>
        </p:spPr>
      </p:pic>
      <p:sp>
        <p:nvSpPr>
          <p:cNvPr id="4" name="Up Arrow 3"/>
          <p:cNvSpPr/>
          <p:nvPr/>
        </p:nvSpPr>
        <p:spPr>
          <a:xfrm rot="20194768">
            <a:off x="3465821" y="3052977"/>
            <a:ext cx="149338" cy="599645"/>
          </a:xfrm>
          <a:prstGeom prst="up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Up Arrow 7"/>
          <p:cNvSpPr/>
          <p:nvPr/>
        </p:nvSpPr>
        <p:spPr>
          <a:xfrm rot="3495284">
            <a:off x="4741439" y="3964313"/>
            <a:ext cx="170781" cy="672864"/>
          </a:xfrm>
          <a:prstGeom prst="upArrow">
            <a:avLst/>
          </a:prstGeom>
          <a:solidFill>
            <a:schemeClr val="accent2">
              <a:lumMod val="75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2514600" y="5956917"/>
            <a:ext cx="3810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Once polls have closed, they cannot be reopened!</a:t>
            </a:r>
          </a:p>
        </p:txBody>
      </p:sp>
    </p:spTree>
    <p:extLst>
      <p:ext uri="{BB962C8B-B14F-4D97-AF65-F5344CB8AC3E}">
        <p14:creationId xmlns:p14="http://schemas.microsoft.com/office/powerpoint/2010/main" val="409451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1285-A7B7-4B29-A7F5-7EA37561E58C}"/>
              </a:ext>
            </a:extLst>
          </p:cNvPr>
          <p:cNvSpPr>
            <a:spLocks noGrp="1"/>
          </p:cNvSpPr>
          <p:nvPr>
            <p:ph type="title"/>
          </p:nvPr>
        </p:nvSpPr>
        <p:spPr>
          <a:xfrm>
            <a:off x="628650" y="365127"/>
            <a:ext cx="7886700" cy="930274"/>
          </a:xfrm>
        </p:spPr>
        <p:txBody>
          <a:bodyPr/>
          <a:lstStyle/>
          <a:p>
            <a:pPr algn="ctr"/>
            <a:r>
              <a:rPr lang="en-US" b="1" dirty="0">
                <a:latin typeface="+mn-lt"/>
                <a:ea typeface="Verdana" panose="020B0604030504040204" pitchFamily="34" charset="0"/>
              </a:rPr>
              <a:t>End of Day Checklist</a:t>
            </a:r>
          </a:p>
        </p:txBody>
      </p:sp>
      <p:sp>
        <p:nvSpPr>
          <p:cNvPr id="3" name="Content Placeholder 2">
            <a:extLst>
              <a:ext uri="{FF2B5EF4-FFF2-40B4-BE49-F238E27FC236}">
                <a16:creationId xmlns:a16="http://schemas.microsoft.com/office/drawing/2014/main" id="{AE9A9663-C5D1-4F15-A8EC-DD900AD567CB}"/>
              </a:ext>
            </a:extLst>
          </p:cNvPr>
          <p:cNvSpPr>
            <a:spLocks noGrp="1"/>
          </p:cNvSpPr>
          <p:nvPr>
            <p:ph idx="1"/>
          </p:nvPr>
        </p:nvSpPr>
        <p:spPr>
          <a:xfrm>
            <a:off x="228600" y="1219200"/>
            <a:ext cx="8686800" cy="4957763"/>
          </a:xfrm>
        </p:spPr>
        <p:txBody>
          <a:bodyPr>
            <a:noAutofit/>
          </a:bodyPr>
          <a:lstStyle/>
          <a:p>
            <a:pPr>
              <a:buFont typeface="Wingdings" panose="05000000000000000000" pitchFamily="2" charset="2"/>
              <a:buChar char="q"/>
            </a:pPr>
            <a:r>
              <a:rPr lang="en-US" sz="2400" dirty="0"/>
              <a:t>Judge will complete reconciliation logs, payroll forms, and other paperwork.</a:t>
            </a:r>
          </a:p>
          <a:p>
            <a:pPr>
              <a:buFont typeface="Wingdings" panose="05000000000000000000" pitchFamily="2" charset="2"/>
              <a:buChar char="q"/>
            </a:pPr>
            <a:r>
              <a:rPr lang="en-US" sz="2400" dirty="0"/>
              <a:t>Controller and Scanner locked and sealed (during Early Voting)</a:t>
            </a:r>
          </a:p>
          <a:p>
            <a:pPr>
              <a:buFont typeface="Wingdings" panose="05000000000000000000" pitchFamily="2" charset="2"/>
              <a:buChar char="q"/>
            </a:pPr>
            <a:r>
              <a:rPr lang="en-US" sz="2400" dirty="0"/>
              <a:t>All poll workers assist in dismantling equipment, removing signs and notices, and removing all tape from cords and equipment.</a:t>
            </a:r>
          </a:p>
          <a:p>
            <a:pPr>
              <a:buFont typeface="Wingdings" panose="05000000000000000000" pitchFamily="2" charset="2"/>
              <a:buChar char="q"/>
            </a:pPr>
            <a:r>
              <a:rPr lang="en-US" sz="2400" dirty="0"/>
              <a:t>Call the elections office with final numbers and time of polls closing.</a:t>
            </a:r>
          </a:p>
          <a:p>
            <a:pPr>
              <a:buFont typeface="Wingdings" panose="05000000000000000000" pitchFamily="2" charset="2"/>
              <a:buChar char="q"/>
            </a:pPr>
            <a:r>
              <a:rPr lang="en-US" sz="2400" dirty="0"/>
              <a:t>Please call us when you are leaving to deliver the following:</a:t>
            </a:r>
          </a:p>
          <a:p>
            <a:pPr lvl="1">
              <a:buFont typeface="Wingdings" panose="05000000000000000000" pitchFamily="2" charset="2"/>
              <a:buChar char="q"/>
            </a:pPr>
            <a:r>
              <a:rPr lang="en-US" sz="2000" dirty="0"/>
              <a:t>Controller and scanner</a:t>
            </a:r>
          </a:p>
          <a:p>
            <a:pPr lvl="1">
              <a:buFont typeface="Wingdings" panose="05000000000000000000" pitchFamily="2" charset="2"/>
              <a:buChar char="q"/>
            </a:pPr>
            <a:r>
              <a:rPr lang="en-US" sz="2000" dirty="0"/>
              <a:t>Manilla Envelopes</a:t>
            </a:r>
          </a:p>
          <a:p>
            <a:pPr lvl="1">
              <a:buFont typeface="Wingdings" panose="05000000000000000000" pitchFamily="2" charset="2"/>
              <a:buChar char="q"/>
            </a:pPr>
            <a:r>
              <a:rPr lang="en-US" sz="2000" dirty="0"/>
              <a:t>Provisional Bag</a:t>
            </a:r>
          </a:p>
          <a:p>
            <a:pPr lvl="1">
              <a:buFont typeface="Wingdings" panose="05000000000000000000" pitchFamily="2" charset="2"/>
              <a:buChar char="q"/>
            </a:pPr>
            <a:r>
              <a:rPr lang="en-US" sz="2000" dirty="0"/>
              <a:t>MIFI (ED)</a:t>
            </a:r>
          </a:p>
          <a:p>
            <a:pPr lvl="1">
              <a:buFont typeface="Wingdings" panose="05000000000000000000" pitchFamily="2" charset="2"/>
              <a:buChar char="q"/>
            </a:pPr>
            <a:r>
              <a:rPr lang="en-US" sz="2000" dirty="0"/>
              <a:t>Grey ballot bag with the VOTED ballots (Must have </a:t>
            </a:r>
            <a:r>
              <a:rPr lang="en-US" sz="2000" b="1" dirty="0"/>
              <a:t>2 locks </a:t>
            </a:r>
            <a:r>
              <a:rPr lang="en-US" sz="2000" dirty="0"/>
              <a:t>on this bag)</a:t>
            </a:r>
          </a:p>
          <a:p>
            <a:pPr lvl="1">
              <a:buFont typeface="Wingdings" panose="05000000000000000000" pitchFamily="2" charset="2"/>
              <a:buChar char="q"/>
            </a:pPr>
            <a:r>
              <a:rPr lang="en-US" sz="2000" dirty="0"/>
              <a:t>Grey bag with the blank ballot paper.</a:t>
            </a:r>
          </a:p>
        </p:txBody>
      </p:sp>
      <p:sp>
        <p:nvSpPr>
          <p:cNvPr id="4" name="Slide Number Placeholder 3">
            <a:extLst>
              <a:ext uri="{FF2B5EF4-FFF2-40B4-BE49-F238E27FC236}">
                <a16:creationId xmlns:a16="http://schemas.microsoft.com/office/drawing/2014/main" id="{9C793EA7-1B3D-4D97-A00D-125DD7DF3E04}"/>
              </a:ext>
            </a:extLst>
          </p:cNvPr>
          <p:cNvSpPr>
            <a:spLocks noGrp="1"/>
          </p:cNvSpPr>
          <p:nvPr>
            <p:ph type="sldNum" sz="quarter" idx="12"/>
          </p:nvPr>
        </p:nvSpPr>
        <p:spPr/>
        <p:txBody>
          <a:bodyPr/>
          <a:lstStyle/>
          <a:p>
            <a:fld id="{ACBEDC0F-B05B-4043-952E-66F0DB8DB6CF}" type="slidenum">
              <a:rPr lang="en-US" smtClean="0"/>
              <a:t>44</a:t>
            </a:fld>
            <a:endParaRPr lang="en-US" dirty="0"/>
          </a:p>
        </p:txBody>
      </p:sp>
    </p:spTree>
    <p:extLst>
      <p:ext uri="{BB962C8B-B14F-4D97-AF65-F5344CB8AC3E}">
        <p14:creationId xmlns:p14="http://schemas.microsoft.com/office/powerpoint/2010/main" val="688832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7536" y="2551837"/>
            <a:ext cx="8028928"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2">
                      <a:lumMod val="75000"/>
                    </a:schemeClr>
                  </a:solidFill>
                </a:ln>
                <a:solidFill>
                  <a:schemeClr val="accent1">
                    <a:lumMod val="75000"/>
                  </a:schemeClr>
                </a:solidFill>
                <a:effectLst>
                  <a:outerShdw blurRad="50800" dist="39000" dir="5460000" algn="tl">
                    <a:srgbClr val="000000">
                      <a:alpha val="38000"/>
                    </a:srgbClr>
                  </a:outerShdw>
                </a:effectLst>
              </a:rPr>
              <a:t>Thank You for Serving with </a:t>
            </a:r>
          </a:p>
          <a:p>
            <a:pPr algn="ctr"/>
            <a:r>
              <a:rPr lang="en-US" sz="5400" b="1" dirty="0">
                <a:ln w="11430">
                  <a:solidFill>
                    <a:schemeClr val="accent2">
                      <a:lumMod val="75000"/>
                    </a:schemeClr>
                  </a:solidFill>
                </a:ln>
                <a:solidFill>
                  <a:schemeClr val="accent1">
                    <a:lumMod val="75000"/>
                  </a:schemeClr>
                </a:solidFill>
                <a:effectLst>
                  <a:outerShdw blurRad="50800" dist="39000" dir="5460000" algn="tl">
                    <a:srgbClr val="000000">
                      <a:alpha val="38000"/>
                    </a:srgbClr>
                  </a:outerShdw>
                </a:effectLst>
              </a:rPr>
              <a:t>Galveston County Elections</a:t>
            </a:r>
          </a:p>
        </p:txBody>
      </p:sp>
      <p:sp>
        <p:nvSpPr>
          <p:cNvPr id="2" name="Slide Number Placeholder 1"/>
          <p:cNvSpPr>
            <a:spLocks noGrp="1"/>
          </p:cNvSpPr>
          <p:nvPr>
            <p:ph type="sldNum" sz="quarter" idx="12"/>
          </p:nvPr>
        </p:nvSpPr>
        <p:spPr/>
        <p:txBody>
          <a:bodyPr/>
          <a:lstStyle/>
          <a:p>
            <a:fld id="{ACBEDC0F-B05B-4043-952E-66F0DB8DB6CF}" type="slidenum">
              <a:rPr lang="en-US" smtClean="0"/>
              <a:t>45</a:t>
            </a:fld>
            <a:endParaRPr lang="en-US"/>
          </a:p>
        </p:txBody>
      </p:sp>
    </p:spTree>
    <p:extLst>
      <p:ext uri="{BB962C8B-B14F-4D97-AF65-F5344CB8AC3E}">
        <p14:creationId xmlns:p14="http://schemas.microsoft.com/office/powerpoint/2010/main" val="149086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BEDC0F-B05B-4043-952E-66F0DB8DB6CF}" type="slidenum">
              <a:rPr lang="en-US" smtClean="0"/>
              <a:t>5</a:t>
            </a:fld>
            <a:endParaRPr lang="en-US"/>
          </a:p>
        </p:txBody>
      </p:sp>
      <p:sp>
        <p:nvSpPr>
          <p:cNvPr id="2" name="Title 1"/>
          <p:cNvSpPr>
            <a:spLocks noGrp="1"/>
          </p:cNvSpPr>
          <p:nvPr>
            <p:ph type="title" idx="4294967295"/>
          </p:nvPr>
        </p:nvSpPr>
        <p:spPr>
          <a:xfrm>
            <a:off x="0" y="0"/>
            <a:ext cx="8229600" cy="990600"/>
          </a:xfrm>
        </p:spPr>
        <p:txBody>
          <a:bodyPr>
            <a:noAutofit/>
          </a:bodyPr>
          <a:lstStyle/>
          <a:p>
            <a:pPr algn="ctr"/>
            <a:r>
              <a:rPr lang="en-US" sz="4800" b="1" dirty="0">
                <a:solidFill>
                  <a:schemeClr val="tx1">
                    <a:lumMod val="95000"/>
                    <a:lumOff val="5000"/>
                  </a:schemeClr>
                </a:solidFill>
                <a:latin typeface="+mn-lt"/>
                <a:ea typeface="Verdana" panose="020B0604030504040204" pitchFamily="34" charset="0"/>
              </a:rPr>
              <a:t>The Judges Keys and Locks</a:t>
            </a:r>
            <a:endParaRPr lang="en-US" sz="4800" dirty="0">
              <a:solidFill>
                <a:schemeClr val="tx1">
                  <a:lumMod val="95000"/>
                  <a:lumOff val="5000"/>
                </a:schemeClr>
              </a:solidFill>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2650" y="823526"/>
            <a:ext cx="1546749" cy="205740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0859" y="838199"/>
            <a:ext cx="1652542" cy="205740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351" y="838198"/>
            <a:ext cx="1600200" cy="2057401"/>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904512" y="1172685"/>
            <a:ext cx="2059623" cy="1390649"/>
          </a:xfrm>
          <a:prstGeom prst="rect">
            <a:avLst/>
          </a:prstGeom>
        </p:spPr>
      </p:pic>
      <p:sp>
        <p:nvSpPr>
          <p:cNvPr id="8" name="TextBox 7">
            <a:extLst>
              <a:ext uri="{FF2B5EF4-FFF2-40B4-BE49-F238E27FC236}">
                <a16:creationId xmlns:a16="http://schemas.microsoft.com/office/drawing/2014/main" id="{3F861381-3948-4003-AA04-5E2E10B4CCC0}"/>
              </a:ext>
            </a:extLst>
          </p:cNvPr>
          <p:cNvSpPr txBox="1"/>
          <p:nvPr/>
        </p:nvSpPr>
        <p:spPr>
          <a:xfrm>
            <a:off x="514351" y="2895600"/>
            <a:ext cx="1600200" cy="923330"/>
          </a:xfrm>
          <a:prstGeom prst="rect">
            <a:avLst/>
          </a:prstGeom>
          <a:noFill/>
        </p:spPr>
        <p:txBody>
          <a:bodyPr wrap="square" rtlCol="0">
            <a:spAutoFit/>
          </a:bodyPr>
          <a:lstStyle/>
          <a:p>
            <a:r>
              <a:rPr lang="en-US" dirty="0"/>
              <a:t>“R” Key operates the tablet lock</a:t>
            </a:r>
          </a:p>
        </p:txBody>
      </p:sp>
      <p:sp>
        <p:nvSpPr>
          <p:cNvPr id="9" name="TextBox 8">
            <a:extLst>
              <a:ext uri="{FF2B5EF4-FFF2-40B4-BE49-F238E27FC236}">
                <a16:creationId xmlns:a16="http://schemas.microsoft.com/office/drawing/2014/main" id="{50F686D1-3D4D-45DB-A353-AF271179321B}"/>
              </a:ext>
            </a:extLst>
          </p:cNvPr>
          <p:cNvSpPr txBox="1"/>
          <p:nvPr/>
        </p:nvSpPr>
        <p:spPr>
          <a:xfrm>
            <a:off x="2743201" y="2895600"/>
            <a:ext cx="1600200" cy="1477328"/>
          </a:xfrm>
          <a:prstGeom prst="rect">
            <a:avLst/>
          </a:prstGeom>
          <a:noFill/>
        </p:spPr>
        <p:txBody>
          <a:bodyPr wrap="square" rtlCol="0">
            <a:spAutoFit/>
          </a:bodyPr>
          <a:lstStyle/>
          <a:p>
            <a:r>
              <a:rPr lang="en-US" dirty="0"/>
              <a:t>“Square Key” unlocks the outside lock on equipment cases</a:t>
            </a:r>
          </a:p>
        </p:txBody>
      </p:sp>
      <p:sp>
        <p:nvSpPr>
          <p:cNvPr id="10" name="TextBox 9">
            <a:extLst>
              <a:ext uri="{FF2B5EF4-FFF2-40B4-BE49-F238E27FC236}">
                <a16:creationId xmlns:a16="http://schemas.microsoft.com/office/drawing/2014/main" id="{AEC3946C-5182-40CA-9C79-DD38416505AC}"/>
              </a:ext>
            </a:extLst>
          </p:cNvPr>
          <p:cNvSpPr txBox="1"/>
          <p:nvPr/>
        </p:nvSpPr>
        <p:spPr>
          <a:xfrm>
            <a:off x="5107864" y="2910274"/>
            <a:ext cx="1521536" cy="923330"/>
          </a:xfrm>
          <a:prstGeom prst="rect">
            <a:avLst/>
          </a:prstGeom>
          <a:noFill/>
        </p:spPr>
        <p:txBody>
          <a:bodyPr wrap="square" rtlCol="0">
            <a:spAutoFit/>
          </a:bodyPr>
          <a:lstStyle/>
          <a:p>
            <a:r>
              <a:rPr lang="en-US" dirty="0"/>
              <a:t>Round Brass Key unlocks the rack </a:t>
            </a:r>
          </a:p>
        </p:txBody>
      </p:sp>
      <p:sp>
        <p:nvSpPr>
          <p:cNvPr id="11" name="TextBox 10">
            <a:extLst>
              <a:ext uri="{FF2B5EF4-FFF2-40B4-BE49-F238E27FC236}">
                <a16:creationId xmlns:a16="http://schemas.microsoft.com/office/drawing/2014/main" id="{0D4840A2-DE83-4569-A67B-9BE2DB8A58C4}"/>
              </a:ext>
            </a:extLst>
          </p:cNvPr>
          <p:cNvSpPr txBox="1"/>
          <p:nvPr/>
        </p:nvSpPr>
        <p:spPr>
          <a:xfrm>
            <a:off x="7239000" y="2971800"/>
            <a:ext cx="1390649" cy="1200329"/>
          </a:xfrm>
          <a:prstGeom prst="rect">
            <a:avLst/>
          </a:prstGeom>
          <a:noFill/>
        </p:spPr>
        <p:txBody>
          <a:bodyPr wrap="square" rtlCol="0">
            <a:spAutoFit/>
          </a:bodyPr>
          <a:lstStyle/>
          <a:p>
            <a:r>
              <a:rPr lang="en-US" dirty="0"/>
              <a:t>Brass “</a:t>
            </a:r>
            <a:r>
              <a:rPr lang="en-US" dirty="0" err="1"/>
              <a:t>CompX</a:t>
            </a:r>
            <a:r>
              <a:rPr lang="en-US" dirty="0"/>
              <a:t>” key is for the scanner box</a:t>
            </a:r>
          </a:p>
        </p:txBody>
      </p:sp>
      <p:sp>
        <p:nvSpPr>
          <p:cNvPr id="12" name="TextBox 11">
            <a:extLst>
              <a:ext uri="{FF2B5EF4-FFF2-40B4-BE49-F238E27FC236}">
                <a16:creationId xmlns:a16="http://schemas.microsoft.com/office/drawing/2014/main" id="{36182760-254C-4A5C-BB2B-2190DFBD9784}"/>
              </a:ext>
            </a:extLst>
          </p:cNvPr>
          <p:cNvSpPr txBox="1"/>
          <p:nvPr/>
        </p:nvSpPr>
        <p:spPr>
          <a:xfrm>
            <a:off x="4395743" y="4316672"/>
            <a:ext cx="4171949" cy="2308324"/>
          </a:xfrm>
          <a:prstGeom prst="rect">
            <a:avLst/>
          </a:prstGeom>
          <a:noFill/>
        </p:spPr>
        <p:txBody>
          <a:bodyPr wrap="square" rtlCol="0">
            <a:spAutoFit/>
          </a:bodyPr>
          <a:lstStyle/>
          <a:p>
            <a:r>
              <a:rPr lang="en-US" dirty="0"/>
              <a:t>You will also receive a set of locks and a key. The JUDGES LOCK will be the red lock and key that says “Safety Lockout” shown to the left. The deputy’s lock is the large master lock which they will have the key for. At the end of the night the clasp will be placed on the ballot bag with the 2 locks securing the clasp.</a:t>
            </a:r>
          </a:p>
        </p:txBody>
      </p:sp>
      <p:pic>
        <p:nvPicPr>
          <p:cNvPr id="15" name="Picture 14">
            <a:extLst>
              <a:ext uri="{FF2B5EF4-FFF2-40B4-BE49-F238E27FC236}">
                <a16:creationId xmlns:a16="http://schemas.microsoft.com/office/drawing/2014/main" id="{05AAD223-7740-4C0F-9648-928C04A2A5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574919" y="4181602"/>
            <a:ext cx="2336559" cy="2743199"/>
          </a:xfrm>
          <a:prstGeom prst="rect">
            <a:avLst/>
          </a:prstGeom>
        </p:spPr>
      </p:pic>
    </p:spTree>
    <p:extLst>
      <p:ext uri="{BB962C8B-B14F-4D97-AF65-F5344CB8AC3E}">
        <p14:creationId xmlns:p14="http://schemas.microsoft.com/office/powerpoint/2010/main" val="301361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F1E9-A451-42C8-AE08-3BA8A23B5910}"/>
              </a:ext>
            </a:extLst>
          </p:cNvPr>
          <p:cNvSpPr>
            <a:spLocks noGrp="1"/>
          </p:cNvSpPr>
          <p:nvPr>
            <p:ph type="title"/>
          </p:nvPr>
        </p:nvSpPr>
        <p:spPr>
          <a:xfrm>
            <a:off x="628650" y="365126"/>
            <a:ext cx="7886700" cy="1072967"/>
          </a:xfrm>
        </p:spPr>
        <p:txBody>
          <a:bodyPr>
            <a:normAutofit/>
          </a:bodyPr>
          <a:lstStyle/>
          <a:p>
            <a:pPr algn="ctr"/>
            <a:r>
              <a:rPr lang="en-US" sz="4800" b="1" dirty="0">
                <a:latin typeface="+mn-lt"/>
                <a:ea typeface="Verdana" panose="020B0604030504040204" pitchFamily="34" charset="0"/>
              </a:rPr>
              <a:t>Ballot Bag Chain of Custody</a:t>
            </a:r>
          </a:p>
        </p:txBody>
      </p:sp>
      <p:sp>
        <p:nvSpPr>
          <p:cNvPr id="3" name="Content Placeholder 2">
            <a:extLst>
              <a:ext uri="{FF2B5EF4-FFF2-40B4-BE49-F238E27FC236}">
                <a16:creationId xmlns:a16="http://schemas.microsoft.com/office/drawing/2014/main" id="{6135DFF3-27B8-4FD8-A9D5-44A882B40A6C}"/>
              </a:ext>
            </a:extLst>
          </p:cNvPr>
          <p:cNvSpPr>
            <a:spLocks noGrp="1"/>
          </p:cNvSpPr>
          <p:nvPr>
            <p:ph idx="1"/>
          </p:nvPr>
        </p:nvSpPr>
        <p:spPr>
          <a:xfrm>
            <a:off x="628650" y="1600200"/>
            <a:ext cx="3685745" cy="4576763"/>
          </a:xfrm>
        </p:spPr>
        <p:txBody>
          <a:bodyPr>
            <a:normAutofit/>
          </a:bodyPr>
          <a:lstStyle/>
          <a:p>
            <a:r>
              <a:rPr lang="en-US" sz="1800" dirty="0"/>
              <a:t>The top portion of this form will be filled out with a Deputy, when locking the ballot box on the first day of Early Voting or Election Day.</a:t>
            </a:r>
          </a:p>
          <a:p>
            <a:r>
              <a:rPr lang="en-US" sz="1800" dirty="0"/>
              <a:t>The second portion will be filled out with a Deputy, at the end of EV or ED when the judge and Deputy unlock the ballot box and lock the grey ballot bag.</a:t>
            </a:r>
          </a:p>
          <a:p>
            <a:r>
              <a:rPr lang="en-US" sz="1800" dirty="0"/>
              <a:t>The Third portion is filled out at equipment drop off with election staff.</a:t>
            </a:r>
          </a:p>
          <a:p>
            <a:r>
              <a:rPr lang="en-US" sz="1800" dirty="0"/>
              <a:t>Keep this form in the clear slot on the top of the grey ballot bag</a:t>
            </a:r>
          </a:p>
        </p:txBody>
      </p:sp>
      <p:sp>
        <p:nvSpPr>
          <p:cNvPr id="4" name="Slide Number Placeholder 3">
            <a:extLst>
              <a:ext uri="{FF2B5EF4-FFF2-40B4-BE49-F238E27FC236}">
                <a16:creationId xmlns:a16="http://schemas.microsoft.com/office/drawing/2014/main" id="{3E845F84-D342-4E35-A6B2-77E42E2D3133}"/>
              </a:ext>
            </a:extLst>
          </p:cNvPr>
          <p:cNvSpPr>
            <a:spLocks noGrp="1"/>
          </p:cNvSpPr>
          <p:nvPr>
            <p:ph type="sldNum" sz="quarter" idx="12"/>
          </p:nvPr>
        </p:nvSpPr>
        <p:spPr/>
        <p:txBody>
          <a:bodyPr/>
          <a:lstStyle/>
          <a:p>
            <a:fld id="{ACBEDC0F-B05B-4043-952E-66F0DB8DB6CF}" type="slidenum">
              <a:rPr lang="en-US" smtClean="0"/>
              <a:t>6</a:t>
            </a:fld>
            <a:endParaRPr lang="en-US" dirty="0"/>
          </a:p>
        </p:txBody>
      </p:sp>
      <p:pic>
        <p:nvPicPr>
          <p:cNvPr id="6" name="Picture 5">
            <a:extLst>
              <a:ext uri="{FF2B5EF4-FFF2-40B4-BE49-F238E27FC236}">
                <a16:creationId xmlns:a16="http://schemas.microsoft.com/office/drawing/2014/main" id="{871D69DA-F5B3-4C2C-90CC-855E43123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164" y="1291465"/>
            <a:ext cx="4291420" cy="5430011"/>
          </a:xfrm>
          <a:prstGeom prst="rect">
            <a:avLst/>
          </a:prstGeom>
        </p:spPr>
      </p:pic>
      <p:sp>
        <p:nvSpPr>
          <p:cNvPr id="7" name="TextBox 6">
            <a:extLst>
              <a:ext uri="{FF2B5EF4-FFF2-40B4-BE49-F238E27FC236}">
                <a16:creationId xmlns:a16="http://schemas.microsoft.com/office/drawing/2014/main" id="{931CC68F-A33F-423F-A794-745EE4709BB1}"/>
              </a:ext>
            </a:extLst>
          </p:cNvPr>
          <p:cNvSpPr txBox="1"/>
          <p:nvPr/>
        </p:nvSpPr>
        <p:spPr>
          <a:xfrm>
            <a:off x="5201519" y="1780882"/>
            <a:ext cx="1665777" cy="307777"/>
          </a:xfrm>
          <a:prstGeom prst="rect">
            <a:avLst/>
          </a:prstGeom>
          <a:noFill/>
        </p:spPr>
        <p:txBody>
          <a:bodyPr wrap="none" rtlCol="0">
            <a:spAutoFit/>
          </a:bodyPr>
          <a:lstStyle/>
          <a:p>
            <a:r>
              <a:rPr lang="en-US" sz="1400" b="1" dirty="0">
                <a:solidFill>
                  <a:schemeClr val="accent1"/>
                </a:solidFill>
              </a:rPr>
              <a:t>2023 Entity Election</a:t>
            </a:r>
          </a:p>
        </p:txBody>
      </p:sp>
      <p:sp>
        <p:nvSpPr>
          <p:cNvPr id="8" name="TextBox 7">
            <a:extLst>
              <a:ext uri="{FF2B5EF4-FFF2-40B4-BE49-F238E27FC236}">
                <a16:creationId xmlns:a16="http://schemas.microsoft.com/office/drawing/2014/main" id="{88F10DEF-B317-4C65-ACE0-0C15CD21B13E}"/>
              </a:ext>
            </a:extLst>
          </p:cNvPr>
          <p:cNvSpPr txBox="1"/>
          <p:nvPr/>
        </p:nvSpPr>
        <p:spPr>
          <a:xfrm>
            <a:off x="7425930" y="1789723"/>
            <a:ext cx="990592" cy="338554"/>
          </a:xfrm>
          <a:prstGeom prst="rect">
            <a:avLst/>
          </a:prstGeom>
          <a:noFill/>
        </p:spPr>
        <p:txBody>
          <a:bodyPr wrap="none" rtlCol="0">
            <a:spAutoFit/>
          </a:bodyPr>
          <a:lstStyle/>
          <a:p>
            <a:r>
              <a:rPr lang="en-US" sz="1600" b="1" dirty="0">
                <a:solidFill>
                  <a:schemeClr val="accent1"/>
                </a:solidFill>
              </a:rPr>
              <a:t>Jon Snow</a:t>
            </a:r>
          </a:p>
        </p:txBody>
      </p:sp>
      <p:sp>
        <p:nvSpPr>
          <p:cNvPr id="9" name="TextBox 8">
            <a:extLst>
              <a:ext uri="{FF2B5EF4-FFF2-40B4-BE49-F238E27FC236}">
                <a16:creationId xmlns:a16="http://schemas.microsoft.com/office/drawing/2014/main" id="{27F0BFBB-9457-473B-B435-41629A8639EB}"/>
              </a:ext>
            </a:extLst>
          </p:cNvPr>
          <p:cNvSpPr txBox="1"/>
          <p:nvPr/>
        </p:nvSpPr>
        <p:spPr>
          <a:xfrm>
            <a:off x="5328375" y="2144722"/>
            <a:ext cx="1362552" cy="338554"/>
          </a:xfrm>
          <a:prstGeom prst="rect">
            <a:avLst/>
          </a:prstGeom>
          <a:noFill/>
        </p:spPr>
        <p:txBody>
          <a:bodyPr wrap="none" rtlCol="0">
            <a:spAutoFit/>
          </a:bodyPr>
          <a:lstStyle/>
          <a:p>
            <a:r>
              <a:rPr lang="en-US" sz="1600" b="1" dirty="0">
                <a:solidFill>
                  <a:schemeClr val="accent1"/>
                </a:solidFill>
              </a:rPr>
              <a:t>Justice Center</a:t>
            </a:r>
          </a:p>
        </p:txBody>
      </p:sp>
      <p:sp>
        <p:nvSpPr>
          <p:cNvPr id="10" name="TextBox 9">
            <a:extLst>
              <a:ext uri="{FF2B5EF4-FFF2-40B4-BE49-F238E27FC236}">
                <a16:creationId xmlns:a16="http://schemas.microsoft.com/office/drawing/2014/main" id="{6847D7EA-FC7B-4248-AF59-8AC516AD4011}"/>
              </a:ext>
            </a:extLst>
          </p:cNvPr>
          <p:cNvSpPr txBox="1"/>
          <p:nvPr/>
        </p:nvSpPr>
        <p:spPr>
          <a:xfrm>
            <a:off x="7360209" y="2189211"/>
            <a:ext cx="1095108" cy="307777"/>
          </a:xfrm>
          <a:prstGeom prst="rect">
            <a:avLst/>
          </a:prstGeom>
          <a:noFill/>
        </p:spPr>
        <p:txBody>
          <a:bodyPr wrap="none" rtlCol="0">
            <a:spAutoFit/>
          </a:bodyPr>
          <a:lstStyle/>
          <a:p>
            <a:r>
              <a:rPr lang="en-US" sz="1400" b="1" dirty="0">
                <a:solidFill>
                  <a:schemeClr val="accent1"/>
                </a:solidFill>
              </a:rPr>
              <a:t>May 6, 2023</a:t>
            </a:r>
          </a:p>
        </p:txBody>
      </p:sp>
      <p:sp>
        <p:nvSpPr>
          <p:cNvPr id="11" name="TextBox 10">
            <a:extLst>
              <a:ext uri="{FF2B5EF4-FFF2-40B4-BE49-F238E27FC236}">
                <a16:creationId xmlns:a16="http://schemas.microsoft.com/office/drawing/2014/main" id="{1182C71A-3524-43C9-A74F-93199262A792}"/>
              </a:ext>
            </a:extLst>
          </p:cNvPr>
          <p:cNvSpPr txBox="1"/>
          <p:nvPr/>
        </p:nvSpPr>
        <p:spPr>
          <a:xfrm>
            <a:off x="6927818" y="2567475"/>
            <a:ext cx="1665777" cy="338554"/>
          </a:xfrm>
          <a:prstGeom prst="rect">
            <a:avLst/>
          </a:prstGeom>
          <a:noFill/>
        </p:spPr>
        <p:txBody>
          <a:bodyPr wrap="square" rtlCol="0">
            <a:spAutoFit/>
          </a:bodyPr>
          <a:lstStyle/>
          <a:p>
            <a:r>
              <a:rPr lang="en-US" sz="1600" b="1" dirty="0">
                <a:solidFill>
                  <a:schemeClr val="accent1"/>
                </a:solidFill>
                <a:latin typeface="Great Vibes" panose="02000507080000020002" pitchFamily="2" charset="0"/>
              </a:rPr>
              <a:t>Officer Andy Taylor </a:t>
            </a:r>
          </a:p>
        </p:txBody>
      </p:sp>
      <p:sp>
        <p:nvSpPr>
          <p:cNvPr id="12" name="TextBox 11">
            <a:extLst>
              <a:ext uri="{FF2B5EF4-FFF2-40B4-BE49-F238E27FC236}">
                <a16:creationId xmlns:a16="http://schemas.microsoft.com/office/drawing/2014/main" id="{04066F77-3748-4618-8B31-FA85BE0B5EC1}"/>
              </a:ext>
            </a:extLst>
          </p:cNvPr>
          <p:cNvSpPr txBox="1"/>
          <p:nvPr/>
        </p:nvSpPr>
        <p:spPr>
          <a:xfrm>
            <a:off x="4642146" y="3975067"/>
            <a:ext cx="710842" cy="276999"/>
          </a:xfrm>
          <a:prstGeom prst="rect">
            <a:avLst/>
          </a:prstGeom>
          <a:noFill/>
        </p:spPr>
        <p:txBody>
          <a:bodyPr wrap="square" rtlCol="0">
            <a:spAutoFit/>
          </a:bodyPr>
          <a:lstStyle/>
          <a:p>
            <a:r>
              <a:rPr lang="en-US" sz="1200" b="1" dirty="0">
                <a:solidFill>
                  <a:schemeClr val="accent1"/>
                </a:solidFill>
              </a:rPr>
              <a:t>4/24/23</a:t>
            </a:r>
          </a:p>
        </p:txBody>
      </p:sp>
      <p:sp>
        <p:nvSpPr>
          <p:cNvPr id="13" name="TextBox 12">
            <a:extLst>
              <a:ext uri="{FF2B5EF4-FFF2-40B4-BE49-F238E27FC236}">
                <a16:creationId xmlns:a16="http://schemas.microsoft.com/office/drawing/2014/main" id="{97775BB3-B150-4394-995F-0D4700CCFBEB}"/>
              </a:ext>
            </a:extLst>
          </p:cNvPr>
          <p:cNvSpPr txBox="1"/>
          <p:nvPr/>
        </p:nvSpPr>
        <p:spPr>
          <a:xfrm>
            <a:off x="5820352" y="3988204"/>
            <a:ext cx="793922" cy="307777"/>
          </a:xfrm>
          <a:prstGeom prst="rect">
            <a:avLst/>
          </a:prstGeom>
          <a:noFill/>
        </p:spPr>
        <p:txBody>
          <a:bodyPr wrap="square" rtlCol="0">
            <a:spAutoFit/>
          </a:bodyPr>
          <a:lstStyle/>
          <a:p>
            <a:r>
              <a:rPr lang="en-US" sz="1400" b="1" dirty="0">
                <a:solidFill>
                  <a:schemeClr val="accent1"/>
                </a:solidFill>
              </a:rPr>
              <a:t>12345</a:t>
            </a:r>
          </a:p>
        </p:txBody>
      </p:sp>
      <p:sp>
        <p:nvSpPr>
          <p:cNvPr id="14" name="TextBox 13">
            <a:extLst>
              <a:ext uri="{FF2B5EF4-FFF2-40B4-BE49-F238E27FC236}">
                <a16:creationId xmlns:a16="http://schemas.microsoft.com/office/drawing/2014/main" id="{A8E8E5BE-79FC-4C17-8FBC-6784D9C2550E}"/>
              </a:ext>
            </a:extLst>
          </p:cNvPr>
          <p:cNvSpPr txBox="1"/>
          <p:nvPr/>
        </p:nvSpPr>
        <p:spPr>
          <a:xfrm>
            <a:off x="7187472" y="3983561"/>
            <a:ext cx="1146468" cy="338554"/>
          </a:xfrm>
          <a:prstGeom prst="rect">
            <a:avLst/>
          </a:prstGeom>
          <a:noFill/>
        </p:spPr>
        <p:txBody>
          <a:bodyPr wrap="none" rtlCol="0">
            <a:spAutoFit/>
          </a:bodyPr>
          <a:lstStyle/>
          <a:p>
            <a:r>
              <a:rPr lang="en-US" sz="1600" b="1" dirty="0">
                <a:solidFill>
                  <a:schemeClr val="accent1"/>
                </a:solidFill>
                <a:latin typeface="Great Vibes" panose="02000507080000020002" pitchFamily="2" charset="0"/>
              </a:rPr>
              <a:t>Judge</a:t>
            </a:r>
            <a:r>
              <a:rPr lang="en-US" sz="1600" b="1" dirty="0">
                <a:latin typeface="Great Vibes" panose="02000507080000020002" pitchFamily="2" charset="0"/>
              </a:rPr>
              <a:t> </a:t>
            </a:r>
            <a:r>
              <a:rPr lang="en-US" sz="1600" b="1" dirty="0">
                <a:solidFill>
                  <a:schemeClr val="accent1"/>
                </a:solidFill>
                <a:latin typeface="Great Vibes" panose="02000507080000020002" pitchFamily="2" charset="0"/>
              </a:rPr>
              <a:t>Judy</a:t>
            </a:r>
          </a:p>
        </p:txBody>
      </p:sp>
      <p:sp>
        <p:nvSpPr>
          <p:cNvPr id="15" name="TextBox 14">
            <a:extLst>
              <a:ext uri="{FF2B5EF4-FFF2-40B4-BE49-F238E27FC236}">
                <a16:creationId xmlns:a16="http://schemas.microsoft.com/office/drawing/2014/main" id="{46A52CEC-90CD-4067-A91E-7B0A1F797D54}"/>
              </a:ext>
            </a:extLst>
          </p:cNvPr>
          <p:cNvSpPr txBox="1"/>
          <p:nvPr/>
        </p:nvSpPr>
        <p:spPr>
          <a:xfrm>
            <a:off x="4642146" y="5830697"/>
            <a:ext cx="704039" cy="307777"/>
          </a:xfrm>
          <a:prstGeom prst="rect">
            <a:avLst/>
          </a:prstGeom>
          <a:noFill/>
        </p:spPr>
        <p:txBody>
          <a:bodyPr wrap="none" rtlCol="0">
            <a:spAutoFit/>
          </a:bodyPr>
          <a:lstStyle/>
          <a:p>
            <a:r>
              <a:rPr lang="en-US" sz="1400" b="1" dirty="0">
                <a:solidFill>
                  <a:schemeClr val="accent1"/>
                </a:solidFill>
              </a:rPr>
              <a:t>5/2/23</a:t>
            </a:r>
          </a:p>
        </p:txBody>
      </p:sp>
      <p:sp>
        <p:nvSpPr>
          <p:cNvPr id="16" name="TextBox 15">
            <a:extLst>
              <a:ext uri="{FF2B5EF4-FFF2-40B4-BE49-F238E27FC236}">
                <a16:creationId xmlns:a16="http://schemas.microsoft.com/office/drawing/2014/main" id="{6108494E-781F-4EEB-BC55-D49693633F05}"/>
              </a:ext>
            </a:extLst>
          </p:cNvPr>
          <p:cNvSpPr txBox="1"/>
          <p:nvPr/>
        </p:nvSpPr>
        <p:spPr>
          <a:xfrm>
            <a:off x="5538525" y="5830697"/>
            <a:ext cx="1146468" cy="338554"/>
          </a:xfrm>
          <a:prstGeom prst="rect">
            <a:avLst/>
          </a:prstGeom>
          <a:noFill/>
        </p:spPr>
        <p:txBody>
          <a:bodyPr wrap="none" rtlCol="0">
            <a:spAutoFit/>
          </a:bodyPr>
          <a:lstStyle/>
          <a:p>
            <a:r>
              <a:rPr lang="en-US" sz="1600" b="1" dirty="0">
                <a:solidFill>
                  <a:schemeClr val="accent1"/>
                </a:solidFill>
                <a:latin typeface="Great Vibes" panose="02000507080000020002" pitchFamily="2" charset="0"/>
              </a:rPr>
              <a:t>Judge Judy</a:t>
            </a:r>
          </a:p>
        </p:txBody>
      </p:sp>
      <p:sp>
        <p:nvSpPr>
          <p:cNvPr id="17" name="TextBox 16">
            <a:extLst>
              <a:ext uri="{FF2B5EF4-FFF2-40B4-BE49-F238E27FC236}">
                <a16:creationId xmlns:a16="http://schemas.microsoft.com/office/drawing/2014/main" id="{B6ECB178-151A-49A2-83FA-30250AC7FEDD}"/>
              </a:ext>
            </a:extLst>
          </p:cNvPr>
          <p:cNvSpPr txBox="1"/>
          <p:nvPr/>
        </p:nvSpPr>
        <p:spPr>
          <a:xfrm>
            <a:off x="7360209" y="5842413"/>
            <a:ext cx="1289606" cy="338554"/>
          </a:xfrm>
          <a:prstGeom prst="rect">
            <a:avLst/>
          </a:prstGeom>
          <a:noFill/>
        </p:spPr>
        <p:txBody>
          <a:bodyPr wrap="square" rtlCol="0">
            <a:spAutoFit/>
          </a:bodyPr>
          <a:lstStyle/>
          <a:p>
            <a:r>
              <a:rPr lang="en-US" sz="1600" b="1" dirty="0">
                <a:solidFill>
                  <a:schemeClr val="accent1"/>
                </a:solidFill>
                <a:latin typeface="Great Vibes" panose="02000507080000020002" pitchFamily="2" charset="0"/>
              </a:rPr>
              <a:t>Elections staff</a:t>
            </a:r>
          </a:p>
        </p:txBody>
      </p:sp>
      <p:sp>
        <p:nvSpPr>
          <p:cNvPr id="18" name="TextBox 17">
            <a:extLst>
              <a:ext uri="{FF2B5EF4-FFF2-40B4-BE49-F238E27FC236}">
                <a16:creationId xmlns:a16="http://schemas.microsoft.com/office/drawing/2014/main" id="{36D3A83B-6FDF-45E4-B4D1-45D079D5275E}"/>
              </a:ext>
            </a:extLst>
          </p:cNvPr>
          <p:cNvSpPr txBox="1"/>
          <p:nvPr/>
        </p:nvSpPr>
        <p:spPr>
          <a:xfrm>
            <a:off x="7187472" y="4800600"/>
            <a:ext cx="1592103" cy="338554"/>
          </a:xfrm>
          <a:prstGeom prst="rect">
            <a:avLst/>
          </a:prstGeom>
          <a:noFill/>
        </p:spPr>
        <p:txBody>
          <a:bodyPr wrap="none" rtlCol="0">
            <a:spAutoFit/>
          </a:bodyPr>
          <a:lstStyle/>
          <a:p>
            <a:r>
              <a:rPr lang="en-US" sz="1600" b="1" dirty="0">
                <a:solidFill>
                  <a:schemeClr val="accent1"/>
                </a:solidFill>
                <a:latin typeface="Great Vibes" panose="02000507080000020002" pitchFamily="2" charset="0"/>
              </a:rPr>
              <a:t>Officer Andy Taylor</a:t>
            </a:r>
          </a:p>
        </p:txBody>
      </p:sp>
      <p:cxnSp>
        <p:nvCxnSpPr>
          <p:cNvPr id="21" name="Straight Arrow Connector 20">
            <a:extLst>
              <a:ext uri="{FF2B5EF4-FFF2-40B4-BE49-F238E27FC236}">
                <a16:creationId xmlns:a16="http://schemas.microsoft.com/office/drawing/2014/main" id="{BCE2BFCC-EAA2-425E-8568-CC3FF80977B5}"/>
              </a:ext>
            </a:extLst>
          </p:cNvPr>
          <p:cNvCxnSpPr/>
          <p:nvPr/>
        </p:nvCxnSpPr>
        <p:spPr>
          <a:xfrm>
            <a:off x="5658760" y="3261235"/>
            <a:ext cx="533400" cy="228600"/>
          </a:xfrm>
          <a:prstGeom prst="straightConnector1">
            <a:avLst/>
          </a:prstGeom>
          <a:ln>
            <a:tailEnd type="triangle"/>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DE7DB8B-097D-415F-AF8B-3CB556FA7D9B}"/>
              </a:ext>
            </a:extLst>
          </p:cNvPr>
          <p:cNvCxnSpPr>
            <a:cxnSpLocks/>
          </p:cNvCxnSpPr>
          <p:nvPr/>
        </p:nvCxnSpPr>
        <p:spPr>
          <a:xfrm>
            <a:off x="5538525" y="3375535"/>
            <a:ext cx="281827" cy="1196465"/>
          </a:xfrm>
          <a:prstGeom prst="straightConnector1">
            <a:avLst/>
          </a:prstGeom>
          <a:ln>
            <a:tailEnd type="triangle"/>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33838C9-AC0F-4177-95A6-830BC010D30E}"/>
              </a:ext>
            </a:extLst>
          </p:cNvPr>
          <p:cNvSpPr txBox="1"/>
          <p:nvPr/>
        </p:nvSpPr>
        <p:spPr>
          <a:xfrm>
            <a:off x="4561837" y="2946154"/>
            <a:ext cx="1257419" cy="646331"/>
          </a:xfrm>
          <a:prstGeom prst="rect">
            <a:avLst/>
          </a:prstGeom>
          <a:noFill/>
        </p:spPr>
        <p:txBody>
          <a:bodyPr wrap="square" rtlCol="0">
            <a:spAutoFit/>
          </a:bodyPr>
          <a:lstStyle/>
          <a:p>
            <a:r>
              <a:rPr lang="en-US" sz="1200" dirty="0">
                <a:effectLst>
                  <a:glow rad="127000">
                    <a:srgbClr val="FFFF00"/>
                  </a:glow>
                </a:effectLst>
              </a:rPr>
              <a:t>This part is filled out at the end of EV or ED</a:t>
            </a:r>
          </a:p>
        </p:txBody>
      </p:sp>
      <p:sp>
        <p:nvSpPr>
          <p:cNvPr id="26" name="TextBox 25">
            <a:extLst>
              <a:ext uri="{FF2B5EF4-FFF2-40B4-BE49-F238E27FC236}">
                <a16:creationId xmlns:a16="http://schemas.microsoft.com/office/drawing/2014/main" id="{C97D5926-2753-450D-92FA-5421DFADF7E8}"/>
              </a:ext>
            </a:extLst>
          </p:cNvPr>
          <p:cNvSpPr txBox="1"/>
          <p:nvPr/>
        </p:nvSpPr>
        <p:spPr>
          <a:xfrm>
            <a:off x="7859604" y="2800934"/>
            <a:ext cx="1467981" cy="830997"/>
          </a:xfrm>
          <a:prstGeom prst="rect">
            <a:avLst/>
          </a:prstGeom>
          <a:noFill/>
          <a:effectLst>
            <a:glow rad="127000">
              <a:srgbClr val="D1B2E8"/>
            </a:glow>
          </a:effectLst>
        </p:spPr>
        <p:txBody>
          <a:bodyPr wrap="square" rtlCol="0">
            <a:spAutoFit/>
          </a:bodyPr>
          <a:lstStyle/>
          <a:p>
            <a:r>
              <a:rPr lang="en-US" sz="1200" dirty="0">
                <a:effectLst>
                  <a:glow rad="127000">
                    <a:srgbClr val="D1B2E8"/>
                  </a:glow>
                </a:effectLst>
              </a:rPr>
              <a:t>Filled out when locking the ballot box/ beginning of EV/ED</a:t>
            </a:r>
          </a:p>
        </p:txBody>
      </p:sp>
      <p:cxnSp>
        <p:nvCxnSpPr>
          <p:cNvPr id="28" name="Straight Arrow Connector 27">
            <a:extLst>
              <a:ext uri="{FF2B5EF4-FFF2-40B4-BE49-F238E27FC236}">
                <a16:creationId xmlns:a16="http://schemas.microsoft.com/office/drawing/2014/main" id="{5429AC63-4C46-4A52-A753-EACB114FEDB5}"/>
              </a:ext>
            </a:extLst>
          </p:cNvPr>
          <p:cNvCxnSpPr>
            <a:cxnSpLocks/>
            <a:stCxn id="26" idx="1"/>
          </p:cNvCxnSpPr>
          <p:nvPr/>
        </p:nvCxnSpPr>
        <p:spPr>
          <a:xfrm flipH="1" flipV="1">
            <a:off x="7486650" y="2872651"/>
            <a:ext cx="372954" cy="343782"/>
          </a:xfrm>
          <a:prstGeom prst="straightConnector1">
            <a:avLst/>
          </a:prstGeom>
          <a:ln w="9525" cap="flat" cmpd="sng" algn="ctr">
            <a:solidFill>
              <a:schemeClr val="dk1"/>
            </a:solidFill>
            <a:prstDash val="solid"/>
            <a:round/>
            <a:headEnd type="none" w="med" len="med"/>
            <a:tailEnd type="arrow" w="med" len="med"/>
          </a:ln>
          <a:effectLst>
            <a:glow rad="101600">
              <a:srgbClr val="D1B2E8">
                <a:alpha val="60000"/>
              </a:srgbClr>
            </a:glow>
          </a:effectLst>
        </p:spPr>
        <p:style>
          <a:lnRef idx="0">
            <a:scrgbClr r="0" g="0" b="0"/>
          </a:lnRef>
          <a:fillRef idx="0">
            <a:scrgbClr r="0" g="0" b="0"/>
          </a:fillRef>
          <a:effectRef idx="0">
            <a:scrgbClr r="0" g="0" b="0"/>
          </a:effectRef>
          <a:fontRef idx="minor">
            <a:schemeClr val="tx1"/>
          </a:fontRef>
        </p:style>
      </p:cxnSp>
      <p:sp>
        <p:nvSpPr>
          <p:cNvPr id="30" name="TextBox 29">
            <a:extLst>
              <a:ext uri="{FF2B5EF4-FFF2-40B4-BE49-F238E27FC236}">
                <a16:creationId xmlns:a16="http://schemas.microsoft.com/office/drawing/2014/main" id="{392C5479-10D1-486C-AE2B-9782FCE6EE84}"/>
              </a:ext>
            </a:extLst>
          </p:cNvPr>
          <p:cNvSpPr txBox="1"/>
          <p:nvPr/>
        </p:nvSpPr>
        <p:spPr>
          <a:xfrm>
            <a:off x="3132405" y="5807631"/>
            <a:ext cx="1257419" cy="738664"/>
          </a:xfrm>
          <a:prstGeom prst="rect">
            <a:avLst/>
          </a:prstGeom>
          <a:noFill/>
        </p:spPr>
        <p:txBody>
          <a:bodyPr wrap="square" rtlCol="0">
            <a:spAutoFit/>
          </a:bodyPr>
          <a:lstStyle/>
          <a:p>
            <a:r>
              <a:rPr lang="en-US" sz="1400" dirty="0">
                <a:effectLst>
                  <a:glow rad="101600">
                    <a:srgbClr val="66CCFF">
                      <a:alpha val="60000"/>
                    </a:srgbClr>
                  </a:glow>
                </a:effectLst>
              </a:rPr>
              <a:t>Filled out at equipment drop off</a:t>
            </a:r>
          </a:p>
        </p:txBody>
      </p:sp>
      <p:cxnSp>
        <p:nvCxnSpPr>
          <p:cNvPr id="32" name="Straight Arrow Connector 31">
            <a:extLst>
              <a:ext uri="{FF2B5EF4-FFF2-40B4-BE49-F238E27FC236}">
                <a16:creationId xmlns:a16="http://schemas.microsoft.com/office/drawing/2014/main" id="{237944A0-B37E-42BB-9F8B-B3D4AB20CD06}"/>
              </a:ext>
            </a:extLst>
          </p:cNvPr>
          <p:cNvCxnSpPr>
            <a:cxnSpLocks/>
            <a:endCxn id="15" idx="1"/>
          </p:cNvCxnSpPr>
          <p:nvPr/>
        </p:nvCxnSpPr>
        <p:spPr>
          <a:xfrm flipV="1">
            <a:off x="4169955" y="5984586"/>
            <a:ext cx="472191" cy="115433"/>
          </a:xfrm>
          <a:prstGeom prst="straightConnector1">
            <a:avLst/>
          </a:prstGeom>
          <a:ln>
            <a:tailEnd type="triangle"/>
          </a:ln>
          <a:effectLst>
            <a:glow rad="101600">
              <a:srgbClr val="66CCFF">
                <a:alpha val="60000"/>
              </a:srgbClr>
            </a:glow>
          </a:effectLst>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D63D7FF-DC8E-42CB-B757-18D086BB8E58}"/>
              </a:ext>
            </a:extLst>
          </p:cNvPr>
          <p:cNvSpPr txBox="1"/>
          <p:nvPr/>
        </p:nvSpPr>
        <p:spPr>
          <a:xfrm>
            <a:off x="8649815" y="381000"/>
            <a:ext cx="276038" cy="307777"/>
          </a:xfrm>
          <a:prstGeom prst="rect">
            <a:avLst/>
          </a:prstGeom>
          <a:noFill/>
        </p:spPr>
        <p:txBody>
          <a:bodyPr wrap="none" rtlCol="0">
            <a:spAutoFit/>
          </a:bodyPr>
          <a:lstStyle/>
          <a:p>
            <a:r>
              <a:rPr lang="en-US" sz="1400" b="1" dirty="0">
                <a:solidFill>
                  <a:schemeClr val="bg1">
                    <a:lumMod val="50000"/>
                  </a:schemeClr>
                </a:solidFill>
              </a:rPr>
              <a:t>5</a:t>
            </a:r>
          </a:p>
        </p:txBody>
      </p:sp>
    </p:spTree>
    <p:extLst>
      <p:ext uri="{BB962C8B-B14F-4D97-AF65-F5344CB8AC3E}">
        <p14:creationId xmlns:p14="http://schemas.microsoft.com/office/powerpoint/2010/main" val="2631073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26">
            <a:extLst>
              <a:ext uri="{FF2B5EF4-FFF2-40B4-BE49-F238E27FC236}">
                <a16:creationId xmlns:a16="http://schemas.microsoft.com/office/drawing/2014/main" id="{AA5CD3F5-B877-4BB4-B976-68F73B2DEA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5525" y="938174"/>
            <a:ext cx="4583569" cy="5538826"/>
          </a:xfrm>
        </p:spPr>
      </p:pic>
      <p:sp>
        <p:nvSpPr>
          <p:cNvPr id="2" name="Title 1">
            <a:extLst>
              <a:ext uri="{FF2B5EF4-FFF2-40B4-BE49-F238E27FC236}">
                <a16:creationId xmlns:a16="http://schemas.microsoft.com/office/drawing/2014/main" id="{81120604-221A-4A48-A262-8D6936671207}"/>
              </a:ext>
            </a:extLst>
          </p:cNvPr>
          <p:cNvSpPr>
            <a:spLocks noGrp="1"/>
          </p:cNvSpPr>
          <p:nvPr>
            <p:ph type="title"/>
          </p:nvPr>
        </p:nvSpPr>
        <p:spPr>
          <a:xfrm>
            <a:off x="309415" y="244761"/>
            <a:ext cx="8395274" cy="763918"/>
          </a:xfrm>
        </p:spPr>
        <p:txBody>
          <a:bodyPr>
            <a:noAutofit/>
          </a:bodyPr>
          <a:lstStyle/>
          <a:p>
            <a:pPr algn="ctr"/>
            <a:r>
              <a:rPr lang="en-US" sz="4800" b="1" dirty="0">
                <a:latin typeface="+mn-lt"/>
                <a:ea typeface="Verdana" panose="020B0604030504040204" pitchFamily="34" charset="0"/>
              </a:rPr>
              <a:t>Register of Ballot Paper</a:t>
            </a:r>
          </a:p>
        </p:txBody>
      </p:sp>
      <p:sp>
        <p:nvSpPr>
          <p:cNvPr id="4" name="Slide Number Placeholder 3">
            <a:extLst>
              <a:ext uri="{FF2B5EF4-FFF2-40B4-BE49-F238E27FC236}">
                <a16:creationId xmlns:a16="http://schemas.microsoft.com/office/drawing/2014/main" id="{802CE568-F121-4C91-89D4-85CAC902810E}"/>
              </a:ext>
            </a:extLst>
          </p:cNvPr>
          <p:cNvSpPr>
            <a:spLocks noGrp="1"/>
          </p:cNvSpPr>
          <p:nvPr>
            <p:ph type="sldNum" sz="quarter" idx="12"/>
          </p:nvPr>
        </p:nvSpPr>
        <p:spPr>
          <a:xfrm>
            <a:off x="6457950" y="5090450"/>
            <a:ext cx="2057400" cy="365125"/>
          </a:xfrm>
        </p:spPr>
        <p:txBody>
          <a:bodyPr/>
          <a:lstStyle/>
          <a:p>
            <a:r>
              <a:rPr lang="en-US" sz="1600" b="1" dirty="0">
                <a:solidFill>
                  <a:schemeClr val="accent1"/>
                </a:solidFill>
                <a:latin typeface="Great Vibes" panose="02000507080000020002" pitchFamily="2" charset="0"/>
              </a:rPr>
              <a:t>Judge Judy</a:t>
            </a:r>
          </a:p>
        </p:txBody>
      </p:sp>
      <p:sp>
        <p:nvSpPr>
          <p:cNvPr id="9" name="TextBox 8">
            <a:extLst>
              <a:ext uri="{FF2B5EF4-FFF2-40B4-BE49-F238E27FC236}">
                <a16:creationId xmlns:a16="http://schemas.microsoft.com/office/drawing/2014/main" id="{C49F0821-A520-413E-8625-AAE74FD83F70}"/>
              </a:ext>
            </a:extLst>
          </p:cNvPr>
          <p:cNvSpPr txBox="1"/>
          <p:nvPr/>
        </p:nvSpPr>
        <p:spPr>
          <a:xfrm>
            <a:off x="7779670" y="1379359"/>
            <a:ext cx="1143000" cy="276999"/>
          </a:xfrm>
          <a:prstGeom prst="rect">
            <a:avLst/>
          </a:prstGeom>
          <a:noFill/>
        </p:spPr>
        <p:txBody>
          <a:bodyPr wrap="square" rtlCol="0">
            <a:spAutoFit/>
          </a:bodyPr>
          <a:lstStyle/>
          <a:p>
            <a:r>
              <a:rPr lang="en-US" sz="1200" b="1" dirty="0">
                <a:solidFill>
                  <a:schemeClr val="accent1"/>
                </a:solidFill>
                <a:latin typeface="Verdana" panose="020B0604030504040204" pitchFamily="34" charset="0"/>
                <a:ea typeface="Verdana" panose="020B0604030504040204" pitchFamily="34" charset="0"/>
              </a:rPr>
              <a:t>1000</a:t>
            </a:r>
          </a:p>
        </p:txBody>
      </p:sp>
      <p:sp>
        <p:nvSpPr>
          <p:cNvPr id="10" name="TextBox 9">
            <a:extLst>
              <a:ext uri="{FF2B5EF4-FFF2-40B4-BE49-F238E27FC236}">
                <a16:creationId xmlns:a16="http://schemas.microsoft.com/office/drawing/2014/main" id="{CB6E1E24-B389-491D-B94C-A0B8291FCB24}"/>
              </a:ext>
            </a:extLst>
          </p:cNvPr>
          <p:cNvSpPr txBox="1"/>
          <p:nvPr/>
        </p:nvSpPr>
        <p:spPr>
          <a:xfrm>
            <a:off x="5510419" y="1485624"/>
            <a:ext cx="1447800" cy="276999"/>
          </a:xfrm>
          <a:prstGeom prst="rect">
            <a:avLst/>
          </a:prstGeom>
          <a:noFill/>
        </p:spPr>
        <p:txBody>
          <a:bodyPr wrap="square" rtlCol="0">
            <a:spAutoFit/>
          </a:bodyPr>
          <a:lstStyle/>
          <a:p>
            <a:r>
              <a:rPr lang="en-US" sz="1200" b="1" dirty="0">
                <a:solidFill>
                  <a:schemeClr val="accent1"/>
                </a:solidFill>
                <a:latin typeface="Verdana" panose="020B0604030504040204" pitchFamily="34" charset="0"/>
                <a:ea typeface="Verdana" panose="020B0604030504040204" pitchFamily="34" charset="0"/>
              </a:rPr>
              <a:t>Justice Center</a:t>
            </a:r>
          </a:p>
        </p:txBody>
      </p:sp>
      <p:sp>
        <p:nvSpPr>
          <p:cNvPr id="14" name="TextBox 13">
            <a:extLst>
              <a:ext uri="{FF2B5EF4-FFF2-40B4-BE49-F238E27FC236}">
                <a16:creationId xmlns:a16="http://schemas.microsoft.com/office/drawing/2014/main" id="{A5FEC262-4462-489E-A302-9C2725A55DE2}"/>
              </a:ext>
            </a:extLst>
          </p:cNvPr>
          <p:cNvSpPr txBox="1"/>
          <p:nvPr/>
        </p:nvSpPr>
        <p:spPr>
          <a:xfrm>
            <a:off x="7543801" y="983507"/>
            <a:ext cx="1283696" cy="276999"/>
          </a:xfrm>
          <a:prstGeom prst="rect">
            <a:avLst/>
          </a:prstGeom>
          <a:noFill/>
        </p:spPr>
        <p:txBody>
          <a:bodyPr wrap="square" rtlCol="0">
            <a:spAutoFit/>
          </a:bodyPr>
          <a:lstStyle/>
          <a:p>
            <a:r>
              <a:rPr lang="en-US" sz="1200" b="1" dirty="0">
                <a:solidFill>
                  <a:schemeClr val="accent1"/>
                </a:solidFill>
                <a:latin typeface="Verdana" panose="020B0604030504040204" pitchFamily="34" charset="0"/>
                <a:ea typeface="Verdana" panose="020B0604030504040204" pitchFamily="34" charset="0"/>
              </a:rPr>
              <a:t>2214448</a:t>
            </a:r>
          </a:p>
        </p:txBody>
      </p:sp>
      <p:sp>
        <p:nvSpPr>
          <p:cNvPr id="16" name="TextBox 15">
            <a:extLst>
              <a:ext uri="{FF2B5EF4-FFF2-40B4-BE49-F238E27FC236}">
                <a16:creationId xmlns:a16="http://schemas.microsoft.com/office/drawing/2014/main" id="{357EC62F-45A4-4A74-A7E3-B48EADE31911}"/>
              </a:ext>
            </a:extLst>
          </p:cNvPr>
          <p:cNvSpPr txBox="1"/>
          <p:nvPr/>
        </p:nvSpPr>
        <p:spPr>
          <a:xfrm>
            <a:off x="5480255" y="1271105"/>
            <a:ext cx="941283" cy="276999"/>
          </a:xfrm>
          <a:prstGeom prst="rect">
            <a:avLst/>
          </a:prstGeom>
          <a:noFill/>
        </p:spPr>
        <p:txBody>
          <a:bodyPr wrap="none" rtlCol="0">
            <a:spAutoFit/>
          </a:bodyPr>
          <a:lstStyle/>
          <a:p>
            <a:r>
              <a:rPr lang="en-US" sz="1200" b="1" dirty="0">
                <a:solidFill>
                  <a:schemeClr val="accent1"/>
                </a:solidFill>
                <a:latin typeface="Verdana" panose="020B0604030504040204" pitchFamily="34" charset="0"/>
                <a:ea typeface="Verdana" panose="020B0604030504040204" pitchFamily="34" charset="0"/>
              </a:rPr>
              <a:t>4/24/23</a:t>
            </a:r>
          </a:p>
        </p:txBody>
      </p:sp>
      <p:sp>
        <p:nvSpPr>
          <p:cNvPr id="19" name="TextBox 18">
            <a:extLst>
              <a:ext uri="{FF2B5EF4-FFF2-40B4-BE49-F238E27FC236}">
                <a16:creationId xmlns:a16="http://schemas.microsoft.com/office/drawing/2014/main" id="{0BE696D7-266E-4F45-BA26-5859DC8FBC31}"/>
              </a:ext>
            </a:extLst>
          </p:cNvPr>
          <p:cNvSpPr txBox="1"/>
          <p:nvPr/>
        </p:nvSpPr>
        <p:spPr>
          <a:xfrm>
            <a:off x="6136088" y="1998413"/>
            <a:ext cx="511679" cy="276999"/>
          </a:xfrm>
          <a:prstGeom prst="rect">
            <a:avLst/>
          </a:prstGeom>
          <a:noFill/>
        </p:spPr>
        <p:txBody>
          <a:bodyPr wrap="none" rtlCol="0">
            <a:spAutoFit/>
          </a:bodyPr>
          <a:lstStyle/>
          <a:p>
            <a:r>
              <a:rPr lang="en-US" sz="1200" b="1" dirty="0">
                <a:solidFill>
                  <a:schemeClr val="accent1"/>
                </a:solidFill>
                <a:latin typeface="Verdana" panose="020B0604030504040204" pitchFamily="34" charset="0"/>
                <a:ea typeface="Verdana" panose="020B0604030504040204" pitchFamily="34" charset="0"/>
              </a:rPr>
              <a:t>500</a:t>
            </a:r>
          </a:p>
        </p:txBody>
      </p:sp>
      <p:sp>
        <p:nvSpPr>
          <p:cNvPr id="20" name="TextBox 19">
            <a:extLst>
              <a:ext uri="{FF2B5EF4-FFF2-40B4-BE49-F238E27FC236}">
                <a16:creationId xmlns:a16="http://schemas.microsoft.com/office/drawing/2014/main" id="{3DA6365F-C435-44F3-B90D-7C00C89FAFA2}"/>
              </a:ext>
            </a:extLst>
          </p:cNvPr>
          <p:cNvSpPr txBox="1"/>
          <p:nvPr/>
        </p:nvSpPr>
        <p:spPr>
          <a:xfrm>
            <a:off x="7888847" y="2024870"/>
            <a:ext cx="354584" cy="276999"/>
          </a:xfrm>
          <a:prstGeom prst="rect">
            <a:avLst/>
          </a:prstGeom>
          <a:noFill/>
        </p:spPr>
        <p:txBody>
          <a:bodyPr wrap="none" rtlCol="0">
            <a:spAutoFit/>
          </a:bodyPr>
          <a:lstStyle/>
          <a:p>
            <a:r>
              <a:rPr lang="en-US" sz="1200" b="1" dirty="0">
                <a:solidFill>
                  <a:schemeClr val="accent1"/>
                </a:solidFill>
                <a:latin typeface="Verdana" panose="020B0604030504040204" pitchFamily="34" charset="0"/>
                <a:ea typeface="Verdana" panose="020B0604030504040204" pitchFamily="34" charset="0"/>
              </a:rPr>
              <a:t>JJ</a:t>
            </a:r>
          </a:p>
        </p:txBody>
      </p:sp>
      <p:sp>
        <p:nvSpPr>
          <p:cNvPr id="22" name="TextBox 21">
            <a:extLst>
              <a:ext uri="{FF2B5EF4-FFF2-40B4-BE49-F238E27FC236}">
                <a16:creationId xmlns:a16="http://schemas.microsoft.com/office/drawing/2014/main" id="{12595031-B42D-4824-82C5-B84D68956F54}"/>
              </a:ext>
            </a:extLst>
          </p:cNvPr>
          <p:cNvSpPr txBox="1"/>
          <p:nvPr/>
        </p:nvSpPr>
        <p:spPr>
          <a:xfrm>
            <a:off x="7622748" y="4021861"/>
            <a:ext cx="620683" cy="276999"/>
          </a:xfrm>
          <a:prstGeom prst="rect">
            <a:avLst/>
          </a:prstGeom>
          <a:noFill/>
        </p:spPr>
        <p:txBody>
          <a:bodyPr wrap="none" rtlCol="0">
            <a:spAutoFit/>
          </a:bodyPr>
          <a:lstStyle/>
          <a:p>
            <a:r>
              <a:rPr lang="en-US" sz="1200" b="1" dirty="0">
                <a:solidFill>
                  <a:schemeClr val="accent1"/>
                </a:solidFill>
                <a:latin typeface="Verdana" panose="020B0604030504040204" pitchFamily="34" charset="0"/>
                <a:ea typeface="Verdana" panose="020B0604030504040204" pitchFamily="34" charset="0"/>
              </a:rPr>
              <a:t>1200</a:t>
            </a:r>
          </a:p>
        </p:txBody>
      </p:sp>
      <p:sp>
        <p:nvSpPr>
          <p:cNvPr id="23" name="TextBox 22">
            <a:extLst>
              <a:ext uri="{FF2B5EF4-FFF2-40B4-BE49-F238E27FC236}">
                <a16:creationId xmlns:a16="http://schemas.microsoft.com/office/drawing/2014/main" id="{A12E50A9-BB45-4CD4-B29B-D487C1C6C985}"/>
              </a:ext>
            </a:extLst>
          </p:cNvPr>
          <p:cNvSpPr txBox="1"/>
          <p:nvPr/>
        </p:nvSpPr>
        <p:spPr>
          <a:xfrm>
            <a:off x="5883113" y="4319130"/>
            <a:ext cx="402674" cy="276999"/>
          </a:xfrm>
          <a:prstGeom prst="rect">
            <a:avLst/>
          </a:prstGeom>
          <a:noFill/>
        </p:spPr>
        <p:txBody>
          <a:bodyPr wrap="none" rtlCol="0">
            <a:spAutoFit/>
          </a:bodyPr>
          <a:lstStyle/>
          <a:p>
            <a:r>
              <a:rPr lang="en-US" sz="1200" b="1" dirty="0">
                <a:solidFill>
                  <a:schemeClr val="accent1"/>
                </a:solidFill>
                <a:latin typeface="Verdana" panose="020B0604030504040204" pitchFamily="34" charset="0"/>
                <a:ea typeface="Verdana" panose="020B0604030504040204" pitchFamily="34" charset="0"/>
              </a:rPr>
              <a:t>10</a:t>
            </a:r>
          </a:p>
        </p:txBody>
      </p:sp>
      <p:sp>
        <p:nvSpPr>
          <p:cNvPr id="24" name="TextBox 23">
            <a:extLst>
              <a:ext uri="{FF2B5EF4-FFF2-40B4-BE49-F238E27FC236}">
                <a16:creationId xmlns:a16="http://schemas.microsoft.com/office/drawing/2014/main" id="{09F8C580-2AA6-48E7-A505-086A6127B75A}"/>
              </a:ext>
            </a:extLst>
          </p:cNvPr>
          <p:cNvSpPr txBox="1"/>
          <p:nvPr/>
        </p:nvSpPr>
        <p:spPr>
          <a:xfrm>
            <a:off x="7653495" y="4317220"/>
            <a:ext cx="511679" cy="276999"/>
          </a:xfrm>
          <a:prstGeom prst="rect">
            <a:avLst/>
          </a:prstGeom>
          <a:noFill/>
        </p:spPr>
        <p:txBody>
          <a:bodyPr wrap="none" rtlCol="0">
            <a:spAutoFit/>
          </a:bodyPr>
          <a:lstStyle/>
          <a:p>
            <a:r>
              <a:rPr lang="en-US" sz="1200" b="1" dirty="0">
                <a:solidFill>
                  <a:schemeClr val="accent1"/>
                </a:solidFill>
                <a:latin typeface="Verdana" panose="020B0604030504040204" pitchFamily="34" charset="0"/>
                <a:ea typeface="Verdana" panose="020B0604030504040204" pitchFamily="34" charset="0"/>
              </a:rPr>
              <a:t>290</a:t>
            </a:r>
          </a:p>
        </p:txBody>
      </p:sp>
      <p:sp>
        <p:nvSpPr>
          <p:cNvPr id="28" name="TextBox 27">
            <a:extLst>
              <a:ext uri="{FF2B5EF4-FFF2-40B4-BE49-F238E27FC236}">
                <a16:creationId xmlns:a16="http://schemas.microsoft.com/office/drawing/2014/main" id="{9B606BE2-30FD-4E22-AD28-5ABAAFDA4E40}"/>
              </a:ext>
            </a:extLst>
          </p:cNvPr>
          <p:cNvSpPr txBox="1"/>
          <p:nvPr/>
        </p:nvSpPr>
        <p:spPr>
          <a:xfrm>
            <a:off x="309415" y="634218"/>
            <a:ext cx="3508315" cy="6146170"/>
          </a:xfrm>
          <a:prstGeom prst="rect">
            <a:avLst/>
          </a:prstGeom>
          <a:noFill/>
        </p:spPr>
        <p:txBody>
          <a:bodyPr wrap="square" rtlCol="0">
            <a:spAutoFit/>
          </a:bodyPr>
          <a:lstStyle/>
          <a:p>
            <a:pPr>
              <a:lnSpc>
                <a:spcPts val="2500"/>
              </a:lnSpc>
            </a:pPr>
            <a:endParaRPr lang="en-US" sz="1600" dirty="0">
              <a:latin typeface="Verdana" panose="020B0604030504040204" pitchFamily="34" charset="0"/>
              <a:ea typeface="Verdana" panose="020B0604030504040204" pitchFamily="34" charset="0"/>
            </a:endParaRPr>
          </a:p>
          <a:p>
            <a:pPr marL="285750" indent="-285750">
              <a:lnSpc>
                <a:spcPts val="2500"/>
              </a:lnSpc>
              <a:buFont typeface="Arial" panose="020B0604020202020204" pitchFamily="34" charset="0"/>
              <a:buChar char="•"/>
            </a:pPr>
            <a:r>
              <a:rPr lang="en-US" dirty="0">
                <a:ea typeface="Verdana" panose="020B0604030504040204" pitchFamily="34" charset="0"/>
              </a:rPr>
              <a:t>Record every new delivery of ballot paper.</a:t>
            </a:r>
          </a:p>
          <a:p>
            <a:pPr>
              <a:lnSpc>
                <a:spcPts val="2500"/>
              </a:lnSpc>
            </a:pPr>
            <a:endParaRPr lang="en-US" dirty="0">
              <a:ea typeface="Verdana" panose="020B0604030504040204" pitchFamily="34" charset="0"/>
            </a:endParaRPr>
          </a:p>
          <a:p>
            <a:pPr marL="285750" indent="-285750">
              <a:lnSpc>
                <a:spcPts val="2500"/>
              </a:lnSpc>
              <a:buFont typeface="Arial" panose="020B0604020202020204" pitchFamily="34" charset="0"/>
              <a:buChar char="•"/>
            </a:pPr>
            <a:r>
              <a:rPr lang="en-US" dirty="0">
                <a:ea typeface="Verdana" panose="020B0604030504040204" pitchFamily="34" charset="0"/>
              </a:rPr>
              <a:t>The paper is in sets of 100 in sealed manila envelopes. All unsealed paper will have to be counted individually, so we suggest NOT opening more than 1 pack of paper.</a:t>
            </a:r>
          </a:p>
          <a:p>
            <a:pPr>
              <a:lnSpc>
                <a:spcPts val="2500"/>
              </a:lnSpc>
            </a:pPr>
            <a:endParaRPr lang="en-US" dirty="0">
              <a:ea typeface="Verdana" panose="020B0604030504040204" pitchFamily="34" charset="0"/>
            </a:endParaRPr>
          </a:p>
          <a:p>
            <a:pPr marL="285750" indent="-285750">
              <a:lnSpc>
                <a:spcPts val="2500"/>
              </a:lnSpc>
              <a:buFont typeface="Arial" panose="020B0604020202020204" pitchFamily="34" charset="0"/>
              <a:buChar char="•"/>
            </a:pPr>
            <a:r>
              <a:rPr lang="en-US" dirty="0">
                <a:ea typeface="Verdana" panose="020B0604030504040204" pitchFamily="34" charset="0"/>
              </a:rPr>
              <a:t>Keep the Register of Ballot Paper in the clear slot on top of the grey unused ballot paper bag.</a:t>
            </a:r>
          </a:p>
          <a:p>
            <a:pPr marL="285750" indent="-285750">
              <a:lnSpc>
                <a:spcPts val="2500"/>
              </a:lnSpc>
              <a:buFont typeface="Arial" panose="020B0604020202020204" pitchFamily="34" charset="0"/>
              <a:buChar char="•"/>
            </a:pPr>
            <a:endParaRPr lang="en-US" dirty="0">
              <a:ea typeface="Verdana" panose="020B0604030504040204" pitchFamily="34" charset="0"/>
            </a:endParaRPr>
          </a:p>
          <a:p>
            <a:pPr marL="285750" indent="-285750">
              <a:lnSpc>
                <a:spcPts val="2500"/>
              </a:lnSpc>
              <a:buFont typeface="Arial" panose="020B0604020202020204" pitchFamily="34" charset="0"/>
              <a:buChar char="•"/>
            </a:pPr>
            <a:r>
              <a:rPr lang="en-US" dirty="0">
                <a:ea typeface="Verdana" panose="020B0604030504040204" pitchFamily="34" charset="0"/>
              </a:rPr>
              <a:t>If there is any discrepancies in totals add to the comments</a:t>
            </a:r>
          </a:p>
          <a:p>
            <a:pPr marL="285750" indent="-285750">
              <a:lnSpc>
                <a:spcPts val="2500"/>
              </a:lnSpc>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p:txBody>
      </p:sp>
      <p:sp>
        <p:nvSpPr>
          <p:cNvPr id="29" name="TextBox 28">
            <a:extLst>
              <a:ext uri="{FF2B5EF4-FFF2-40B4-BE49-F238E27FC236}">
                <a16:creationId xmlns:a16="http://schemas.microsoft.com/office/drawing/2014/main" id="{7266E2D6-3599-4913-892F-C20240A148EC}"/>
              </a:ext>
            </a:extLst>
          </p:cNvPr>
          <p:cNvSpPr txBox="1"/>
          <p:nvPr/>
        </p:nvSpPr>
        <p:spPr>
          <a:xfrm>
            <a:off x="5715000" y="3997546"/>
            <a:ext cx="906017" cy="276999"/>
          </a:xfrm>
          <a:prstGeom prst="rect">
            <a:avLst/>
          </a:prstGeom>
          <a:noFill/>
          <a:effectLst>
            <a:glow rad="127000">
              <a:srgbClr val="FFFF00"/>
            </a:glow>
          </a:effectLst>
        </p:spPr>
        <p:txBody>
          <a:bodyPr wrap="none" rtlCol="0">
            <a:spAutoFit/>
          </a:bodyPr>
          <a:lstStyle/>
          <a:p>
            <a:r>
              <a:rPr lang="en-US" sz="1200" b="1" dirty="0">
                <a:effectLst>
                  <a:glow rad="127000">
                    <a:srgbClr val="FFFF00"/>
                  </a:glow>
                </a:effectLst>
              </a:rPr>
              <a:t>(1000+500</a:t>
            </a:r>
            <a:r>
              <a:rPr lang="en-US" sz="1200" dirty="0">
                <a:effectLst>
                  <a:glow rad="127000">
                    <a:srgbClr val="FFFF00"/>
                  </a:glow>
                </a:effectLst>
              </a:rPr>
              <a:t>)</a:t>
            </a:r>
          </a:p>
        </p:txBody>
      </p:sp>
      <p:sp>
        <p:nvSpPr>
          <p:cNvPr id="32" name="TextBox 31">
            <a:extLst>
              <a:ext uri="{FF2B5EF4-FFF2-40B4-BE49-F238E27FC236}">
                <a16:creationId xmlns:a16="http://schemas.microsoft.com/office/drawing/2014/main" id="{8394B13C-6C56-4792-922D-2AB7147764A5}"/>
              </a:ext>
            </a:extLst>
          </p:cNvPr>
          <p:cNvSpPr txBox="1"/>
          <p:nvPr/>
        </p:nvSpPr>
        <p:spPr>
          <a:xfrm>
            <a:off x="8351170" y="3973411"/>
            <a:ext cx="789877" cy="938719"/>
          </a:xfrm>
          <a:prstGeom prst="rect">
            <a:avLst/>
          </a:prstGeom>
          <a:noFill/>
          <a:effectLst>
            <a:glow rad="127000">
              <a:srgbClr val="FFFF00"/>
            </a:glow>
          </a:effectLst>
        </p:spPr>
        <p:txBody>
          <a:bodyPr wrap="square" rtlCol="0">
            <a:spAutoFit/>
          </a:bodyPr>
          <a:lstStyle/>
          <a:p>
            <a:r>
              <a:rPr lang="en-US" sz="1100" b="1" dirty="0">
                <a:effectLst>
                  <a:glow rad="127000">
                    <a:srgbClr val="FFFF00"/>
                  </a:glow>
                </a:effectLst>
                <a:latin typeface="+mj-lt"/>
                <a:ea typeface="Verdana" panose="020B0604030504040204" pitchFamily="34" charset="0"/>
              </a:rPr>
              <a:t>You can find this number on the controller</a:t>
            </a:r>
          </a:p>
        </p:txBody>
      </p:sp>
      <p:cxnSp>
        <p:nvCxnSpPr>
          <p:cNvPr id="36" name="Straight Arrow Connector 35">
            <a:extLst>
              <a:ext uri="{FF2B5EF4-FFF2-40B4-BE49-F238E27FC236}">
                <a16:creationId xmlns:a16="http://schemas.microsoft.com/office/drawing/2014/main" id="{55AA3EBE-89A9-4A69-AC27-8DF29168EB1C}"/>
              </a:ext>
            </a:extLst>
          </p:cNvPr>
          <p:cNvCxnSpPr>
            <a:cxnSpLocks/>
          </p:cNvCxnSpPr>
          <p:nvPr/>
        </p:nvCxnSpPr>
        <p:spPr>
          <a:xfrm flipV="1">
            <a:off x="6019800" y="1575401"/>
            <a:ext cx="1745882" cy="2454006"/>
          </a:xfrm>
          <a:prstGeom prst="straightConnector1">
            <a:avLst/>
          </a:prstGeom>
          <a:ln>
            <a:tailEnd type="triangle"/>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B7F6BDB-540D-4549-BFA5-937EB8CEF670}"/>
              </a:ext>
            </a:extLst>
          </p:cNvPr>
          <p:cNvCxnSpPr>
            <a:cxnSpLocks/>
          </p:cNvCxnSpPr>
          <p:nvPr/>
        </p:nvCxnSpPr>
        <p:spPr>
          <a:xfrm flipH="1" flipV="1">
            <a:off x="6391927" y="2301869"/>
            <a:ext cx="51406" cy="1710960"/>
          </a:xfrm>
          <a:prstGeom prst="straightConnector1">
            <a:avLst/>
          </a:prstGeom>
          <a:ln>
            <a:tailEnd type="triangle"/>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1D3F09E-1B3B-46BC-AC98-C60F2FCF2B57}"/>
              </a:ext>
            </a:extLst>
          </p:cNvPr>
          <p:cNvSpPr txBox="1"/>
          <p:nvPr/>
        </p:nvSpPr>
        <p:spPr>
          <a:xfrm>
            <a:off x="8846641" y="304800"/>
            <a:ext cx="276038" cy="307777"/>
          </a:xfrm>
          <a:prstGeom prst="rect">
            <a:avLst/>
          </a:prstGeom>
          <a:noFill/>
        </p:spPr>
        <p:txBody>
          <a:bodyPr wrap="none" rtlCol="0">
            <a:spAutoFit/>
          </a:bodyPr>
          <a:lstStyle/>
          <a:p>
            <a:r>
              <a:rPr lang="en-US" sz="1400" b="1" dirty="0">
                <a:solidFill>
                  <a:schemeClr val="bg1">
                    <a:lumMod val="50000"/>
                  </a:schemeClr>
                </a:solidFill>
              </a:rPr>
              <a:t>6</a:t>
            </a:r>
          </a:p>
        </p:txBody>
      </p:sp>
    </p:spTree>
    <p:extLst>
      <p:ext uri="{BB962C8B-B14F-4D97-AF65-F5344CB8AC3E}">
        <p14:creationId xmlns:p14="http://schemas.microsoft.com/office/powerpoint/2010/main" val="834223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6133FC0-0A75-4D9E-976D-6ED8A86881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7115" y="1447799"/>
            <a:ext cx="4534582" cy="4908551"/>
          </a:xfrm>
        </p:spPr>
      </p:pic>
      <p:sp>
        <p:nvSpPr>
          <p:cNvPr id="2" name="Title 1">
            <a:extLst>
              <a:ext uri="{FF2B5EF4-FFF2-40B4-BE49-F238E27FC236}">
                <a16:creationId xmlns:a16="http://schemas.microsoft.com/office/drawing/2014/main" id="{1102E1FA-3A98-411A-AA77-CE0905B0D125}"/>
              </a:ext>
            </a:extLst>
          </p:cNvPr>
          <p:cNvSpPr>
            <a:spLocks noGrp="1"/>
          </p:cNvSpPr>
          <p:nvPr>
            <p:ph type="title"/>
          </p:nvPr>
        </p:nvSpPr>
        <p:spPr>
          <a:xfrm>
            <a:off x="152400" y="0"/>
            <a:ext cx="8839200" cy="1115198"/>
          </a:xfrm>
        </p:spPr>
        <p:txBody>
          <a:bodyPr>
            <a:noAutofit/>
          </a:bodyPr>
          <a:lstStyle/>
          <a:p>
            <a:pPr algn="ctr"/>
            <a:r>
              <a:rPr lang="en-US" sz="4800" b="1" dirty="0">
                <a:latin typeface="+mn-lt"/>
                <a:ea typeface="Verdana" panose="020B0604030504040204" pitchFamily="34" charset="0"/>
              </a:rPr>
              <a:t>Equipment Troubleshooting Log</a:t>
            </a:r>
          </a:p>
        </p:txBody>
      </p:sp>
      <p:sp>
        <p:nvSpPr>
          <p:cNvPr id="4" name="Text Placeholder 3">
            <a:extLst>
              <a:ext uri="{FF2B5EF4-FFF2-40B4-BE49-F238E27FC236}">
                <a16:creationId xmlns:a16="http://schemas.microsoft.com/office/drawing/2014/main" id="{C52B5C53-9CB2-4DD8-B99B-2BAC7D17B58F}"/>
              </a:ext>
            </a:extLst>
          </p:cNvPr>
          <p:cNvSpPr>
            <a:spLocks noGrp="1"/>
          </p:cNvSpPr>
          <p:nvPr>
            <p:ph type="body" sz="half" idx="2"/>
          </p:nvPr>
        </p:nvSpPr>
        <p:spPr>
          <a:xfrm>
            <a:off x="533400" y="1752599"/>
            <a:ext cx="3542617" cy="4603751"/>
          </a:xfrm>
        </p:spPr>
        <p:txBody>
          <a:bodyPr/>
          <a:lstStyle/>
          <a:p>
            <a:endParaRPr lang="en-US" dirty="0"/>
          </a:p>
          <a:p>
            <a:pPr marL="285750" indent="-285750">
              <a:buFont typeface="Arial" panose="020B0604020202020204" pitchFamily="34" charset="0"/>
              <a:buChar char="•"/>
            </a:pPr>
            <a:r>
              <a:rPr lang="en-US" dirty="0"/>
              <a:t>This form is for tracking equipment issues in the polling place. Always call the office to let us know what issues you are having so that we can fix and follow up with them.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Please be as specific as possible with the issues you observed.</a:t>
            </a:r>
          </a:p>
          <a:p>
            <a:endParaRPr lang="en-US" dirty="0"/>
          </a:p>
          <a:p>
            <a:pPr marL="285750" indent="-285750">
              <a:buFont typeface="Arial" panose="020B0604020202020204" pitchFamily="34" charset="0"/>
              <a:buChar char="•"/>
            </a:pPr>
            <a:r>
              <a:rPr lang="en-US" dirty="0"/>
              <a:t>Always tape this form to the outside of the equipment so we know to follow up on the issue.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5" name="Slide Number Placeholder 4">
            <a:extLst>
              <a:ext uri="{FF2B5EF4-FFF2-40B4-BE49-F238E27FC236}">
                <a16:creationId xmlns:a16="http://schemas.microsoft.com/office/drawing/2014/main" id="{FE91DBAC-1579-4992-8DF4-67D2659B4FA9}"/>
              </a:ext>
            </a:extLst>
          </p:cNvPr>
          <p:cNvSpPr>
            <a:spLocks noGrp="1"/>
          </p:cNvSpPr>
          <p:nvPr>
            <p:ph type="sldNum" sz="quarter" idx="12"/>
          </p:nvPr>
        </p:nvSpPr>
        <p:spPr/>
        <p:txBody>
          <a:bodyPr/>
          <a:lstStyle/>
          <a:p>
            <a:fld id="{ACBEDC0F-B05B-4043-952E-66F0DB8DB6CF}" type="slidenum">
              <a:rPr lang="en-US" smtClean="0"/>
              <a:t>8</a:t>
            </a:fld>
            <a:endParaRPr lang="en-US"/>
          </a:p>
        </p:txBody>
      </p:sp>
      <p:sp>
        <p:nvSpPr>
          <p:cNvPr id="8" name="TextBox 7">
            <a:extLst>
              <a:ext uri="{FF2B5EF4-FFF2-40B4-BE49-F238E27FC236}">
                <a16:creationId xmlns:a16="http://schemas.microsoft.com/office/drawing/2014/main" id="{3E27FFB4-1324-4EE8-A85E-2EBC4DC94529}"/>
              </a:ext>
            </a:extLst>
          </p:cNvPr>
          <p:cNvSpPr txBox="1"/>
          <p:nvPr/>
        </p:nvSpPr>
        <p:spPr>
          <a:xfrm>
            <a:off x="7086600" y="2590800"/>
            <a:ext cx="1053494" cy="276999"/>
          </a:xfrm>
          <a:prstGeom prst="rect">
            <a:avLst/>
          </a:prstGeom>
          <a:noFill/>
        </p:spPr>
        <p:txBody>
          <a:bodyPr wrap="none" rtlCol="0">
            <a:spAutoFit/>
          </a:bodyPr>
          <a:lstStyle/>
          <a:p>
            <a:r>
              <a:rPr lang="en-US" sz="1200" b="1" dirty="0">
                <a:solidFill>
                  <a:schemeClr val="accent1"/>
                </a:solidFill>
              </a:rPr>
              <a:t>B1254545436</a:t>
            </a:r>
          </a:p>
        </p:txBody>
      </p:sp>
      <p:sp>
        <p:nvSpPr>
          <p:cNvPr id="9" name="TextBox 8">
            <a:extLst>
              <a:ext uri="{FF2B5EF4-FFF2-40B4-BE49-F238E27FC236}">
                <a16:creationId xmlns:a16="http://schemas.microsoft.com/office/drawing/2014/main" id="{7A2CB219-43B9-4755-AA8F-09D1D5E7F890}"/>
              </a:ext>
            </a:extLst>
          </p:cNvPr>
          <p:cNvSpPr txBox="1"/>
          <p:nvPr/>
        </p:nvSpPr>
        <p:spPr>
          <a:xfrm>
            <a:off x="4800600" y="2590800"/>
            <a:ext cx="1029449" cy="276999"/>
          </a:xfrm>
          <a:prstGeom prst="rect">
            <a:avLst/>
          </a:prstGeom>
          <a:noFill/>
        </p:spPr>
        <p:txBody>
          <a:bodyPr wrap="none" rtlCol="0">
            <a:spAutoFit/>
          </a:bodyPr>
          <a:lstStyle/>
          <a:p>
            <a:r>
              <a:rPr lang="en-US" sz="1200" b="1" dirty="0">
                <a:solidFill>
                  <a:schemeClr val="accent1"/>
                </a:solidFill>
                <a:latin typeface="+mj-lt"/>
                <a:ea typeface="Verdana" panose="020B0604030504040204" pitchFamily="34" charset="0"/>
              </a:rPr>
              <a:t>Justice Center</a:t>
            </a:r>
          </a:p>
        </p:txBody>
      </p:sp>
      <p:sp>
        <p:nvSpPr>
          <p:cNvPr id="11" name="Oval 10">
            <a:extLst>
              <a:ext uri="{FF2B5EF4-FFF2-40B4-BE49-F238E27FC236}">
                <a16:creationId xmlns:a16="http://schemas.microsoft.com/office/drawing/2014/main" id="{72A13D76-2066-4EB3-9F2F-39618AA9391E}"/>
              </a:ext>
            </a:extLst>
          </p:cNvPr>
          <p:cNvSpPr/>
          <p:nvPr/>
        </p:nvSpPr>
        <p:spPr>
          <a:xfrm>
            <a:off x="6934200" y="2895601"/>
            <a:ext cx="425388" cy="42939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ACAB97-FF76-45C5-9B5B-1FEB46FA4ADF}"/>
              </a:ext>
            </a:extLst>
          </p:cNvPr>
          <p:cNvSpPr txBox="1"/>
          <p:nvPr/>
        </p:nvSpPr>
        <p:spPr>
          <a:xfrm>
            <a:off x="7086600" y="2286000"/>
            <a:ext cx="877100" cy="276999"/>
          </a:xfrm>
          <a:prstGeom prst="rect">
            <a:avLst/>
          </a:prstGeom>
          <a:noFill/>
        </p:spPr>
        <p:txBody>
          <a:bodyPr wrap="none" rtlCol="0">
            <a:spAutoFit/>
          </a:bodyPr>
          <a:lstStyle/>
          <a:p>
            <a:r>
              <a:rPr lang="en-US" sz="1200" b="1" dirty="0">
                <a:solidFill>
                  <a:schemeClr val="accent1"/>
                </a:solidFill>
              </a:rPr>
              <a:t>Judge Judy</a:t>
            </a:r>
          </a:p>
        </p:txBody>
      </p:sp>
      <p:sp>
        <p:nvSpPr>
          <p:cNvPr id="12" name="TextBox 11">
            <a:extLst>
              <a:ext uri="{FF2B5EF4-FFF2-40B4-BE49-F238E27FC236}">
                <a16:creationId xmlns:a16="http://schemas.microsoft.com/office/drawing/2014/main" id="{FE96068C-2A70-4122-8A27-1BA629865A90}"/>
              </a:ext>
            </a:extLst>
          </p:cNvPr>
          <p:cNvSpPr txBox="1"/>
          <p:nvPr/>
        </p:nvSpPr>
        <p:spPr>
          <a:xfrm>
            <a:off x="4495800" y="3657600"/>
            <a:ext cx="3796745" cy="523220"/>
          </a:xfrm>
          <a:prstGeom prst="rect">
            <a:avLst/>
          </a:prstGeom>
          <a:noFill/>
        </p:spPr>
        <p:txBody>
          <a:bodyPr wrap="none" rtlCol="0">
            <a:spAutoFit/>
          </a:bodyPr>
          <a:lstStyle/>
          <a:p>
            <a:r>
              <a:rPr lang="en-US" sz="1400" b="1" dirty="0">
                <a:solidFill>
                  <a:schemeClr val="accent1"/>
                </a:solidFill>
              </a:rPr>
              <a:t>Received an error message that said XYZ</a:t>
            </a:r>
          </a:p>
          <a:p>
            <a:r>
              <a:rPr lang="en-US" sz="1400" b="1" dirty="0">
                <a:solidFill>
                  <a:schemeClr val="accent1"/>
                </a:solidFill>
              </a:rPr>
              <a:t>Or the printer would not feed any paper through</a:t>
            </a:r>
          </a:p>
        </p:txBody>
      </p:sp>
    </p:spTree>
    <p:extLst>
      <p:ext uri="{BB962C8B-B14F-4D97-AF65-F5344CB8AC3E}">
        <p14:creationId xmlns:p14="http://schemas.microsoft.com/office/powerpoint/2010/main" val="3727050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915400" cy="762000"/>
          </a:xfrm>
        </p:spPr>
        <p:txBody>
          <a:bodyPr>
            <a:normAutofit/>
          </a:bodyPr>
          <a:lstStyle/>
          <a:p>
            <a:pPr algn="ctr"/>
            <a:r>
              <a:rPr lang="en-US" sz="4800" b="1" dirty="0">
                <a:latin typeface="+mn-lt"/>
                <a:ea typeface="Verdana" panose="020B0604030504040204" pitchFamily="34" charset="0"/>
                <a:cs typeface="Verdana" panose="020B0604030504040204" pitchFamily="34" charset="0"/>
              </a:rPr>
              <a:t>Opening the Polls</a:t>
            </a:r>
            <a:endParaRPr lang="en-US" sz="4800" dirty="0">
              <a:latin typeface="+mn-lt"/>
            </a:endParaRPr>
          </a:p>
        </p:txBody>
      </p:sp>
      <p:sp>
        <p:nvSpPr>
          <p:cNvPr id="6" name="Content Placeholder 5"/>
          <p:cNvSpPr>
            <a:spLocks noGrp="1"/>
          </p:cNvSpPr>
          <p:nvPr>
            <p:ph idx="1"/>
          </p:nvPr>
        </p:nvSpPr>
        <p:spPr>
          <a:xfrm>
            <a:off x="152400" y="685801"/>
            <a:ext cx="8362949" cy="990599"/>
          </a:xfrm>
        </p:spPr>
        <p:txBody>
          <a:bodyPr>
            <a:normAutofit/>
          </a:bodyPr>
          <a:lstStyle/>
          <a:p>
            <a:r>
              <a:rPr lang="en-US" sz="2600" dirty="0">
                <a:ea typeface="Verdana" panose="020B0604030504040204" pitchFamily="34" charset="0"/>
                <a:cs typeface="Verdana" panose="020B0604030504040204" pitchFamily="34" charset="0"/>
              </a:rPr>
              <a:t>Judges’ Preliminary Paperwork</a:t>
            </a:r>
          </a:p>
          <a:p>
            <a:pPr lvl="1"/>
            <a:r>
              <a:rPr lang="en-US" sz="2600" dirty="0">
                <a:ea typeface="Verdana" panose="020B0604030504040204" pitchFamily="34" charset="0"/>
                <a:cs typeface="Verdana" panose="020B0604030504040204" pitchFamily="34" charset="0"/>
              </a:rPr>
              <a:t>Election Day Compensation Form (Please print neatly!)</a:t>
            </a:r>
          </a:p>
          <a:p>
            <a:pPr marL="0" indent="0">
              <a:buNone/>
            </a:pPr>
            <a:endParaRPr lang="en-US" dirty="0"/>
          </a:p>
        </p:txBody>
      </p:sp>
      <p:sp>
        <p:nvSpPr>
          <p:cNvPr id="2" name="Slide Number Placeholder 1"/>
          <p:cNvSpPr>
            <a:spLocks noGrp="1"/>
          </p:cNvSpPr>
          <p:nvPr>
            <p:ph type="sldNum" sz="quarter" idx="12"/>
          </p:nvPr>
        </p:nvSpPr>
        <p:spPr/>
        <p:txBody>
          <a:bodyPr/>
          <a:lstStyle/>
          <a:p>
            <a:fld id="{ACBEDC0F-B05B-4043-952E-66F0DB8DB6CF}" type="slidenum">
              <a:rPr lang="en-US" smtClean="0"/>
              <a:t>9</a:t>
            </a:fld>
            <a:endParaRPr lang="en-US"/>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340" y="1752600"/>
            <a:ext cx="7992009" cy="4675064"/>
          </a:xfrm>
          <a:prstGeom prst="rect">
            <a:avLst/>
          </a:prstGeom>
        </p:spPr>
      </p:pic>
      <p:sp>
        <p:nvSpPr>
          <p:cNvPr id="4" name="TextBox 3"/>
          <p:cNvSpPr txBox="1"/>
          <p:nvPr/>
        </p:nvSpPr>
        <p:spPr>
          <a:xfrm>
            <a:off x="2557584" y="2286000"/>
            <a:ext cx="1295400" cy="246221"/>
          </a:xfrm>
          <a:prstGeom prst="rect">
            <a:avLst/>
          </a:prstGeom>
          <a:noFill/>
        </p:spPr>
        <p:txBody>
          <a:bodyPr wrap="square" rtlCol="0">
            <a:spAutoFit/>
          </a:bodyPr>
          <a:lstStyle/>
          <a:p>
            <a:r>
              <a:rPr lang="en-US" sz="1000" dirty="0"/>
              <a:t>West County Annex</a:t>
            </a:r>
          </a:p>
        </p:txBody>
      </p:sp>
      <p:sp>
        <p:nvSpPr>
          <p:cNvPr id="8" name="TextBox 7"/>
          <p:cNvSpPr txBox="1"/>
          <p:nvPr/>
        </p:nvSpPr>
        <p:spPr>
          <a:xfrm>
            <a:off x="3886200" y="2286000"/>
            <a:ext cx="1752600" cy="246221"/>
          </a:xfrm>
          <a:prstGeom prst="rect">
            <a:avLst/>
          </a:prstGeom>
          <a:noFill/>
        </p:spPr>
        <p:txBody>
          <a:bodyPr wrap="square" rtlCol="0">
            <a:spAutoFit/>
          </a:bodyPr>
          <a:lstStyle/>
          <a:p>
            <a:r>
              <a:rPr lang="en-US" sz="1000" dirty="0"/>
              <a:t>Galveston County</a:t>
            </a:r>
          </a:p>
        </p:txBody>
      </p:sp>
      <p:sp>
        <p:nvSpPr>
          <p:cNvPr id="9" name="TextBox 8"/>
          <p:cNvSpPr txBox="1"/>
          <p:nvPr/>
        </p:nvSpPr>
        <p:spPr>
          <a:xfrm>
            <a:off x="5791200" y="2286000"/>
            <a:ext cx="1066800" cy="246221"/>
          </a:xfrm>
          <a:prstGeom prst="rect">
            <a:avLst/>
          </a:prstGeom>
          <a:noFill/>
        </p:spPr>
        <p:txBody>
          <a:bodyPr wrap="square" rtlCol="0">
            <a:spAutoFit/>
          </a:bodyPr>
          <a:lstStyle/>
          <a:p>
            <a:r>
              <a:rPr lang="en-US" sz="1000" dirty="0"/>
              <a:t>11/08/2022</a:t>
            </a:r>
          </a:p>
        </p:txBody>
      </p:sp>
      <p:sp>
        <p:nvSpPr>
          <p:cNvPr id="10" name="TextBox 9"/>
          <p:cNvSpPr txBox="1"/>
          <p:nvPr/>
        </p:nvSpPr>
        <p:spPr>
          <a:xfrm>
            <a:off x="7162800" y="2258646"/>
            <a:ext cx="1295400" cy="246221"/>
          </a:xfrm>
          <a:prstGeom prst="rect">
            <a:avLst/>
          </a:prstGeom>
          <a:noFill/>
        </p:spPr>
        <p:txBody>
          <a:bodyPr wrap="square" rtlCol="0">
            <a:spAutoFit/>
          </a:bodyPr>
          <a:lstStyle/>
          <a:p>
            <a:r>
              <a:rPr lang="en-US" sz="1000" dirty="0"/>
              <a:t>General</a:t>
            </a:r>
          </a:p>
        </p:txBody>
      </p:sp>
      <p:sp>
        <p:nvSpPr>
          <p:cNvPr id="11" name="TextBox 10"/>
          <p:cNvSpPr txBox="1"/>
          <p:nvPr/>
        </p:nvSpPr>
        <p:spPr>
          <a:xfrm>
            <a:off x="838200" y="2895600"/>
            <a:ext cx="1219200" cy="215444"/>
          </a:xfrm>
          <a:prstGeom prst="rect">
            <a:avLst/>
          </a:prstGeom>
          <a:noFill/>
        </p:spPr>
        <p:txBody>
          <a:bodyPr wrap="square" rtlCol="0">
            <a:spAutoFit/>
          </a:bodyPr>
          <a:lstStyle/>
          <a:p>
            <a:r>
              <a:rPr lang="en-US" sz="800" dirty="0"/>
              <a:t>Tommy Turnbow</a:t>
            </a:r>
          </a:p>
        </p:txBody>
      </p:sp>
      <p:sp>
        <p:nvSpPr>
          <p:cNvPr id="12" name="TextBox 11"/>
          <p:cNvSpPr txBox="1"/>
          <p:nvPr/>
        </p:nvSpPr>
        <p:spPr>
          <a:xfrm>
            <a:off x="1981200" y="2895600"/>
            <a:ext cx="1676400" cy="215444"/>
          </a:xfrm>
          <a:prstGeom prst="rect">
            <a:avLst/>
          </a:prstGeom>
          <a:noFill/>
        </p:spPr>
        <p:txBody>
          <a:bodyPr wrap="square" rtlCol="0">
            <a:spAutoFit/>
          </a:bodyPr>
          <a:lstStyle/>
          <a:p>
            <a:r>
              <a:rPr lang="en-US" sz="800" dirty="0"/>
              <a:t>1234 West </a:t>
            </a:r>
            <a:r>
              <a:rPr lang="en-US" sz="800" dirty="0" err="1"/>
              <a:t>Dr</a:t>
            </a:r>
            <a:r>
              <a:rPr lang="en-US" sz="800" dirty="0"/>
              <a:t>, League City, 77573</a:t>
            </a:r>
          </a:p>
        </p:txBody>
      </p:sp>
      <p:sp>
        <p:nvSpPr>
          <p:cNvPr id="13" name="TextBox 12"/>
          <p:cNvSpPr txBox="1"/>
          <p:nvPr/>
        </p:nvSpPr>
        <p:spPr>
          <a:xfrm>
            <a:off x="3505200" y="2887906"/>
            <a:ext cx="1014144" cy="230832"/>
          </a:xfrm>
          <a:prstGeom prst="rect">
            <a:avLst/>
          </a:prstGeom>
          <a:noFill/>
        </p:spPr>
        <p:txBody>
          <a:bodyPr wrap="square" rtlCol="0">
            <a:spAutoFit/>
          </a:bodyPr>
          <a:lstStyle/>
          <a:p>
            <a:r>
              <a:rPr lang="en-US" sz="900" dirty="0"/>
              <a:t>000    00   0000</a:t>
            </a:r>
          </a:p>
        </p:txBody>
      </p:sp>
      <p:sp>
        <p:nvSpPr>
          <p:cNvPr id="14" name="TextBox 13"/>
          <p:cNvSpPr txBox="1"/>
          <p:nvPr/>
        </p:nvSpPr>
        <p:spPr>
          <a:xfrm>
            <a:off x="4519344" y="2895600"/>
            <a:ext cx="814656" cy="215444"/>
          </a:xfrm>
          <a:prstGeom prst="rect">
            <a:avLst/>
          </a:prstGeom>
          <a:noFill/>
        </p:spPr>
        <p:txBody>
          <a:bodyPr wrap="square" rtlCol="0">
            <a:spAutoFit/>
          </a:bodyPr>
          <a:lstStyle/>
          <a:p>
            <a:r>
              <a:rPr lang="en-US" sz="800" dirty="0">
                <a:latin typeface="Brush Script MT" panose="03060802040406070304" pitchFamily="66" charset="0"/>
              </a:rPr>
              <a:t>Tommy Turnbow</a:t>
            </a:r>
          </a:p>
        </p:txBody>
      </p:sp>
      <p:sp>
        <p:nvSpPr>
          <p:cNvPr id="15" name="TextBox 14"/>
          <p:cNvSpPr txBox="1"/>
          <p:nvPr/>
        </p:nvSpPr>
        <p:spPr>
          <a:xfrm>
            <a:off x="5486400" y="2895600"/>
            <a:ext cx="556944" cy="215444"/>
          </a:xfrm>
          <a:prstGeom prst="rect">
            <a:avLst/>
          </a:prstGeom>
          <a:noFill/>
        </p:spPr>
        <p:txBody>
          <a:bodyPr wrap="square" rtlCol="0">
            <a:spAutoFit/>
          </a:bodyPr>
          <a:lstStyle/>
          <a:p>
            <a:r>
              <a:rPr lang="en-US" sz="800" dirty="0"/>
              <a:t>7:00 AM</a:t>
            </a:r>
          </a:p>
        </p:txBody>
      </p:sp>
      <p:sp>
        <p:nvSpPr>
          <p:cNvPr id="16" name="TextBox 15"/>
          <p:cNvSpPr txBox="1"/>
          <p:nvPr/>
        </p:nvSpPr>
        <p:spPr>
          <a:xfrm>
            <a:off x="5943600" y="2895600"/>
            <a:ext cx="609600" cy="215444"/>
          </a:xfrm>
          <a:prstGeom prst="rect">
            <a:avLst/>
          </a:prstGeom>
          <a:noFill/>
        </p:spPr>
        <p:txBody>
          <a:bodyPr wrap="square" rtlCol="0">
            <a:spAutoFit/>
          </a:bodyPr>
          <a:lstStyle/>
          <a:p>
            <a:r>
              <a:rPr lang="en-US" sz="800" dirty="0"/>
              <a:t>7:30 PM</a:t>
            </a:r>
          </a:p>
        </p:txBody>
      </p:sp>
      <p:sp>
        <p:nvSpPr>
          <p:cNvPr id="17" name="TextBox 16"/>
          <p:cNvSpPr txBox="1"/>
          <p:nvPr/>
        </p:nvSpPr>
        <p:spPr>
          <a:xfrm>
            <a:off x="6457950" y="2895600"/>
            <a:ext cx="476250" cy="215444"/>
          </a:xfrm>
          <a:prstGeom prst="rect">
            <a:avLst/>
          </a:prstGeom>
          <a:noFill/>
        </p:spPr>
        <p:txBody>
          <a:bodyPr wrap="square" rtlCol="0">
            <a:spAutoFit/>
          </a:bodyPr>
          <a:lstStyle/>
          <a:p>
            <a:r>
              <a:rPr lang="en-US" sz="800" dirty="0"/>
              <a:t>12.5</a:t>
            </a:r>
          </a:p>
        </p:txBody>
      </p:sp>
      <p:sp>
        <p:nvSpPr>
          <p:cNvPr id="18" name="TextBox 17"/>
          <p:cNvSpPr txBox="1"/>
          <p:nvPr/>
        </p:nvSpPr>
        <p:spPr>
          <a:xfrm>
            <a:off x="2166815" y="6063721"/>
            <a:ext cx="804985" cy="276999"/>
          </a:xfrm>
          <a:prstGeom prst="rect">
            <a:avLst/>
          </a:prstGeom>
          <a:noFill/>
        </p:spPr>
        <p:txBody>
          <a:bodyPr wrap="square" rtlCol="0">
            <a:spAutoFit/>
          </a:bodyPr>
          <a:lstStyle/>
          <a:p>
            <a:r>
              <a:rPr lang="en-US" sz="1200" dirty="0">
                <a:latin typeface="Freestyle Script" panose="030804020302050B0404" pitchFamily="66" charset="0"/>
              </a:rPr>
              <a:t>Judge Hill</a:t>
            </a:r>
          </a:p>
        </p:txBody>
      </p:sp>
    </p:spTree>
    <p:extLst>
      <p:ext uri="{BB962C8B-B14F-4D97-AF65-F5344CB8AC3E}">
        <p14:creationId xmlns:p14="http://schemas.microsoft.com/office/powerpoint/2010/main" val="2458492266"/>
      </p:ext>
    </p:extLst>
  </p:cSld>
  <p:clrMapOvr>
    <a:masterClrMapping/>
  </p:clrMapOvr>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30292</TotalTime>
  <Words>3028</Words>
  <Application>Microsoft Office PowerPoint</Application>
  <PresentationFormat>Letter Paper (8.5x11 in)</PresentationFormat>
  <Paragraphs>492</Paragraphs>
  <Slides>45</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45</vt:i4>
      </vt:variant>
    </vt:vector>
  </HeadingPairs>
  <TitlesOfParts>
    <vt:vector size="58" baseType="lpstr">
      <vt:lpstr>Arial</vt:lpstr>
      <vt:lpstr>Brush Script MT</vt:lpstr>
      <vt:lpstr>Brush Script Std</vt:lpstr>
      <vt:lpstr>Calibri</vt:lpstr>
      <vt:lpstr>Calibri Light</vt:lpstr>
      <vt:lpstr>Freestyle Script</vt:lpstr>
      <vt:lpstr>Great Vibes</vt:lpstr>
      <vt:lpstr>Lucida Handwriting</vt:lpstr>
      <vt:lpstr>Rage Italic</vt:lpstr>
      <vt:lpstr>Verdana</vt:lpstr>
      <vt:lpstr>Wingdings</vt:lpstr>
      <vt:lpstr>Office Theme</vt:lpstr>
      <vt:lpstr>1_Office Theme</vt:lpstr>
      <vt:lpstr>Welcome to Judge’s Training  </vt:lpstr>
      <vt:lpstr>Important Updates</vt:lpstr>
      <vt:lpstr>Setting Up</vt:lpstr>
      <vt:lpstr>Equipment Set Up</vt:lpstr>
      <vt:lpstr>The Judges Keys and Locks</vt:lpstr>
      <vt:lpstr>Ballot Bag Chain of Custody</vt:lpstr>
      <vt:lpstr>Register of Ballot Paper</vt:lpstr>
      <vt:lpstr>Equipment Troubleshooting Log</vt:lpstr>
      <vt:lpstr>Opening the Polls</vt:lpstr>
      <vt:lpstr>Opening the Polls</vt:lpstr>
      <vt:lpstr>Opening the Polls</vt:lpstr>
      <vt:lpstr>Opening the Polls</vt:lpstr>
      <vt:lpstr>Opening the Polls</vt:lpstr>
      <vt:lpstr>Opening the Polls</vt:lpstr>
      <vt:lpstr>Processing Provisionals</vt:lpstr>
      <vt:lpstr>Processing Provisionals</vt:lpstr>
      <vt:lpstr>Processing Provisionals</vt:lpstr>
      <vt:lpstr>Processing Provisionals</vt:lpstr>
      <vt:lpstr>Processing Provisionals – Things to Remember</vt:lpstr>
      <vt:lpstr>Processing Provisionals</vt:lpstr>
      <vt:lpstr>Processing Provisionals</vt:lpstr>
      <vt:lpstr>Processing Provisionals</vt:lpstr>
      <vt:lpstr>Processing Provisionals</vt:lpstr>
      <vt:lpstr>Special Circumstances</vt:lpstr>
      <vt:lpstr>PowerPoint Presentation</vt:lpstr>
      <vt:lpstr>Special Circumstances</vt:lpstr>
      <vt:lpstr>Reasonable Impediments</vt:lpstr>
      <vt:lpstr>Reasonable Impediment  List “B” </vt:lpstr>
      <vt:lpstr>Important Points</vt:lpstr>
      <vt:lpstr> Special Circumstances</vt:lpstr>
      <vt:lpstr>Special Circumstances</vt:lpstr>
      <vt:lpstr>Special Circumstances</vt:lpstr>
      <vt:lpstr>Special Circumstances</vt:lpstr>
      <vt:lpstr>Special Circumstances</vt:lpstr>
      <vt:lpstr>Special Circumstances</vt:lpstr>
      <vt:lpstr>Special Circumstances</vt:lpstr>
      <vt:lpstr>Special Circumstances</vt:lpstr>
      <vt:lpstr>Special Circumstances</vt:lpstr>
      <vt:lpstr>Summary &amp; Forms</vt:lpstr>
      <vt:lpstr>Summary &amp; Forms</vt:lpstr>
      <vt:lpstr>Summary &amp; Forms</vt:lpstr>
      <vt:lpstr>Things to Remember</vt:lpstr>
      <vt:lpstr>End of the Day</vt:lpstr>
      <vt:lpstr>End of Day Checklist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Turnbow, Tommy</dc:creator>
  <cp:lastModifiedBy>Williams, Mandy</cp:lastModifiedBy>
  <cp:revision>420</cp:revision>
  <cp:lastPrinted>2023-09-06T16:02:19Z</cp:lastPrinted>
  <dcterms:created xsi:type="dcterms:W3CDTF">2018-06-25T14:24:57Z</dcterms:created>
  <dcterms:modified xsi:type="dcterms:W3CDTF">2023-09-06T19:22:24Z</dcterms:modified>
</cp:coreProperties>
</file>