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3" r:id="rId1"/>
    <p:sldMasterId id="2147483695" r:id="rId2"/>
  </p:sldMasterIdLst>
  <p:sldIdLst>
    <p:sldId id="256" r:id="rId3"/>
    <p:sldId id="258" r:id="rId4"/>
    <p:sldId id="259" r:id="rId5"/>
    <p:sldId id="261" r:id="rId6"/>
    <p:sldId id="263" r:id="rId7"/>
    <p:sldId id="264" r:id="rId8"/>
    <p:sldId id="265" r:id="rId9"/>
    <p:sldId id="266" r:id="rId10"/>
    <p:sldId id="267" r:id="rId11"/>
    <p:sldId id="268" r:id="rId12"/>
    <p:sldId id="269" r:id="rId13"/>
    <p:sldId id="301" r:id="rId14"/>
    <p:sldId id="303" r:id="rId15"/>
    <p:sldId id="302" r:id="rId16"/>
    <p:sldId id="291" r:id="rId17"/>
    <p:sldId id="292" r:id="rId18"/>
    <p:sldId id="293" r:id="rId19"/>
    <p:sldId id="294" r:id="rId20"/>
    <p:sldId id="295" r:id="rId21"/>
    <p:sldId id="296" r:id="rId22"/>
    <p:sldId id="297" r:id="rId23"/>
    <p:sldId id="298" r:id="rId24"/>
    <p:sldId id="299" r:id="rId25"/>
    <p:sldId id="300" r:id="rId26"/>
    <p:sldId id="260" r:id="rId27"/>
    <p:sldId id="270" r:id="rId28"/>
    <p:sldId id="271" r:id="rId29"/>
    <p:sldId id="272" r:id="rId30"/>
    <p:sldId id="262" r:id="rId31"/>
    <p:sldId id="283" r:id="rId32"/>
    <p:sldId id="284" r:id="rId33"/>
    <p:sldId id="285" r:id="rId34"/>
    <p:sldId id="286" r:id="rId35"/>
    <p:sldId id="275" r:id="rId36"/>
    <p:sldId id="274" r:id="rId37"/>
    <p:sldId id="276" r:id="rId38"/>
    <p:sldId id="277" r:id="rId39"/>
    <p:sldId id="278" r:id="rId40"/>
    <p:sldId id="279" r:id="rId41"/>
    <p:sldId id="305" r:id="rId42"/>
    <p:sldId id="306" r:id="rId43"/>
    <p:sldId id="307" r:id="rId44"/>
    <p:sldId id="308" r:id="rId45"/>
    <p:sldId id="309" r:id="rId46"/>
    <p:sldId id="280" r:id="rId47"/>
    <p:sldId id="281" r:id="rId48"/>
    <p:sldId id="282" r:id="rId4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2" d="100"/>
          <a:sy n="82" d="100"/>
        </p:scale>
        <p:origin x="11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74040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83518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11637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06B383-305A-4E33-AC1F-4AA416AD4B4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2000B7-3B7C-4B6F-BDDA-6859D3591C3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593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69161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3530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smtClean="0"/>
              <a:t>11/15/2022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33412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11/15/2022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02313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11/15/2022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1584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11/15/2022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60871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56412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08372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9A250-FF31-4206-8172-F9D3106AACB1}" type="datetimeFigureOut">
              <a:rPr lang="en-US" smtClean="0"/>
              <a:t>11/15/2022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507652388"/>
      </p:ext>
    </p:extLst>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6B383-305A-4E33-AC1F-4AA416AD4B4F}" type="datetimeFigureOut">
              <a:rPr lang="en-US" smtClean="0"/>
              <a:t>11/15/2022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000B7-3B7C-4B6F-BDDA-6859D3591C3F}" type="slidenum">
              <a:rPr lang="en-US" smtClean="0"/>
              <a:t>‹#›</a:t>
            </a:fld>
            <a:endParaRPr lang="en-US"/>
          </a:p>
        </p:txBody>
      </p:sp>
    </p:spTree>
    <p:extLst>
      <p:ext uri="{BB962C8B-B14F-4D97-AF65-F5344CB8AC3E}">
        <p14:creationId xmlns:p14="http://schemas.microsoft.com/office/powerpoint/2010/main" val="1312489340"/>
      </p:ext>
    </p:extLst>
  </p:cSld>
  <p:clrMap bg1="lt1" tx1="dk1" bg2="lt2" tx2="dk2" accent1="accent1" accent2="accent2" accent3="accent3" accent4="accent4" accent5="accent5" accent6="accent6" hlink="hlink" folHlink="folHlink"/>
  <p:sldLayoutIdLst>
    <p:sldLayoutId id="214748369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60" y="1297194"/>
            <a:ext cx="11446136" cy="1101762"/>
          </a:xfrm>
        </p:spPr>
        <p:txBody>
          <a:bodyPr>
            <a:noAutofit/>
          </a:bodyPr>
          <a:lstStyle/>
          <a:p>
            <a:pPr algn="ctr"/>
            <a:r>
              <a:rPr lang="en-US" sz="9600" b="1" dirty="0"/>
              <a:t>Bond Forfeitures</a:t>
            </a:r>
          </a:p>
        </p:txBody>
      </p:sp>
      <p:sp>
        <p:nvSpPr>
          <p:cNvPr id="4" name="Subtitle 3"/>
          <p:cNvSpPr>
            <a:spLocks noGrp="1"/>
          </p:cNvSpPr>
          <p:nvPr>
            <p:ph type="subTitle" idx="1"/>
          </p:nvPr>
        </p:nvSpPr>
        <p:spPr>
          <a:xfrm>
            <a:off x="268942" y="4185709"/>
            <a:ext cx="11639773" cy="2473274"/>
          </a:xfrm>
        </p:spPr>
        <p:txBody>
          <a:bodyPr>
            <a:normAutofit/>
          </a:bodyPr>
          <a:lstStyle/>
          <a:p>
            <a:pPr algn="ctr"/>
            <a:r>
              <a:rPr lang="en-US" sz="4000" b="1" cap="small" dirty="0">
                <a:solidFill>
                  <a:schemeClr val="bg1">
                    <a:lumMod val="95000"/>
                    <a:lumOff val="5000"/>
                  </a:schemeClr>
                </a:solidFill>
              </a:rPr>
              <a:t>Assistant Criminal District Attorney</a:t>
            </a:r>
          </a:p>
          <a:p>
            <a:pPr algn="ctr"/>
            <a:r>
              <a:rPr lang="en-US" sz="4000" b="1" cap="small" dirty="0">
                <a:solidFill>
                  <a:schemeClr val="bg1">
                    <a:lumMod val="95000"/>
                    <a:lumOff val="5000"/>
                  </a:schemeClr>
                </a:solidFill>
              </a:rPr>
              <a:t>Galveston County</a:t>
            </a:r>
          </a:p>
          <a:p>
            <a:pPr algn="ctr"/>
            <a:r>
              <a:rPr lang="en-US" sz="4000" b="1" cap="small" dirty="0">
                <a:solidFill>
                  <a:schemeClr val="bg1">
                    <a:lumMod val="95000"/>
                    <a:lumOff val="5000"/>
                  </a:schemeClr>
                </a:solidFill>
              </a:rPr>
              <a:t>Criminal District Attorney’s Office</a:t>
            </a:r>
          </a:p>
          <a:p>
            <a:pPr algn="ctr"/>
            <a:endParaRPr lang="en-US" sz="4000" b="1" cap="small" dirty="0">
              <a:solidFill>
                <a:schemeClr val="bg1">
                  <a:lumMod val="95000"/>
                  <a:lumOff val="5000"/>
                </a:schemeClr>
              </a:solidFill>
            </a:endParaRPr>
          </a:p>
          <a:p>
            <a:pPr algn="ctr"/>
            <a:endParaRPr lang="en-US" sz="4000" b="1" cap="small" dirty="0">
              <a:solidFill>
                <a:schemeClr val="bg1">
                  <a:lumMod val="95000"/>
                  <a:lumOff val="5000"/>
                </a:schemeClr>
              </a:solidFill>
            </a:endParaRPr>
          </a:p>
          <a:p>
            <a:pPr algn="ctr"/>
            <a:endParaRPr lang="en-US" sz="4000" b="1" cap="small" dirty="0">
              <a:solidFill>
                <a:schemeClr val="bg1">
                  <a:lumMod val="95000"/>
                  <a:lumOff val="5000"/>
                </a:schemeClr>
              </a:solidFill>
            </a:endParaRPr>
          </a:p>
        </p:txBody>
      </p:sp>
      <p:sp>
        <p:nvSpPr>
          <p:cNvPr id="5" name="TextBox 4"/>
          <p:cNvSpPr txBox="1"/>
          <p:nvPr/>
        </p:nvSpPr>
        <p:spPr>
          <a:xfrm>
            <a:off x="3474722" y="2784501"/>
            <a:ext cx="5066852" cy="1015663"/>
          </a:xfrm>
          <a:prstGeom prst="rect">
            <a:avLst/>
          </a:prstGeom>
          <a:noFill/>
        </p:spPr>
        <p:txBody>
          <a:bodyPr wrap="square" rtlCol="0">
            <a:spAutoFit/>
          </a:bodyPr>
          <a:lstStyle/>
          <a:p>
            <a:pPr algn="ctr"/>
            <a:r>
              <a:rPr lang="en-US" sz="6000" b="1" cap="small" dirty="0">
                <a:solidFill>
                  <a:schemeClr val="bg1">
                    <a:lumMod val="95000"/>
                    <a:lumOff val="5000"/>
                  </a:schemeClr>
                </a:solidFill>
              </a:rPr>
              <a:t>Brent Haynes</a:t>
            </a:r>
          </a:p>
        </p:txBody>
      </p:sp>
    </p:spTree>
    <p:extLst>
      <p:ext uri="{BB962C8B-B14F-4D97-AF65-F5344CB8AC3E}">
        <p14:creationId xmlns:p14="http://schemas.microsoft.com/office/powerpoint/2010/main" val="4186501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65059" y="2193552"/>
            <a:ext cx="6096000" cy="4057650"/>
          </a:xfrm>
          <a:prstGeom prst="rect">
            <a:avLst/>
          </a:prstGeom>
          <a:ln w="76200">
            <a:solidFill>
              <a:srgbClr val="002060"/>
            </a:solidFill>
          </a:ln>
        </p:spPr>
      </p:pic>
      <p:sp>
        <p:nvSpPr>
          <p:cNvPr id="3" name="TextBox 2"/>
          <p:cNvSpPr txBox="1"/>
          <p:nvPr/>
        </p:nvSpPr>
        <p:spPr>
          <a:xfrm>
            <a:off x="282388" y="470647"/>
            <a:ext cx="11510683" cy="1107996"/>
          </a:xfrm>
          <a:prstGeom prst="rect">
            <a:avLst/>
          </a:prstGeom>
          <a:noFill/>
        </p:spPr>
        <p:txBody>
          <a:bodyPr wrap="square" rtlCol="0">
            <a:spAutoFit/>
          </a:bodyPr>
          <a:lstStyle/>
          <a:p>
            <a:r>
              <a:rPr lang="en-US" sz="6600" b="1" dirty="0">
                <a:latin typeface="Times New Roman" panose="02020603050405020304" pitchFamily="18" charset="0"/>
                <a:cs typeface="Times New Roman" panose="02020603050405020304" pitchFamily="18" charset="0"/>
              </a:rPr>
              <a:t>Real Persons-Human Beings:</a:t>
            </a:r>
          </a:p>
        </p:txBody>
      </p:sp>
      <p:sp>
        <p:nvSpPr>
          <p:cNvPr id="4" name="TextBox 3"/>
          <p:cNvSpPr txBox="1"/>
          <p:nvPr/>
        </p:nvSpPr>
        <p:spPr>
          <a:xfrm>
            <a:off x="699247" y="2326341"/>
            <a:ext cx="4087906" cy="3416320"/>
          </a:xfrm>
          <a:prstGeom prst="rect">
            <a:avLst/>
          </a:prstGeom>
          <a:noFill/>
        </p:spPr>
        <p:txBody>
          <a:bodyPr wrap="square" rtlCol="0">
            <a:spAutoFit/>
          </a:bodyPr>
          <a:lstStyle/>
          <a:p>
            <a:pPr marL="285750" indent="-285750">
              <a:buFont typeface="Arial" panose="020B0604020202020204" pitchFamily="34" charset="0"/>
              <a:buChar char="•"/>
            </a:pPr>
            <a:r>
              <a:rPr lang="en-US" sz="5400" b="1" dirty="0">
                <a:latin typeface="Times New Roman" panose="02020603050405020304" pitchFamily="18" charset="0"/>
                <a:cs typeface="Times New Roman" panose="02020603050405020304" pitchFamily="18" charset="0"/>
              </a:rPr>
              <a:t>Natural Persons</a:t>
            </a:r>
          </a:p>
          <a:p>
            <a:pPr marL="285750" indent="-285750">
              <a:buFont typeface="Arial" panose="020B0604020202020204" pitchFamily="34" charset="0"/>
              <a:buChar char="•"/>
            </a:pPr>
            <a:endParaRPr lang="en-US" sz="54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5400" b="1" dirty="0">
                <a:latin typeface="Times New Roman" panose="02020603050405020304" pitchFamily="18" charset="0"/>
                <a:cs typeface="Times New Roman" panose="02020603050405020304" pitchFamily="18" charset="0"/>
              </a:rPr>
              <a:t>Individuals</a:t>
            </a:r>
          </a:p>
        </p:txBody>
      </p:sp>
    </p:spTree>
    <p:extLst>
      <p:ext uri="{BB962C8B-B14F-4D97-AF65-F5344CB8AC3E}">
        <p14:creationId xmlns:p14="http://schemas.microsoft.com/office/powerpoint/2010/main" val="269672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6518" y="363071"/>
            <a:ext cx="10986247" cy="1446550"/>
          </a:xfrm>
          <a:prstGeom prst="rect">
            <a:avLst/>
          </a:prstGeom>
          <a:noFill/>
        </p:spPr>
        <p:txBody>
          <a:bodyPr wrap="square" rtlCol="0">
            <a:spAutoFit/>
          </a:bodyPr>
          <a:lstStyle/>
          <a:p>
            <a:r>
              <a:rPr lang="en-US" sz="8800" b="1" dirty="0">
                <a:latin typeface="Times New Roman" panose="02020603050405020304" pitchFamily="18" charset="0"/>
                <a:cs typeface="Times New Roman" panose="02020603050405020304" pitchFamily="18" charset="0"/>
              </a:rPr>
              <a:t>Corporate Sureties</a:t>
            </a:r>
          </a:p>
        </p:txBody>
      </p:sp>
      <p:sp>
        <p:nvSpPr>
          <p:cNvPr id="3" name="TextBox 2"/>
          <p:cNvSpPr txBox="1"/>
          <p:nvPr/>
        </p:nvSpPr>
        <p:spPr>
          <a:xfrm>
            <a:off x="376518" y="2931459"/>
            <a:ext cx="4706470" cy="1754326"/>
          </a:xfrm>
          <a:prstGeom prst="rect">
            <a:avLst/>
          </a:prstGeom>
          <a:noFill/>
        </p:spPr>
        <p:txBody>
          <a:bodyPr wrap="square" rtlCol="0">
            <a:spAutoFit/>
          </a:bodyPr>
          <a:lstStyle/>
          <a:p>
            <a:pPr marL="285750" indent="-285750">
              <a:buFont typeface="Arial" panose="020B0604020202020204" pitchFamily="34" charset="0"/>
              <a:buChar char="•"/>
            </a:pPr>
            <a:r>
              <a:rPr lang="en-US" sz="5400" b="1" dirty="0">
                <a:latin typeface="Times New Roman" panose="02020603050405020304" pitchFamily="18" charset="0"/>
                <a:cs typeface="Times New Roman" panose="02020603050405020304" pitchFamily="18" charset="0"/>
              </a:rPr>
              <a:t>Insurance Companies</a:t>
            </a:r>
          </a:p>
        </p:txBody>
      </p:sp>
      <p:pic>
        <p:nvPicPr>
          <p:cNvPr id="4" name="Picture 3"/>
          <p:cNvPicPr>
            <a:picLocks noChangeAspect="1"/>
          </p:cNvPicPr>
          <p:nvPr/>
        </p:nvPicPr>
        <p:blipFill>
          <a:blip r:embed="rId2"/>
          <a:stretch>
            <a:fillRect/>
          </a:stretch>
        </p:blipFill>
        <p:spPr>
          <a:xfrm>
            <a:off x="4454339" y="2277037"/>
            <a:ext cx="7200900" cy="3840480"/>
          </a:xfrm>
          <a:prstGeom prst="rect">
            <a:avLst/>
          </a:prstGeom>
        </p:spPr>
      </p:pic>
    </p:spTree>
    <p:extLst>
      <p:ext uri="{BB962C8B-B14F-4D97-AF65-F5344CB8AC3E}">
        <p14:creationId xmlns:p14="http://schemas.microsoft.com/office/powerpoint/2010/main" val="424466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32144" y="319369"/>
            <a:ext cx="1067031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DBEFF9"/>
                </a:solidFill>
                <a:effectLst/>
                <a:uLnTx/>
                <a:uFillTx/>
                <a:latin typeface="Calibri" panose="020F0502020204030204"/>
                <a:ea typeface="+mn-ea"/>
                <a:cs typeface="+mn-cs"/>
              </a:rPr>
              <a:t>Sample Bond</a:t>
            </a:r>
          </a:p>
        </p:txBody>
      </p:sp>
      <p:pic>
        <p:nvPicPr>
          <p:cNvPr id="3" name="Picture 2">
            <a:extLst>
              <a:ext uri="{FF2B5EF4-FFF2-40B4-BE49-F238E27FC236}">
                <a16:creationId xmlns:a16="http://schemas.microsoft.com/office/drawing/2014/main" id="{2FE930F3-CB1B-474C-89D8-55FC0A2E2F85}"/>
              </a:ext>
            </a:extLst>
          </p:cNvPr>
          <p:cNvPicPr>
            <a:picLocks noChangeAspect="1"/>
          </p:cNvPicPr>
          <p:nvPr/>
        </p:nvPicPr>
        <p:blipFill>
          <a:blip r:embed="rId2"/>
          <a:stretch>
            <a:fillRect/>
          </a:stretch>
        </p:blipFill>
        <p:spPr>
          <a:xfrm>
            <a:off x="2180492" y="1966631"/>
            <a:ext cx="7315200" cy="4572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500180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32144" y="319369"/>
            <a:ext cx="1067031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DBEFF9"/>
                </a:solidFill>
                <a:effectLst/>
                <a:uLnTx/>
                <a:uFillTx/>
                <a:latin typeface="Calibri" panose="020F0502020204030204"/>
                <a:ea typeface="+mn-ea"/>
                <a:cs typeface="+mn-cs"/>
              </a:rPr>
              <a:t>Sample Bond</a:t>
            </a:r>
          </a:p>
        </p:txBody>
      </p:sp>
      <p:pic>
        <p:nvPicPr>
          <p:cNvPr id="4" name="Picture 3">
            <a:extLst>
              <a:ext uri="{FF2B5EF4-FFF2-40B4-BE49-F238E27FC236}">
                <a16:creationId xmlns:a16="http://schemas.microsoft.com/office/drawing/2014/main" id="{88DEFF32-81EB-442F-A75C-88E81E5B3FAD}"/>
              </a:ext>
            </a:extLst>
          </p:cNvPr>
          <p:cNvPicPr>
            <a:picLocks noChangeAspect="1"/>
          </p:cNvPicPr>
          <p:nvPr/>
        </p:nvPicPr>
        <p:blipFill>
          <a:blip r:embed="rId2"/>
          <a:stretch>
            <a:fillRect/>
          </a:stretch>
        </p:blipFill>
        <p:spPr>
          <a:xfrm>
            <a:off x="232144" y="2622289"/>
            <a:ext cx="11459516" cy="3131512"/>
          </a:xfrm>
          <a:prstGeom prst="rect">
            <a:avLst/>
          </a:prstGeom>
        </p:spPr>
      </p:pic>
    </p:spTree>
    <p:extLst>
      <p:ext uri="{BB962C8B-B14F-4D97-AF65-F5344CB8AC3E}">
        <p14:creationId xmlns:p14="http://schemas.microsoft.com/office/powerpoint/2010/main" val="3144394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32144" y="766716"/>
            <a:ext cx="1172771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DBEFF9"/>
                </a:solidFill>
                <a:effectLst/>
                <a:uLnTx/>
                <a:uFillTx/>
                <a:latin typeface="Calibri" panose="020F0502020204030204"/>
                <a:ea typeface="+mn-ea"/>
                <a:cs typeface="+mn-cs"/>
              </a:rPr>
              <a:t>Defendant is the Principal:</a:t>
            </a:r>
          </a:p>
        </p:txBody>
      </p:sp>
      <p:pic>
        <p:nvPicPr>
          <p:cNvPr id="4" name="Picture 3">
            <a:extLst>
              <a:ext uri="{FF2B5EF4-FFF2-40B4-BE49-F238E27FC236}">
                <a16:creationId xmlns:a16="http://schemas.microsoft.com/office/drawing/2014/main" id="{88DEFF32-81EB-442F-A75C-88E81E5B3FAD}"/>
              </a:ext>
            </a:extLst>
          </p:cNvPr>
          <p:cNvPicPr>
            <a:picLocks noChangeAspect="1"/>
          </p:cNvPicPr>
          <p:nvPr/>
        </p:nvPicPr>
        <p:blipFill>
          <a:blip r:embed="rId2"/>
          <a:stretch>
            <a:fillRect/>
          </a:stretch>
        </p:blipFill>
        <p:spPr>
          <a:xfrm>
            <a:off x="232144" y="2824307"/>
            <a:ext cx="11459516" cy="3131512"/>
          </a:xfrm>
          <a:prstGeom prst="rect">
            <a:avLst/>
          </a:prstGeom>
        </p:spPr>
      </p:pic>
      <p:sp>
        <p:nvSpPr>
          <p:cNvPr id="20" name="Oval 19"/>
          <p:cNvSpPr/>
          <p:nvPr/>
        </p:nvSpPr>
        <p:spPr>
          <a:xfrm>
            <a:off x="8739963" y="4742120"/>
            <a:ext cx="999460" cy="44656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Arrow Connector 7"/>
          <p:cNvCxnSpPr>
            <a:cxnSpLocks/>
          </p:cNvCxnSpPr>
          <p:nvPr/>
        </p:nvCxnSpPr>
        <p:spPr>
          <a:xfrm>
            <a:off x="1956391" y="1537647"/>
            <a:ext cx="1888233" cy="293971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23B531B5-0115-43D7-925C-DC2D71B2DF3A}"/>
              </a:ext>
            </a:extLst>
          </p:cNvPr>
          <p:cNvSpPr/>
          <p:nvPr/>
        </p:nvSpPr>
        <p:spPr>
          <a:xfrm>
            <a:off x="933312" y="4582224"/>
            <a:ext cx="6078625" cy="73812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Arrow Connector 13">
            <a:extLst>
              <a:ext uri="{FF2B5EF4-FFF2-40B4-BE49-F238E27FC236}">
                <a16:creationId xmlns:a16="http://schemas.microsoft.com/office/drawing/2014/main" id="{D4917D9E-8D02-4811-AD5B-EB82A4360510}"/>
              </a:ext>
            </a:extLst>
          </p:cNvPr>
          <p:cNvCxnSpPr>
            <a:cxnSpLocks/>
          </p:cNvCxnSpPr>
          <p:nvPr/>
        </p:nvCxnSpPr>
        <p:spPr>
          <a:xfrm>
            <a:off x="6539023" y="1537647"/>
            <a:ext cx="2271588" cy="320447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548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05648" y="766716"/>
            <a:ext cx="1198635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DBEFF9"/>
                </a:solidFill>
                <a:effectLst/>
                <a:uLnTx/>
                <a:uFillTx/>
                <a:latin typeface="Calibri" panose="020F0502020204030204"/>
                <a:ea typeface="+mn-ea"/>
                <a:cs typeface="+mn-cs"/>
              </a:rPr>
              <a:t>Surety Name on Bond:  Individual Surety</a:t>
            </a:r>
          </a:p>
        </p:txBody>
      </p:sp>
      <p:pic>
        <p:nvPicPr>
          <p:cNvPr id="4" name="Picture 3">
            <a:extLst>
              <a:ext uri="{FF2B5EF4-FFF2-40B4-BE49-F238E27FC236}">
                <a16:creationId xmlns:a16="http://schemas.microsoft.com/office/drawing/2014/main" id="{88DEFF32-81EB-442F-A75C-88E81E5B3FAD}"/>
              </a:ext>
            </a:extLst>
          </p:cNvPr>
          <p:cNvPicPr>
            <a:picLocks noChangeAspect="1"/>
          </p:cNvPicPr>
          <p:nvPr/>
        </p:nvPicPr>
        <p:blipFill>
          <a:blip r:embed="rId2"/>
          <a:stretch>
            <a:fillRect/>
          </a:stretch>
        </p:blipFill>
        <p:spPr>
          <a:xfrm>
            <a:off x="366242" y="2784546"/>
            <a:ext cx="11459516" cy="3131512"/>
          </a:xfrm>
          <a:prstGeom prst="rect">
            <a:avLst/>
          </a:prstGeom>
        </p:spPr>
      </p:pic>
      <p:sp>
        <p:nvSpPr>
          <p:cNvPr id="20" name="Oval 19"/>
          <p:cNvSpPr/>
          <p:nvPr/>
        </p:nvSpPr>
        <p:spPr>
          <a:xfrm>
            <a:off x="366242" y="4891489"/>
            <a:ext cx="6078625" cy="73812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Arrow Connector 7"/>
          <p:cNvCxnSpPr/>
          <p:nvPr/>
        </p:nvCxnSpPr>
        <p:spPr>
          <a:xfrm flipH="1">
            <a:off x="5964922" y="1777262"/>
            <a:ext cx="2984991" cy="330347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368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3125" r="1197"/>
          <a:stretch/>
        </p:blipFill>
        <p:spPr>
          <a:xfrm>
            <a:off x="797573" y="1949824"/>
            <a:ext cx="10302644" cy="4114800"/>
          </a:xfrm>
          <a:prstGeom prst="rect">
            <a:avLst/>
          </a:prstGeom>
        </p:spPr>
      </p:pic>
      <p:cxnSp>
        <p:nvCxnSpPr>
          <p:cNvPr id="8" name="Straight Arrow Connector 7"/>
          <p:cNvCxnSpPr/>
          <p:nvPr/>
        </p:nvCxnSpPr>
        <p:spPr>
          <a:xfrm flipH="1">
            <a:off x="5284950" y="1529398"/>
            <a:ext cx="2984991" cy="330347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1242508" y="4679577"/>
            <a:ext cx="7363610" cy="685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p:cNvSpPr txBox="1"/>
          <p:nvPr/>
        </p:nvSpPr>
        <p:spPr>
          <a:xfrm>
            <a:off x="190959" y="395855"/>
            <a:ext cx="1181008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DBEFF9"/>
                </a:solidFill>
                <a:effectLst/>
                <a:uLnTx/>
                <a:uFillTx/>
                <a:latin typeface="Calibri" panose="020F0502020204030204"/>
                <a:ea typeface="+mn-ea"/>
                <a:cs typeface="+mn-cs"/>
              </a:rPr>
              <a:t>Surety Name on Bond:  Insurance Surety</a:t>
            </a:r>
          </a:p>
        </p:txBody>
      </p:sp>
    </p:spTree>
    <p:extLst>
      <p:ext uri="{BB962C8B-B14F-4D97-AF65-F5344CB8AC3E}">
        <p14:creationId xmlns:p14="http://schemas.microsoft.com/office/powerpoint/2010/main" val="1020912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3125" r="1197"/>
          <a:stretch/>
        </p:blipFill>
        <p:spPr>
          <a:xfrm>
            <a:off x="1370418" y="2417781"/>
            <a:ext cx="9157904" cy="3657600"/>
          </a:xfrm>
          <a:prstGeom prst="rect">
            <a:avLst/>
          </a:prstGeom>
        </p:spPr>
      </p:pic>
      <p:cxnSp>
        <p:nvCxnSpPr>
          <p:cNvPr id="8" name="Straight Arrow Connector 7"/>
          <p:cNvCxnSpPr>
            <a:stCxn id="4" idx="2"/>
          </p:cNvCxnSpPr>
          <p:nvPr/>
        </p:nvCxnSpPr>
        <p:spPr>
          <a:xfrm flipH="1">
            <a:off x="3442447" y="2192150"/>
            <a:ext cx="2743201" cy="2581556"/>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1770022" y="4870524"/>
            <a:ext cx="2969112" cy="64545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3254189" y="253158"/>
            <a:ext cx="5862917"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DBEFF9"/>
                </a:solidFill>
                <a:effectLst/>
                <a:uLnTx/>
                <a:uFillTx/>
                <a:latin typeface="Calibri" panose="020F0502020204030204"/>
                <a:ea typeface="+mn-ea"/>
                <a:cs typeface="+mn-cs"/>
              </a:rPr>
              <a:t>Assumed Name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DBEFF9"/>
                </a:solidFill>
                <a:effectLst/>
                <a:uLnTx/>
                <a:uFillTx/>
                <a:latin typeface="Calibri" panose="020F0502020204030204"/>
                <a:ea typeface="+mn-ea"/>
                <a:cs typeface="+mn-cs"/>
              </a:rPr>
              <a:t>“D/B/A”</a:t>
            </a:r>
          </a:p>
        </p:txBody>
      </p:sp>
    </p:spTree>
    <p:extLst>
      <p:ext uri="{BB962C8B-B14F-4D97-AF65-F5344CB8AC3E}">
        <p14:creationId xmlns:p14="http://schemas.microsoft.com/office/powerpoint/2010/main" val="794439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3125" r="1197"/>
          <a:stretch/>
        </p:blipFill>
        <p:spPr>
          <a:xfrm>
            <a:off x="1494064" y="2306413"/>
            <a:ext cx="9157904" cy="3657600"/>
          </a:xfrm>
          <a:prstGeom prst="rect">
            <a:avLst/>
          </a:prstGeom>
        </p:spPr>
      </p:pic>
      <p:cxnSp>
        <p:nvCxnSpPr>
          <p:cNvPr id="8" name="Straight Arrow Connector 7"/>
          <p:cNvCxnSpPr/>
          <p:nvPr/>
        </p:nvCxnSpPr>
        <p:spPr>
          <a:xfrm flipH="1">
            <a:off x="4056618" y="2251317"/>
            <a:ext cx="1792853" cy="209761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1813311" y="4705672"/>
            <a:ext cx="2969112" cy="64545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3297867" y="312325"/>
            <a:ext cx="5550298"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DBEFF9"/>
                </a:solidFill>
                <a:effectLst/>
                <a:uLnTx/>
                <a:uFillTx/>
                <a:latin typeface="Calibri" panose="020F0502020204030204"/>
                <a:ea typeface="+mn-ea"/>
                <a:cs typeface="+mn-cs"/>
              </a:rPr>
              <a:t>Assumed Name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DBEFF9"/>
                </a:solidFill>
                <a:effectLst/>
                <a:uLnTx/>
                <a:uFillTx/>
                <a:latin typeface="Calibri" panose="020F0502020204030204"/>
                <a:ea typeface="+mn-ea"/>
                <a:cs typeface="+mn-cs"/>
              </a:rPr>
              <a:t>“D/B/A”</a:t>
            </a:r>
          </a:p>
        </p:txBody>
      </p:sp>
      <p:sp>
        <p:nvSpPr>
          <p:cNvPr id="12" name="&quot;No&quot; Symbol 11"/>
          <p:cNvSpPr>
            <a:spLocks noChangeAspect="1"/>
          </p:cNvSpPr>
          <p:nvPr/>
        </p:nvSpPr>
        <p:spPr>
          <a:xfrm>
            <a:off x="5045727" y="367421"/>
            <a:ext cx="1828800" cy="1828800"/>
          </a:xfrm>
          <a:prstGeom prst="noSmoking">
            <a:avLst>
              <a:gd name="adj" fmla="val 698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 name="Picture 13"/>
          <p:cNvPicPr>
            <a:picLocks noChangeAspect="1"/>
          </p:cNvPicPr>
          <p:nvPr/>
        </p:nvPicPr>
        <p:blipFill>
          <a:blip r:embed="rId3"/>
          <a:stretch>
            <a:fillRect/>
          </a:stretch>
        </p:blipFill>
        <p:spPr>
          <a:xfrm>
            <a:off x="2495164" y="4247674"/>
            <a:ext cx="1561454" cy="1561454"/>
          </a:xfrm>
          <a:prstGeom prst="rect">
            <a:avLst/>
          </a:prstGeom>
        </p:spPr>
      </p:pic>
    </p:spTree>
    <p:extLst>
      <p:ext uri="{BB962C8B-B14F-4D97-AF65-F5344CB8AC3E}">
        <p14:creationId xmlns:p14="http://schemas.microsoft.com/office/powerpoint/2010/main" val="4053491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3125" r="1197"/>
          <a:stretch/>
        </p:blipFill>
        <p:spPr>
          <a:xfrm>
            <a:off x="1494064" y="2306413"/>
            <a:ext cx="9157904" cy="3657600"/>
          </a:xfrm>
          <a:prstGeom prst="rect">
            <a:avLst/>
          </a:prstGeom>
        </p:spPr>
      </p:pic>
      <p:cxnSp>
        <p:nvCxnSpPr>
          <p:cNvPr id="8" name="Straight Arrow Connector 7"/>
          <p:cNvCxnSpPr/>
          <p:nvPr/>
        </p:nvCxnSpPr>
        <p:spPr>
          <a:xfrm flipH="1">
            <a:off x="3886200" y="1828800"/>
            <a:ext cx="1707777" cy="2491266"/>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1813311" y="4705672"/>
            <a:ext cx="2969112" cy="64545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2208654" y="506619"/>
            <a:ext cx="791887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DBEFF9"/>
                </a:solidFill>
                <a:effectLst/>
                <a:uLnTx/>
                <a:uFillTx/>
                <a:latin typeface="Calibri" panose="020F0502020204030204"/>
                <a:ea typeface="+mn-ea"/>
                <a:cs typeface="+mn-cs"/>
              </a:rPr>
              <a:t>Ignore the “D/B/A”</a:t>
            </a:r>
          </a:p>
        </p:txBody>
      </p:sp>
      <p:pic>
        <p:nvPicPr>
          <p:cNvPr id="14" name="Picture 13"/>
          <p:cNvPicPr>
            <a:picLocks noChangeAspect="1"/>
          </p:cNvPicPr>
          <p:nvPr/>
        </p:nvPicPr>
        <p:blipFill>
          <a:blip r:embed="rId3"/>
          <a:stretch>
            <a:fillRect/>
          </a:stretch>
        </p:blipFill>
        <p:spPr>
          <a:xfrm>
            <a:off x="2495164" y="4247674"/>
            <a:ext cx="1561454" cy="1561454"/>
          </a:xfrm>
          <a:prstGeom prst="rect">
            <a:avLst/>
          </a:prstGeom>
        </p:spPr>
      </p:pic>
    </p:spTree>
    <p:extLst>
      <p:ext uri="{BB962C8B-B14F-4D97-AF65-F5344CB8AC3E}">
        <p14:creationId xmlns:p14="http://schemas.microsoft.com/office/powerpoint/2010/main" val="4228974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artoon getting arres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3560" y="927848"/>
            <a:ext cx="3597252" cy="5120640"/>
          </a:xfrm>
          <a:prstGeom prst="rect">
            <a:avLst/>
          </a:prstGeom>
          <a:ln w="76200"/>
        </p:spPr>
        <p:style>
          <a:lnRef idx="2">
            <a:schemeClr val="dk1"/>
          </a:lnRef>
          <a:fillRef idx="1">
            <a:schemeClr val="lt1"/>
          </a:fillRef>
          <a:effectRef idx="0">
            <a:schemeClr val="dk1"/>
          </a:effectRef>
          <a:fontRef idx="minor">
            <a:schemeClr val="dk1"/>
          </a:fontRef>
        </p:style>
      </p:pic>
      <p:pic>
        <p:nvPicPr>
          <p:cNvPr id="3" name="Picture 2"/>
          <p:cNvPicPr>
            <a:picLocks noChangeAspect="1"/>
          </p:cNvPicPr>
          <p:nvPr/>
        </p:nvPicPr>
        <p:blipFill>
          <a:blip r:embed="rId3"/>
          <a:stretch>
            <a:fillRect/>
          </a:stretch>
        </p:blipFill>
        <p:spPr>
          <a:xfrm>
            <a:off x="1363756" y="927848"/>
            <a:ext cx="3005971" cy="5120640"/>
          </a:xfrm>
          <a:prstGeom prst="rect">
            <a:avLst/>
          </a:prstGeom>
          <a:ln w="76200">
            <a:solidFill>
              <a:schemeClr val="bg1"/>
            </a:solidFill>
          </a:ln>
        </p:spPr>
      </p:pic>
      <p:sp>
        <p:nvSpPr>
          <p:cNvPr id="4" name="Right Arrow 3"/>
          <p:cNvSpPr/>
          <p:nvPr/>
        </p:nvSpPr>
        <p:spPr>
          <a:xfrm>
            <a:off x="5351929" y="2864224"/>
            <a:ext cx="1129553"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1342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3125" r="1197"/>
          <a:stretch/>
        </p:blipFill>
        <p:spPr>
          <a:xfrm>
            <a:off x="797573" y="1949824"/>
            <a:ext cx="10302644" cy="4114800"/>
          </a:xfrm>
          <a:prstGeom prst="rect">
            <a:avLst/>
          </a:prstGeom>
        </p:spPr>
      </p:pic>
      <p:cxnSp>
        <p:nvCxnSpPr>
          <p:cNvPr id="8" name="Straight Arrow Connector 7"/>
          <p:cNvCxnSpPr/>
          <p:nvPr/>
        </p:nvCxnSpPr>
        <p:spPr>
          <a:xfrm flipH="1">
            <a:off x="7355799" y="1452282"/>
            <a:ext cx="1559601" cy="322729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4329952" y="4679577"/>
            <a:ext cx="4276165" cy="685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p:cNvSpPr txBox="1"/>
          <p:nvPr/>
        </p:nvSpPr>
        <p:spPr>
          <a:xfrm>
            <a:off x="211015" y="513735"/>
            <a:ext cx="1168790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DBEFF9"/>
                </a:solidFill>
                <a:effectLst/>
                <a:uLnTx/>
                <a:uFillTx/>
                <a:latin typeface="Calibri" panose="020F0502020204030204"/>
                <a:ea typeface="+mn-ea"/>
                <a:cs typeface="+mn-cs"/>
              </a:rPr>
              <a:t>Look for the Legal Name of the Surety</a:t>
            </a:r>
          </a:p>
        </p:txBody>
      </p:sp>
    </p:spTree>
    <p:extLst>
      <p:ext uri="{BB962C8B-B14F-4D97-AF65-F5344CB8AC3E}">
        <p14:creationId xmlns:p14="http://schemas.microsoft.com/office/powerpoint/2010/main" val="1673658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4777" y="1089212"/>
            <a:ext cx="10730753" cy="45243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DBEFF9"/>
                </a:solidFill>
                <a:effectLst/>
                <a:uLnTx/>
                <a:uFillTx/>
                <a:latin typeface="Calibri" panose="020F0502020204030204"/>
                <a:ea typeface="+mn-ea"/>
                <a:cs typeface="+mn-cs"/>
              </a:rPr>
              <a:t>How do you know if the surety is 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DBEFF9"/>
                </a:solidFill>
                <a:effectLst/>
                <a:uLnTx/>
                <a:uFillTx/>
                <a:latin typeface="Calibri" panose="020F0502020204030204"/>
                <a:ea typeface="+mn-ea"/>
                <a:cs typeface="+mn-cs"/>
              </a:rPr>
              <a:t>insurance company?</a:t>
            </a:r>
          </a:p>
        </p:txBody>
      </p:sp>
    </p:spTree>
    <p:extLst>
      <p:ext uri="{BB962C8B-B14F-4D97-AF65-F5344CB8AC3E}">
        <p14:creationId xmlns:p14="http://schemas.microsoft.com/office/powerpoint/2010/main" val="2357848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3233" t="14108" r="14240" b="13516"/>
          <a:stretch/>
        </p:blipFill>
        <p:spPr>
          <a:xfrm>
            <a:off x="8014448" y="1871830"/>
            <a:ext cx="2560320" cy="24419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p:cNvSpPr txBox="1"/>
          <p:nvPr/>
        </p:nvSpPr>
        <p:spPr>
          <a:xfrm>
            <a:off x="1086522" y="1081663"/>
            <a:ext cx="5604734" cy="45243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DBEFF9"/>
                </a:solidFill>
                <a:effectLst/>
                <a:uLnTx/>
                <a:uFillTx/>
                <a:latin typeface="Calibri" panose="020F0502020204030204"/>
                <a:ea typeface="+mn-ea"/>
                <a:cs typeface="+mn-cs"/>
              </a:rPr>
              <a:t>Look for the “power”</a:t>
            </a:r>
          </a:p>
        </p:txBody>
      </p:sp>
    </p:spTree>
    <p:extLst>
      <p:ext uri="{BB962C8B-B14F-4D97-AF65-F5344CB8AC3E}">
        <p14:creationId xmlns:p14="http://schemas.microsoft.com/office/powerpoint/2010/main" val="56008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977" y="322729"/>
            <a:ext cx="1166391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DBEFF9"/>
                </a:solidFill>
                <a:effectLst/>
                <a:uLnTx/>
                <a:uFillTx/>
                <a:latin typeface="Calibri" panose="020F0502020204030204"/>
                <a:ea typeface="+mn-ea"/>
                <a:cs typeface="+mn-cs"/>
              </a:rPr>
              <a:t>As in:  “Power of Attorney”</a:t>
            </a:r>
          </a:p>
        </p:txBody>
      </p:sp>
      <p:pic>
        <p:nvPicPr>
          <p:cNvPr id="4" name="Picture 3">
            <a:extLst>
              <a:ext uri="{FF2B5EF4-FFF2-40B4-BE49-F238E27FC236}">
                <a16:creationId xmlns:a16="http://schemas.microsoft.com/office/drawing/2014/main" id="{5A159A94-4ED3-4BB1-B188-944B1CA1F06D}"/>
              </a:ext>
            </a:extLst>
          </p:cNvPr>
          <p:cNvPicPr>
            <a:picLocks noChangeAspect="1"/>
          </p:cNvPicPr>
          <p:nvPr/>
        </p:nvPicPr>
        <p:blipFill>
          <a:blip r:embed="rId2"/>
          <a:stretch>
            <a:fillRect/>
          </a:stretch>
        </p:blipFill>
        <p:spPr>
          <a:xfrm>
            <a:off x="2700669" y="1296013"/>
            <a:ext cx="6730409" cy="5330911"/>
          </a:xfrm>
          <a:prstGeom prst="rect">
            <a:avLst/>
          </a:prstGeom>
        </p:spPr>
      </p:pic>
    </p:spTree>
    <p:extLst>
      <p:ext uri="{BB962C8B-B14F-4D97-AF65-F5344CB8AC3E}">
        <p14:creationId xmlns:p14="http://schemas.microsoft.com/office/powerpoint/2010/main" val="3155249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5E890F-F20A-41E3-83B2-E33569055D85}"/>
              </a:ext>
            </a:extLst>
          </p:cNvPr>
          <p:cNvPicPr>
            <a:picLocks noChangeAspect="1"/>
          </p:cNvPicPr>
          <p:nvPr/>
        </p:nvPicPr>
        <p:blipFill>
          <a:blip r:embed="rId2"/>
          <a:stretch>
            <a:fillRect/>
          </a:stretch>
        </p:blipFill>
        <p:spPr>
          <a:xfrm>
            <a:off x="1854155" y="345171"/>
            <a:ext cx="8091044" cy="6167658"/>
          </a:xfrm>
          <a:prstGeom prst="rect">
            <a:avLst/>
          </a:prstGeom>
        </p:spPr>
      </p:pic>
    </p:spTree>
    <p:extLst>
      <p:ext uri="{BB962C8B-B14F-4D97-AF65-F5344CB8AC3E}">
        <p14:creationId xmlns:p14="http://schemas.microsoft.com/office/powerpoint/2010/main" val="3131643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03609" y="828393"/>
            <a:ext cx="8238479" cy="5303520"/>
          </a:xfrm>
          <a:prstGeom prst="rect">
            <a:avLst/>
          </a:prstGeom>
          <a:ln w="76200">
            <a:solidFill>
              <a:schemeClr val="bg1"/>
            </a:solidFill>
          </a:ln>
        </p:spPr>
      </p:pic>
    </p:spTree>
    <p:extLst>
      <p:ext uri="{BB962C8B-B14F-4D97-AF65-F5344CB8AC3E}">
        <p14:creationId xmlns:p14="http://schemas.microsoft.com/office/powerpoint/2010/main" val="2196931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3141" y="2489777"/>
            <a:ext cx="11283512" cy="3383280"/>
          </a:xfrm>
          <a:prstGeom prst="rect">
            <a:avLst/>
          </a:prstGeom>
          <a:ln w="76200">
            <a:solidFill>
              <a:srgbClr val="002060"/>
            </a:solidFill>
          </a:ln>
        </p:spPr>
      </p:pic>
      <p:sp>
        <p:nvSpPr>
          <p:cNvPr id="3" name="TextBox 2"/>
          <p:cNvSpPr txBox="1"/>
          <p:nvPr/>
        </p:nvSpPr>
        <p:spPr>
          <a:xfrm>
            <a:off x="1108038" y="376518"/>
            <a:ext cx="10187491" cy="1323439"/>
          </a:xfrm>
          <a:prstGeom prst="rect">
            <a:avLst/>
          </a:prstGeom>
          <a:noFill/>
        </p:spPr>
        <p:txBody>
          <a:bodyPr wrap="square" rtlCol="0">
            <a:spAutoFit/>
          </a:bodyPr>
          <a:lstStyle/>
          <a:p>
            <a:pPr algn="ctr"/>
            <a:r>
              <a:rPr lang="en-US" sz="8000" b="1" cap="small" dirty="0">
                <a:latin typeface="Times New Roman" panose="02020603050405020304" pitchFamily="18" charset="0"/>
                <a:cs typeface="Times New Roman" panose="02020603050405020304" pitchFamily="18" charset="0"/>
              </a:rPr>
              <a:t>Court Appearances</a:t>
            </a:r>
          </a:p>
        </p:txBody>
      </p:sp>
    </p:spTree>
    <p:extLst>
      <p:ext uri="{BB962C8B-B14F-4D97-AF65-F5344CB8AC3E}">
        <p14:creationId xmlns:p14="http://schemas.microsoft.com/office/powerpoint/2010/main" val="1845351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153" y="451822"/>
            <a:ext cx="11575227" cy="1015663"/>
          </a:xfrm>
          <a:prstGeom prst="rect">
            <a:avLst/>
          </a:prstGeom>
          <a:noFill/>
        </p:spPr>
        <p:txBody>
          <a:bodyPr wrap="square" rtlCol="0">
            <a:spAutoFit/>
          </a:bodyPr>
          <a:lstStyle/>
          <a:p>
            <a:pPr algn="ctr"/>
            <a:r>
              <a:rPr lang="en-US" sz="6000" b="1" dirty="0">
                <a:latin typeface="Times New Roman" panose="02020603050405020304" pitchFamily="18" charset="0"/>
                <a:cs typeface="Times New Roman" panose="02020603050405020304" pitchFamily="18" charset="0"/>
              </a:rPr>
              <a:t>Case Closed = Bond Discharged</a:t>
            </a:r>
          </a:p>
        </p:txBody>
      </p:sp>
      <p:sp>
        <p:nvSpPr>
          <p:cNvPr id="3" name="TextBox 2"/>
          <p:cNvSpPr txBox="1"/>
          <p:nvPr/>
        </p:nvSpPr>
        <p:spPr>
          <a:xfrm>
            <a:off x="365762" y="1688951"/>
            <a:ext cx="4649992" cy="5016758"/>
          </a:xfrm>
          <a:prstGeom prst="rect">
            <a:avLst/>
          </a:prstGeom>
          <a:noFill/>
        </p:spPr>
        <p:txBody>
          <a:bodyPr wrap="square" rtlCol="0">
            <a:spAutoFit/>
          </a:bodyPr>
          <a:lstStyle/>
          <a:p>
            <a:pPr marL="285750" indent="-28575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Dismissal</a:t>
            </a:r>
          </a:p>
          <a:p>
            <a:endParaRPr lang="en-US" sz="28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Acquittal</a:t>
            </a:r>
          </a:p>
          <a:p>
            <a:endParaRPr lang="en-US" sz="28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ODA</a:t>
            </a:r>
          </a:p>
          <a:p>
            <a:pPr marL="285750" indent="-285750">
              <a:buFont typeface="Arial" panose="020B0604020202020204" pitchFamily="34" charset="0"/>
              <a:buChar char="•"/>
            </a:pPr>
            <a:endParaRPr lang="en-US" sz="28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Community Supervision</a:t>
            </a:r>
          </a:p>
          <a:p>
            <a:endParaRPr lang="en-US" sz="2800" b="1" dirty="0">
              <a:latin typeface="Times New Roman" panose="02020603050405020304" pitchFamily="18" charset="0"/>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Defendant is </a:t>
            </a:r>
            <a:r>
              <a:rPr lang="en-US" sz="2800" b="1" u="sng" dirty="0">
                <a:latin typeface="Times New Roman" panose="02020603050405020304" pitchFamily="18" charset="0"/>
                <a:cs typeface="Times New Roman" panose="02020603050405020304" pitchFamily="18" charset="0"/>
              </a:rPr>
              <a:t>sentenced</a:t>
            </a:r>
          </a:p>
          <a:p>
            <a:pPr marL="285750" indent="-285750">
              <a:buFont typeface="Arial" panose="020B0604020202020204" pitchFamily="34" charset="0"/>
              <a:buChar char="•"/>
            </a:pPr>
            <a:endParaRPr lang="en-US" sz="2800" b="1" u="sng"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CCP Art. 17.08 sec. 5</a:t>
            </a:r>
          </a:p>
        </p:txBody>
      </p:sp>
      <p:pic>
        <p:nvPicPr>
          <p:cNvPr id="4" name="Picture 3"/>
          <p:cNvPicPr>
            <a:picLocks noChangeAspect="1"/>
          </p:cNvPicPr>
          <p:nvPr/>
        </p:nvPicPr>
        <p:blipFill>
          <a:blip r:embed="rId2"/>
          <a:stretch>
            <a:fillRect/>
          </a:stretch>
        </p:blipFill>
        <p:spPr>
          <a:xfrm>
            <a:off x="5276617" y="1688951"/>
            <a:ext cx="6103852" cy="4572000"/>
          </a:xfrm>
          <a:prstGeom prst="rect">
            <a:avLst/>
          </a:prstGeom>
          <a:ln w="76200">
            <a:solidFill>
              <a:srgbClr val="002060"/>
            </a:solidFill>
          </a:ln>
        </p:spPr>
      </p:pic>
    </p:spTree>
    <p:extLst>
      <p:ext uri="{BB962C8B-B14F-4D97-AF65-F5344CB8AC3E}">
        <p14:creationId xmlns:p14="http://schemas.microsoft.com/office/powerpoint/2010/main" val="1140438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729" y="255494"/>
            <a:ext cx="10838330" cy="1200329"/>
          </a:xfrm>
          <a:prstGeom prst="rect">
            <a:avLst/>
          </a:prstGeom>
          <a:noFill/>
        </p:spPr>
        <p:txBody>
          <a:bodyPr wrap="square" rtlCol="0">
            <a:spAutoFit/>
          </a:bodyPr>
          <a:lstStyle/>
          <a:p>
            <a:r>
              <a:rPr lang="en-US" sz="7200" b="1" cap="small" dirty="0">
                <a:latin typeface="Times New Roman" panose="02020603050405020304" pitchFamily="18" charset="0"/>
                <a:cs typeface="Times New Roman" panose="02020603050405020304" pitchFamily="18" charset="0"/>
              </a:rPr>
              <a:t>Cash Bond Refunds</a:t>
            </a:r>
          </a:p>
        </p:txBody>
      </p:sp>
      <p:sp>
        <p:nvSpPr>
          <p:cNvPr id="3" name="Rectangle 2"/>
          <p:cNvSpPr/>
          <p:nvPr/>
        </p:nvSpPr>
        <p:spPr>
          <a:xfrm>
            <a:off x="1277469" y="1455823"/>
            <a:ext cx="9560859" cy="4524315"/>
          </a:xfrm>
          <a:prstGeom prst="rect">
            <a:avLst/>
          </a:prstGeom>
        </p:spPr>
        <p:txBody>
          <a:bodyPr wrap="square">
            <a:spAutoFit/>
          </a:bodyPr>
          <a:lstStyle/>
          <a:p>
            <a:pPr algn="just"/>
            <a:r>
              <a:rPr lang="en-US" sz="3600" dirty="0">
                <a:latin typeface="Times New Roman" panose="02020603050405020304" pitchFamily="18" charset="0"/>
                <a:cs typeface="Times New Roman" panose="02020603050405020304" pitchFamily="18" charset="0"/>
              </a:rPr>
              <a:t>Any cash funds deposited under this article shall be receipted for by the officer receiving the funds and, on order of the court, be refunded in the amount shown on the face of the receipt less the administrative fee authorized by Section 117.055, Local Government Code, after the defendant complies with the conditions of the defendant's bond, to:</a:t>
            </a:r>
          </a:p>
        </p:txBody>
      </p:sp>
      <p:sp>
        <p:nvSpPr>
          <p:cNvPr id="4" name="TextBox 3">
            <a:extLst>
              <a:ext uri="{FF2B5EF4-FFF2-40B4-BE49-F238E27FC236}">
                <a16:creationId xmlns:a16="http://schemas.microsoft.com/office/drawing/2014/main" id="{6F269F21-A837-41B5-B3E0-4B48EB9A8161}"/>
              </a:ext>
            </a:extLst>
          </p:cNvPr>
          <p:cNvSpPr txBox="1"/>
          <p:nvPr/>
        </p:nvSpPr>
        <p:spPr>
          <a:xfrm>
            <a:off x="7262789" y="6233174"/>
            <a:ext cx="3575539" cy="369332"/>
          </a:xfrm>
          <a:prstGeom prst="rect">
            <a:avLst/>
          </a:prstGeom>
          <a:noFill/>
        </p:spPr>
        <p:txBody>
          <a:bodyPr wrap="square" rtlCol="0">
            <a:spAutoFit/>
          </a:bodyPr>
          <a:lstStyle/>
          <a:p>
            <a:r>
              <a:rPr lang="en-US" sz="1800" dirty="0"/>
              <a:t>Tex. Crim. Proc. Code Ann. § 17.02.</a:t>
            </a:r>
          </a:p>
        </p:txBody>
      </p:sp>
    </p:spTree>
    <p:extLst>
      <p:ext uri="{BB962C8B-B14F-4D97-AF65-F5344CB8AC3E}">
        <p14:creationId xmlns:p14="http://schemas.microsoft.com/office/powerpoint/2010/main" val="2924918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282" y="551329"/>
            <a:ext cx="11631706" cy="1107996"/>
          </a:xfrm>
          <a:prstGeom prst="rect">
            <a:avLst/>
          </a:prstGeom>
          <a:noFill/>
        </p:spPr>
        <p:txBody>
          <a:bodyPr wrap="square" rtlCol="0">
            <a:spAutoFit/>
          </a:bodyPr>
          <a:lstStyle/>
          <a:p>
            <a:r>
              <a:rPr lang="en-US" sz="6600" b="1" i="1" cap="small" dirty="0">
                <a:latin typeface="Times New Roman" panose="02020603050405020304" pitchFamily="18" charset="0"/>
                <a:cs typeface="Times New Roman" panose="02020603050405020304" pitchFamily="18" charset="0"/>
              </a:rPr>
              <a:t>A Cash Bond is refunded to:</a:t>
            </a:r>
          </a:p>
        </p:txBody>
      </p:sp>
      <p:sp>
        <p:nvSpPr>
          <p:cNvPr id="3" name="Rectangle 2"/>
          <p:cNvSpPr/>
          <p:nvPr/>
        </p:nvSpPr>
        <p:spPr>
          <a:xfrm>
            <a:off x="658905" y="1857979"/>
            <a:ext cx="11174506" cy="4616648"/>
          </a:xfrm>
          <a:prstGeom prst="rect">
            <a:avLst/>
          </a:prstGeom>
        </p:spPr>
        <p:txBody>
          <a:bodyPr wrap="square">
            <a:spAutoFit/>
          </a:bodyPr>
          <a:lstStyle/>
          <a:p>
            <a:r>
              <a:rPr lang="en-US" sz="3600" dirty="0"/>
              <a:t>(1)	any person in the name of whom a receipt was issued, including the defendant if a receipt was issued to the defendant; or</a:t>
            </a:r>
          </a:p>
          <a:p>
            <a:endParaRPr lang="en-US" sz="3600" dirty="0"/>
          </a:p>
          <a:p>
            <a:r>
              <a:rPr lang="en-US" sz="3600" dirty="0"/>
              <a:t>(2)	the defendant, if no other person is able to produce a receipt for the funds.</a:t>
            </a:r>
          </a:p>
          <a:p>
            <a:endParaRPr lang="en-US" sz="3600" dirty="0"/>
          </a:p>
          <a:p>
            <a:endParaRPr lang="en-US" dirty="0"/>
          </a:p>
          <a:p>
            <a:r>
              <a:rPr lang="en-US" sz="2400" dirty="0"/>
              <a:t>Tex. Crim. Proc. Code Ann. § 17.02.</a:t>
            </a:r>
          </a:p>
        </p:txBody>
      </p:sp>
      <p:pic>
        <p:nvPicPr>
          <p:cNvPr id="5" name="Picture 4"/>
          <p:cNvPicPr>
            <a:picLocks noChangeAspect="1"/>
          </p:cNvPicPr>
          <p:nvPr/>
        </p:nvPicPr>
        <p:blipFill>
          <a:blip r:embed="rId2"/>
          <a:stretch>
            <a:fillRect/>
          </a:stretch>
        </p:blipFill>
        <p:spPr>
          <a:xfrm>
            <a:off x="8305239" y="4920147"/>
            <a:ext cx="1554480" cy="1554480"/>
          </a:xfrm>
          <a:prstGeom prst="rect">
            <a:avLst/>
          </a:prstGeom>
        </p:spPr>
      </p:pic>
      <p:pic>
        <p:nvPicPr>
          <p:cNvPr id="6" name="Picture 5"/>
          <p:cNvPicPr>
            <a:picLocks noChangeAspect="1"/>
          </p:cNvPicPr>
          <p:nvPr/>
        </p:nvPicPr>
        <p:blipFill>
          <a:blip r:embed="rId3"/>
          <a:stretch>
            <a:fillRect/>
          </a:stretch>
        </p:blipFill>
        <p:spPr>
          <a:xfrm>
            <a:off x="9567962" y="4920147"/>
            <a:ext cx="1554615" cy="1554615"/>
          </a:xfrm>
          <a:prstGeom prst="rect">
            <a:avLst/>
          </a:prstGeom>
        </p:spPr>
      </p:pic>
    </p:spTree>
    <p:extLst>
      <p:ext uri="{BB962C8B-B14F-4D97-AF65-F5344CB8AC3E}">
        <p14:creationId xmlns:p14="http://schemas.microsoft.com/office/powerpoint/2010/main" val="2023846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83968" y="833156"/>
            <a:ext cx="8577367" cy="5394960"/>
          </a:xfrm>
          <a:prstGeom prst="rect">
            <a:avLst/>
          </a:prstGeom>
        </p:spPr>
      </p:pic>
    </p:spTree>
    <p:extLst>
      <p:ext uri="{BB962C8B-B14F-4D97-AF65-F5344CB8AC3E}">
        <p14:creationId xmlns:p14="http://schemas.microsoft.com/office/powerpoint/2010/main" val="3732469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282" y="551329"/>
            <a:ext cx="11631706" cy="1107996"/>
          </a:xfrm>
          <a:prstGeom prst="rect">
            <a:avLst/>
          </a:prstGeom>
          <a:noFill/>
        </p:spPr>
        <p:txBody>
          <a:bodyPr wrap="square" rtlCol="0">
            <a:spAutoFit/>
          </a:bodyPr>
          <a:lstStyle/>
          <a:p>
            <a:r>
              <a:rPr lang="en-US" sz="6600" b="1" i="1" cap="small" dirty="0">
                <a:latin typeface="Times New Roman" panose="02020603050405020304" pitchFamily="18" charset="0"/>
                <a:cs typeface="Times New Roman" panose="02020603050405020304" pitchFamily="18" charset="0"/>
              </a:rPr>
              <a:t>A Cash Bond is refunded to:</a:t>
            </a:r>
          </a:p>
        </p:txBody>
      </p:sp>
      <p:sp>
        <p:nvSpPr>
          <p:cNvPr id="3" name="Rectangle 2"/>
          <p:cNvSpPr/>
          <p:nvPr/>
        </p:nvSpPr>
        <p:spPr>
          <a:xfrm>
            <a:off x="658905" y="1857979"/>
            <a:ext cx="11174506" cy="4616648"/>
          </a:xfrm>
          <a:prstGeom prst="rect">
            <a:avLst/>
          </a:prstGeom>
        </p:spPr>
        <p:txBody>
          <a:bodyPr wrap="square">
            <a:spAutoFit/>
          </a:bodyPr>
          <a:lstStyle/>
          <a:p>
            <a:r>
              <a:rPr lang="en-US" sz="3600" dirty="0"/>
              <a:t>(1)	</a:t>
            </a:r>
            <a:r>
              <a:rPr lang="en-US" sz="3600" b="1" i="1" dirty="0">
                <a:solidFill>
                  <a:schemeClr val="bg1"/>
                </a:solidFill>
              </a:rPr>
              <a:t>any person </a:t>
            </a:r>
            <a:r>
              <a:rPr lang="en-US" sz="3600" dirty="0"/>
              <a:t>in the name of whom a receipt was issued, including the defendant if a receipt was issued to the defendant; or</a:t>
            </a:r>
          </a:p>
          <a:p>
            <a:endParaRPr lang="en-US" sz="3600" dirty="0"/>
          </a:p>
          <a:p>
            <a:r>
              <a:rPr lang="en-US" sz="3600" dirty="0"/>
              <a:t>(2)	the defendant, if no other person is able to produce a receipt for the funds.</a:t>
            </a:r>
          </a:p>
          <a:p>
            <a:endParaRPr lang="en-US" sz="3600" dirty="0"/>
          </a:p>
          <a:p>
            <a:endParaRPr lang="en-US" dirty="0"/>
          </a:p>
          <a:p>
            <a:r>
              <a:rPr lang="en-US" sz="2400" dirty="0"/>
              <a:t>Tex. Crim. Proc. Code Ann. § 17.02 (emphasis added).</a:t>
            </a:r>
          </a:p>
        </p:txBody>
      </p:sp>
      <p:pic>
        <p:nvPicPr>
          <p:cNvPr id="5" name="Picture 4"/>
          <p:cNvPicPr>
            <a:picLocks noChangeAspect="1"/>
          </p:cNvPicPr>
          <p:nvPr/>
        </p:nvPicPr>
        <p:blipFill>
          <a:blip r:embed="rId2"/>
          <a:stretch>
            <a:fillRect/>
          </a:stretch>
        </p:blipFill>
        <p:spPr>
          <a:xfrm>
            <a:off x="8305239" y="4920147"/>
            <a:ext cx="1554480" cy="1554480"/>
          </a:xfrm>
          <a:prstGeom prst="rect">
            <a:avLst/>
          </a:prstGeom>
        </p:spPr>
      </p:pic>
      <p:pic>
        <p:nvPicPr>
          <p:cNvPr id="6" name="Picture 5"/>
          <p:cNvPicPr>
            <a:picLocks noChangeAspect="1"/>
          </p:cNvPicPr>
          <p:nvPr/>
        </p:nvPicPr>
        <p:blipFill>
          <a:blip r:embed="rId3"/>
          <a:stretch>
            <a:fillRect/>
          </a:stretch>
        </p:blipFill>
        <p:spPr>
          <a:xfrm>
            <a:off x="9567962" y="4920147"/>
            <a:ext cx="1554615" cy="1554615"/>
          </a:xfrm>
          <a:prstGeom prst="rect">
            <a:avLst/>
          </a:prstGeom>
        </p:spPr>
      </p:pic>
    </p:spTree>
    <p:extLst>
      <p:ext uri="{BB962C8B-B14F-4D97-AF65-F5344CB8AC3E}">
        <p14:creationId xmlns:p14="http://schemas.microsoft.com/office/powerpoint/2010/main" val="2576656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282" y="551329"/>
            <a:ext cx="11631706" cy="1107996"/>
          </a:xfrm>
          <a:prstGeom prst="rect">
            <a:avLst/>
          </a:prstGeom>
          <a:noFill/>
        </p:spPr>
        <p:txBody>
          <a:bodyPr wrap="square" rtlCol="0">
            <a:spAutoFit/>
          </a:bodyPr>
          <a:lstStyle/>
          <a:p>
            <a:r>
              <a:rPr lang="en-US" sz="6600" b="1" i="1" cap="small" dirty="0">
                <a:latin typeface="Times New Roman" panose="02020603050405020304" pitchFamily="18" charset="0"/>
                <a:cs typeface="Times New Roman" panose="02020603050405020304" pitchFamily="18" charset="0"/>
              </a:rPr>
              <a:t>A Cash Bond is refunded to:</a:t>
            </a:r>
          </a:p>
        </p:txBody>
      </p:sp>
      <p:sp>
        <p:nvSpPr>
          <p:cNvPr id="3" name="Rectangle 2"/>
          <p:cNvSpPr/>
          <p:nvPr/>
        </p:nvSpPr>
        <p:spPr>
          <a:xfrm>
            <a:off x="393405" y="1857979"/>
            <a:ext cx="11440006" cy="4616648"/>
          </a:xfrm>
          <a:prstGeom prst="rect">
            <a:avLst/>
          </a:prstGeom>
        </p:spPr>
        <p:txBody>
          <a:bodyPr wrap="square">
            <a:spAutoFit/>
          </a:bodyPr>
          <a:lstStyle/>
          <a:p>
            <a:r>
              <a:rPr lang="en-US" sz="3600" dirty="0"/>
              <a:t>(1)	any person </a:t>
            </a:r>
            <a:r>
              <a:rPr lang="en-US" sz="3600" b="1" i="1" dirty="0">
                <a:solidFill>
                  <a:schemeClr val="bg1"/>
                </a:solidFill>
              </a:rPr>
              <a:t>in the name of whom a receipt was issued</a:t>
            </a:r>
            <a:r>
              <a:rPr lang="en-US" sz="3600" dirty="0"/>
              <a:t>, including the defendant if a receipt was issued to the defendant; or</a:t>
            </a:r>
          </a:p>
          <a:p>
            <a:endParaRPr lang="en-US" sz="3600" dirty="0"/>
          </a:p>
          <a:p>
            <a:r>
              <a:rPr lang="en-US" sz="3600" dirty="0"/>
              <a:t>(2)	the defendant, if no other person is able to produce a receipt for the funds.</a:t>
            </a:r>
          </a:p>
          <a:p>
            <a:endParaRPr lang="en-US" sz="3600" dirty="0"/>
          </a:p>
          <a:p>
            <a:endParaRPr lang="en-US" dirty="0"/>
          </a:p>
          <a:p>
            <a:r>
              <a:rPr lang="en-US" sz="2400" dirty="0"/>
              <a:t>Tex. Crim. Proc. Code Ann. § 17.02 (emphasis added).</a:t>
            </a:r>
          </a:p>
        </p:txBody>
      </p:sp>
      <p:pic>
        <p:nvPicPr>
          <p:cNvPr id="5" name="Picture 4"/>
          <p:cNvPicPr>
            <a:picLocks noChangeAspect="1"/>
          </p:cNvPicPr>
          <p:nvPr/>
        </p:nvPicPr>
        <p:blipFill>
          <a:blip r:embed="rId2"/>
          <a:stretch>
            <a:fillRect/>
          </a:stretch>
        </p:blipFill>
        <p:spPr>
          <a:xfrm>
            <a:off x="8305239" y="4920147"/>
            <a:ext cx="1554480" cy="1554480"/>
          </a:xfrm>
          <a:prstGeom prst="rect">
            <a:avLst/>
          </a:prstGeom>
        </p:spPr>
      </p:pic>
      <p:pic>
        <p:nvPicPr>
          <p:cNvPr id="6" name="Picture 5"/>
          <p:cNvPicPr>
            <a:picLocks noChangeAspect="1"/>
          </p:cNvPicPr>
          <p:nvPr/>
        </p:nvPicPr>
        <p:blipFill>
          <a:blip r:embed="rId3"/>
          <a:stretch>
            <a:fillRect/>
          </a:stretch>
        </p:blipFill>
        <p:spPr>
          <a:xfrm>
            <a:off x="9567962" y="4920147"/>
            <a:ext cx="1554615" cy="1554615"/>
          </a:xfrm>
          <a:prstGeom prst="rect">
            <a:avLst/>
          </a:prstGeom>
        </p:spPr>
      </p:pic>
    </p:spTree>
    <p:extLst>
      <p:ext uri="{BB962C8B-B14F-4D97-AF65-F5344CB8AC3E}">
        <p14:creationId xmlns:p14="http://schemas.microsoft.com/office/powerpoint/2010/main" val="2304704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282" y="551329"/>
            <a:ext cx="11631706" cy="1107996"/>
          </a:xfrm>
          <a:prstGeom prst="rect">
            <a:avLst/>
          </a:prstGeom>
          <a:noFill/>
        </p:spPr>
        <p:txBody>
          <a:bodyPr wrap="square" rtlCol="0">
            <a:spAutoFit/>
          </a:bodyPr>
          <a:lstStyle/>
          <a:p>
            <a:r>
              <a:rPr lang="en-US" sz="6600" b="1" i="1" cap="small" dirty="0">
                <a:latin typeface="Times New Roman" panose="02020603050405020304" pitchFamily="18" charset="0"/>
                <a:cs typeface="Times New Roman" panose="02020603050405020304" pitchFamily="18" charset="0"/>
              </a:rPr>
              <a:t>A Cash Bond is refunded to:</a:t>
            </a:r>
          </a:p>
        </p:txBody>
      </p:sp>
      <p:sp>
        <p:nvSpPr>
          <p:cNvPr id="3" name="Rectangle 2"/>
          <p:cNvSpPr/>
          <p:nvPr/>
        </p:nvSpPr>
        <p:spPr>
          <a:xfrm>
            <a:off x="658905" y="1857979"/>
            <a:ext cx="11174506" cy="4616648"/>
          </a:xfrm>
          <a:prstGeom prst="rect">
            <a:avLst/>
          </a:prstGeom>
        </p:spPr>
        <p:txBody>
          <a:bodyPr wrap="square">
            <a:spAutoFit/>
          </a:bodyPr>
          <a:lstStyle/>
          <a:p>
            <a:r>
              <a:rPr lang="en-US" sz="3600" dirty="0"/>
              <a:t>(1)	any person in the name of whom a receipt was issued, including the defendant if a receipt was issued to the defendant; </a:t>
            </a:r>
            <a:r>
              <a:rPr lang="en-US" sz="3600" b="1" i="1" dirty="0">
                <a:solidFill>
                  <a:schemeClr val="bg1"/>
                </a:solidFill>
              </a:rPr>
              <a:t>or</a:t>
            </a:r>
          </a:p>
          <a:p>
            <a:endParaRPr lang="en-US" sz="3600" dirty="0"/>
          </a:p>
          <a:p>
            <a:r>
              <a:rPr lang="en-US" sz="3600" dirty="0"/>
              <a:t>(2)	</a:t>
            </a:r>
            <a:r>
              <a:rPr lang="en-US" sz="3600" b="1" i="1" dirty="0">
                <a:solidFill>
                  <a:schemeClr val="bg1"/>
                </a:solidFill>
              </a:rPr>
              <a:t>the defendant</a:t>
            </a:r>
            <a:r>
              <a:rPr lang="en-US" sz="3600" dirty="0"/>
              <a:t>, </a:t>
            </a:r>
            <a:r>
              <a:rPr lang="en-US" sz="3600" b="1" i="1" dirty="0">
                <a:solidFill>
                  <a:schemeClr val="bg1"/>
                </a:solidFill>
              </a:rPr>
              <a:t>if</a:t>
            </a:r>
            <a:r>
              <a:rPr lang="en-US" sz="3600" dirty="0"/>
              <a:t> no other person is able to produce a receipt for the funds.</a:t>
            </a:r>
          </a:p>
          <a:p>
            <a:endParaRPr lang="en-US" sz="3600" dirty="0"/>
          </a:p>
          <a:p>
            <a:endParaRPr lang="en-US" dirty="0"/>
          </a:p>
          <a:p>
            <a:r>
              <a:rPr lang="en-US" sz="2400" dirty="0"/>
              <a:t>Tex. Crim. Proc. Code Ann. § 17.02 (emphasis added).</a:t>
            </a:r>
          </a:p>
        </p:txBody>
      </p:sp>
      <p:pic>
        <p:nvPicPr>
          <p:cNvPr id="5" name="Picture 4"/>
          <p:cNvPicPr>
            <a:picLocks noChangeAspect="1"/>
          </p:cNvPicPr>
          <p:nvPr/>
        </p:nvPicPr>
        <p:blipFill>
          <a:blip r:embed="rId2"/>
          <a:stretch>
            <a:fillRect/>
          </a:stretch>
        </p:blipFill>
        <p:spPr>
          <a:xfrm>
            <a:off x="8305239" y="4920147"/>
            <a:ext cx="1554480" cy="1554480"/>
          </a:xfrm>
          <a:prstGeom prst="rect">
            <a:avLst/>
          </a:prstGeom>
        </p:spPr>
      </p:pic>
      <p:pic>
        <p:nvPicPr>
          <p:cNvPr id="6" name="Picture 5"/>
          <p:cNvPicPr>
            <a:picLocks noChangeAspect="1"/>
          </p:cNvPicPr>
          <p:nvPr/>
        </p:nvPicPr>
        <p:blipFill>
          <a:blip r:embed="rId3"/>
          <a:stretch>
            <a:fillRect/>
          </a:stretch>
        </p:blipFill>
        <p:spPr>
          <a:xfrm>
            <a:off x="9567962" y="4920147"/>
            <a:ext cx="1554615" cy="1554615"/>
          </a:xfrm>
          <a:prstGeom prst="rect">
            <a:avLst/>
          </a:prstGeom>
        </p:spPr>
      </p:pic>
    </p:spTree>
    <p:extLst>
      <p:ext uri="{BB962C8B-B14F-4D97-AF65-F5344CB8AC3E}">
        <p14:creationId xmlns:p14="http://schemas.microsoft.com/office/powerpoint/2010/main" val="2640083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729" y="255494"/>
            <a:ext cx="10838330" cy="1200329"/>
          </a:xfrm>
          <a:prstGeom prst="rect">
            <a:avLst/>
          </a:prstGeom>
          <a:noFill/>
        </p:spPr>
        <p:txBody>
          <a:bodyPr wrap="square" rtlCol="0">
            <a:spAutoFit/>
          </a:bodyPr>
          <a:lstStyle/>
          <a:p>
            <a:r>
              <a:rPr lang="en-US" sz="7200" b="1" cap="small" dirty="0">
                <a:latin typeface="Times New Roman" panose="02020603050405020304" pitchFamily="18" charset="0"/>
                <a:cs typeface="Times New Roman" panose="02020603050405020304" pitchFamily="18" charset="0"/>
              </a:rPr>
              <a:t>Cash Bond Refunds</a:t>
            </a:r>
          </a:p>
        </p:txBody>
      </p:sp>
      <p:sp>
        <p:nvSpPr>
          <p:cNvPr id="3" name="Rectangle 2"/>
          <p:cNvSpPr/>
          <p:nvPr/>
        </p:nvSpPr>
        <p:spPr>
          <a:xfrm>
            <a:off x="1277469" y="1455823"/>
            <a:ext cx="9560859" cy="5447645"/>
          </a:xfrm>
          <a:prstGeom prst="rect">
            <a:avLst/>
          </a:prstGeom>
        </p:spPr>
        <p:txBody>
          <a:bodyPr wrap="square">
            <a:spAutoFit/>
          </a:bodyPr>
          <a:lstStyle/>
          <a:p>
            <a:pPr algn="just"/>
            <a:r>
              <a:rPr lang="en-US" sz="3600" dirty="0">
                <a:latin typeface="Times New Roman" panose="02020603050405020304" pitchFamily="18" charset="0"/>
                <a:cs typeface="Times New Roman" panose="02020603050405020304" pitchFamily="18" charset="0"/>
              </a:rPr>
              <a:t>Any cash funds deposited under this article shall be receipted for by the officer receiving the funds and, </a:t>
            </a:r>
            <a:r>
              <a:rPr lang="en-US" sz="3600" b="1" dirty="0">
                <a:solidFill>
                  <a:schemeClr val="bg1"/>
                </a:solidFill>
                <a:latin typeface="Times New Roman" panose="02020603050405020304" pitchFamily="18" charset="0"/>
                <a:cs typeface="Times New Roman" panose="02020603050405020304" pitchFamily="18" charset="0"/>
              </a:rPr>
              <a:t>on order of the court, be refunded </a:t>
            </a:r>
            <a:r>
              <a:rPr lang="en-US" sz="3600" dirty="0">
                <a:latin typeface="Times New Roman" panose="02020603050405020304" pitchFamily="18" charset="0"/>
                <a:cs typeface="Times New Roman" panose="02020603050405020304" pitchFamily="18" charset="0"/>
              </a:rPr>
              <a:t>in the amount shown on the face of the receipt less the administrative fee authorized by Section 117.055, Local Government Code, after the defendant complies with the conditions of the defendant's bond, to:</a:t>
            </a:r>
          </a:p>
          <a:p>
            <a:pPr algn="r"/>
            <a:r>
              <a:rPr lang="en-US" sz="2400" dirty="0"/>
              <a:t>Tex. Crim. Proc. Code Ann. § 17.02 (emphasis added).</a:t>
            </a:r>
          </a:p>
          <a:p>
            <a:pPr algn="just"/>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6627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7505" y="497541"/>
            <a:ext cx="10367683" cy="5262979"/>
          </a:xfrm>
          <a:prstGeom prst="rect">
            <a:avLst/>
          </a:prstGeom>
          <a:noFill/>
        </p:spPr>
        <p:txBody>
          <a:bodyPr wrap="square" rtlCol="0">
            <a:spAutoFit/>
          </a:bodyPr>
          <a:lstStyle/>
          <a:p>
            <a:r>
              <a:rPr lang="en-US" sz="7200" b="1" cap="small" dirty="0">
                <a:latin typeface="Times New Roman" panose="02020603050405020304" pitchFamily="18" charset="0"/>
                <a:cs typeface="Times New Roman" panose="02020603050405020304" pitchFamily="18" charset="0"/>
              </a:rPr>
              <a:t>FTA: </a:t>
            </a:r>
          </a:p>
          <a:p>
            <a:endParaRPr lang="en-US" sz="6600" b="1" cap="small" dirty="0">
              <a:latin typeface="Times New Roman" panose="02020603050405020304" pitchFamily="18" charset="0"/>
              <a:cs typeface="Times New Roman" panose="02020603050405020304" pitchFamily="18" charset="0"/>
            </a:endParaRPr>
          </a:p>
          <a:p>
            <a:pPr marL="857250" indent="-857250">
              <a:buFont typeface="Arial" panose="020B0604020202020204" pitchFamily="34" charset="0"/>
              <a:buChar char="•"/>
            </a:pPr>
            <a:r>
              <a:rPr lang="en-US" sz="6600" b="1" cap="small" dirty="0">
                <a:latin typeface="Times New Roman" panose="02020603050405020304" pitchFamily="18" charset="0"/>
                <a:cs typeface="Times New Roman" panose="02020603050405020304" pitchFamily="18" charset="0"/>
              </a:rPr>
              <a:t>Capias / Warrant</a:t>
            </a:r>
          </a:p>
          <a:p>
            <a:pPr marL="857250" indent="-857250">
              <a:buFont typeface="Arial" panose="020B0604020202020204" pitchFamily="34" charset="0"/>
              <a:buChar char="•"/>
            </a:pPr>
            <a:endParaRPr lang="en-US" sz="6600" b="1" cap="small" dirty="0">
              <a:latin typeface="Times New Roman" panose="02020603050405020304" pitchFamily="18" charset="0"/>
              <a:cs typeface="Times New Roman" panose="02020603050405020304" pitchFamily="18" charset="0"/>
            </a:endParaRPr>
          </a:p>
          <a:p>
            <a:pPr marL="857250" indent="-857250">
              <a:buFont typeface="Arial" panose="020B0604020202020204" pitchFamily="34" charset="0"/>
              <a:buChar char="•"/>
            </a:pPr>
            <a:r>
              <a:rPr lang="en-US" sz="6600" b="1" cap="small" dirty="0">
                <a:latin typeface="Times New Roman" panose="02020603050405020304" pitchFamily="18" charset="0"/>
                <a:cs typeface="Times New Roman" panose="02020603050405020304" pitchFamily="18" charset="0"/>
              </a:rPr>
              <a:t>Bond Forfeiture </a:t>
            </a:r>
          </a:p>
        </p:txBody>
      </p:sp>
    </p:spTree>
    <p:extLst>
      <p:ext uri="{BB962C8B-B14F-4D97-AF65-F5344CB8AC3E}">
        <p14:creationId xmlns:p14="http://schemas.microsoft.com/office/powerpoint/2010/main" val="2186328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99169" y="514629"/>
            <a:ext cx="4451973" cy="5943600"/>
          </a:xfrm>
          <a:prstGeom prst="rect">
            <a:avLst/>
          </a:prstGeom>
        </p:spPr>
      </p:pic>
      <p:sp>
        <p:nvSpPr>
          <p:cNvPr id="4" name="TextBox 3"/>
          <p:cNvSpPr txBox="1"/>
          <p:nvPr/>
        </p:nvSpPr>
        <p:spPr>
          <a:xfrm>
            <a:off x="672354" y="514629"/>
            <a:ext cx="5109882" cy="1569660"/>
          </a:xfrm>
          <a:prstGeom prst="rect">
            <a:avLst/>
          </a:prstGeom>
          <a:noFill/>
        </p:spPr>
        <p:txBody>
          <a:bodyPr wrap="square" rtlCol="0">
            <a:spAutoFit/>
          </a:bodyPr>
          <a:lstStyle/>
          <a:p>
            <a:pPr algn="ctr"/>
            <a:r>
              <a:rPr lang="en-US" sz="9600" b="1" cap="small" dirty="0">
                <a:latin typeface="Times New Roman" panose="02020603050405020304" pitchFamily="18" charset="0"/>
                <a:cs typeface="Times New Roman" panose="02020603050405020304" pitchFamily="18" charset="0"/>
              </a:rPr>
              <a:t>FTA</a:t>
            </a:r>
          </a:p>
        </p:txBody>
      </p:sp>
      <p:sp>
        <p:nvSpPr>
          <p:cNvPr id="5" name="TextBox 4"/>
          <p:cNvSpPr txBox="1"/>
          <p:nvPr/>
        </p:nvSpPr>
        <p:spPr>
          <a:xfrm>
            <a:off x="712696" y="2554941"/>
            <a:ext cx="5459505" cy="2308324"/>
          </a:xfrm>
          <a:prstGeom prst="rect">
            <a:avLst/>
          </a:prstGeom>
          <a:noFill/>
        </p:spPr>
        <p:txBody>
          <a:bodyPr wrap="square" rtlCol="0">
            <a:spAutoFit/>
          </a:bodyPr>
          <a:lstStyle/>
          <a:p>
            <a:pPr marL="285750" indent="-285750">
              <a:buFont typeface="Arial" panose="020B0604020202020204" pitchFamily="34" charset="0"/>
              <a:buChar char="•"/>
            </a:pPr>
            <a:r>
              <a:rPr lang="en-US" sz="7200" b="1" cap="small" dirty="0">
                <a:latin typeface="Times New Roman" panose="02020603050405020304" pitchFamily="18" charset="0"/>
                <a:cs typeface="Times New Roman" panose="02020603050405020304" pitchFamily="18" charset="0"/>
              </a:rPr>
              <a:t>Capias / Warrant</a:t>
            </a:r>
          </a:p>
        </p:txBody>
      </p:sp>
      <p:sp>
        <p:nvSpPr>
          <p:cNvPr id="6" name="TextBox 5"/>
          <p:cNvSpPr txBox="1"/>
          <p:nvPr/>
        </p:nvSpPr>
        <p:spPr>
          <a:xfrm>
            <a:off x="367150" y="5001333"/>
            <a:ext cx="6150595" cy="1077218"/>
          </a:xfrm>
          <a:prstGeom prst="rect">
            <a:avLst/>
          </a:prstGeom>
          <a:noFill/>
        </p:spPr>
        <p:txBody>
          <a:bodyPr wrap="none" rtlCol="0">
            <a:spAutoFit/>
          </a:bodyPr>
          <a:lstStyle/>
          <a:p>
            <a:r>
              <a:rPr lang="en-US" sz="3200" b="1" i="1" dirty="0"/>
              <a:t>Purpose:  </a:t>
            </a:r>
            <a:r>
              <a:rPr lang="en-US" sz="3200" b="1" dirty="0"/>
              <a:t>to get the D back in court</a:t>
            </a:r>
          </a:p>
          <a:p>
            <a:r>
              <a:rPr lang="en-US" sz="3200" b="1" dirty="0"/>
              <a:t>to resolve the criminal case</a:t>
            </a:r>
          </a:p>
        </p:txBody>
      </p:sp>
    </p:spTree>
    <p:extLst>
      <p:ext uri="{BB962C8B-B14F-4D97-AF65-F5344CB8AC3E}">
        <p14:creationId xmlns:p14="http://schemas.microsoft.com/office/powerpoint/2010/main" val="27503467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9734" y="166681"/>
            <a:ext cx="11472531" cy="5816977"/>
          </a:xfrm>
          <a:prstGeom prst="rect">
            <a:avLst/>
          </a:prstGeom>
          <a:noFill/>
        </p:spPr>
        <p:txBody>
          <a:bodyPr wrap="square" rtlCol="0">
            <a:spAutoFit/>
          </a:bodyPr>
          <a:lstStyle/>
          <a:p>
            <a:r>
              <a:rPr lang="en-US" sz="8800" b="1" dirty="0"/>
              <a:t>Bond Forfeiture:  </a:t>
            </a:r>
          </a:p>
          <a:p>
            <a:endParaRPr lang="en-US" sz="1200" b="1" dirty="0"/>
          </a:p>
          <a:p>
            <a:endParaRPr lang="en-US" sz="1200" b="1" dirty="0"/>
          </a:p>
          <a:p>
            <a:pPr marL="571500" indent="-571500">
              <a:buFont typeface="Arial" panose="020B0604020202020204" pitchFamily="34" charset="0"/>
              <a:buChar char="•"/>
            </a:pPr>
            <a:r>
              <a:rPr lang="en-US" sz="6000" b="1" dirty="0"/>
              <a:t>To enforce the contract made when the bond was executed </a:t>
            </a:r>
          </a:p>
          <a:p>
            <a:pPr marL="571500" indent="-571500">
              <a:buFont typeface="Arial" panose="020B0604020202020204" pitchFamily="34" charset="0"/>
              <a:buChar char="•"/>
            </a:pPr>
            <a:endParaRPr lang="en-US" sz="1200" b="1" dirty="0"/>
          </a:p>
          <a:p>
            <a:pPr marL="571500" indent="-571500">
              <a:buFont typeface="Arial" panose="020B0604020202020204" pitchFamily="34" charset="0"/>
              <a:buChar char="•"/>
            </a:pPr>
            <a:endParaRPr lang="en-US" sz="1200" b="1" dirty="0"/>
          </a:p>
          <a:p>
            <a:pPr marL="571500" indent="-571500">
              <a:buFont typeface="Arial" panose="020B0604020202020204" pitchFamily="34" charset="0"/>
              <a:buChar char="•"/>
            </a:pPr>
            <a:endParaRPr lang="en-US" sz="1200" b="1" dirty="0"/>
          </a:p>
          <a:p>
            <a:pPr marL="571500" indent="-571500">
              <a:buFont typeface="Arial" panose="020B0604020202020204" pitchFamily="34" charset="0"/>
              <a:buChar char="•"/>
            </a:pPr>
            <a:r>
              <a:rPr lang="en-US" sz="6000" b="1" dirty="0"/>
              <a:t>Judgment Nisi </a:t>
            </a:r>
          </a:p>
          <a:p>
            <a:pPr marL="1028700" lvl="1" indent="-571500">
              <a:buFont typeface="Arial" panose="020B0604020202020204" pitchFamily="34" charset="0"/>
              <a:buChar char="•"/>
            </a:pPr>
            <a:r>
              <a:rPr lang="en-US" sz="4400" b="1" i="1" dirty="0"/>
              <a:t>Judgment Unless</a:t>
            </a:r>
          </a:p>
        </p:txBody>
      </p:sp>
    </p:spTree>
    <p:extLst>
      <p:ext uri="{BB962C8B-B14F-4D97-AF65-F5344CB8AC3E}">
        <p14:creationId xmlns:p14="http://schemas.microsoft.com/office/powerpoint/2010/main" val="37260004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8931" y="120476"/>
            <a:ext cx="11672392" cy="6278642"/>
          </a:xfrm>
          <a:prstGeom prst="rect">
            <a:avLst/>
          </a:prstGeom>
        </p:spPr>
        <p:txBody>
          <a:bodyPr wrap="square">
            <a:spAutoFit/>
          </a:bodyPr>
          <a:lstStyle/>
          <a:p>
            <a:r>
              <a:rPr lang="en-US" sz="4800" b="1" cap="small" dirty="0">
                <a:latin typeface="Times New Roman" panose="02020603050405020304" pitchFamily="18" charset="0"/>
                <a:cs typeface="Times New Roman" panose="02020603050405020304" pitchFamily="18" charset="0"/>
              </a:rPr>
              <a:t>Scire Facias or Civil Docket:  </a:t>
            </a:r>
          </a:p>
          <a:p>
            <a:r>
              <a:rPr lang="en-US" sz="3600" dirty="0"/>
              <a:t>CCP 22.10</a:t>
            </a:r>
          </a:p>
          <a:p>
            <a:endParaRPr lang="en-US" dirty="0"/>
          </a:p>
          <a:p>
            <a:r>
              <a:rPr lang="en-US" sz="2000" b="1" dirty="0">
                <a:latin typeface="Times New Roman" panose="02020603050405020304" pitchFamily="18" charset="0"/>
                <a:cs typeface="Times New Roman" panose="02020603050405020304" pitchFamily="18" charset="0"/>
              </a:rPr>
              <a:t>The issuance of a judgment nisi is </a:t>
            </a:r>
            <a:r>
              <a:rPr lang="en-US" sz="2000" b="1" u="sng" dirty="0">
                <a:latin typeface="Times New Roman" panose="02020603050405020304" pitchFamily="18" charset="0"/>
                <a:cs typeface="Times New Roman" panose="02020603050405020304" pitchFamily="18" charset="0"/>
              </a:rPr>
              <a:t>the start of a new case</a:t>
            </a:r>
            <a:r>
              <a:rPr lang="en-US" sz="2000" b="1" dirty="0">
                <a:latin typeface="Times New Roman" panose="02020603050405020304" pitchFamily="18" charset="0"/>
                <a:cs typeface="Times New Roman" panose="02020603050405020304" pitchFamily="18" charset="0"/>
              </a:rPr>
              <a:t>. </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	The case is docketed on a scire facias docket </a:t>
            </a:r>
            <a:r>
              <a:rPr lang="en-US" sz="2000" b="1" u="sng" dirty="0">
                <a:latin typeface="Times New Roman" panose="02020603050405020304" pitchFamily="18" charset="0"/>
                <a:cs typeface="Times New Roman" panose="02020603050405020304" pitchFamily="18" charset="0"/>
              </a:rPr>
              <a:t>or </a:t>
            </a:r>
            <a:r>
              <a:rPr lang="en-US" sz="2000" b="1" dirty="0">
                <a:latin typeface="Times New Roman" panose="02020603050405020304" pitchFamily="18" charset="0"/>
                <a:cs typeface="Times New Roman" panose="02020603050405020304" pitchFamily="18" charset="0"/>
              </a:rPr>
              <a:t>a civil docket.</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	The State of Texas is the Plaintiff.</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	The DP and his sureties are the defendants.</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	The nisi—or bond forfeiture—case is governed by the Texas Rules of </a:t>
            </a:r>
            <a:r>
              <a:rPr lang="en-US" sz="2000" b="1" u="sng" dirty="0">
                <a:latin typeface="Times New Roman" panose="02020603050405020304" pitchFamily="18" charset="0"/>
                <a:cs typeface="Times New Roman" panose="02020603050405020304" pitchFamily="18" charset="0"/>
              </a:rPr>
              <a:t>Civil Procedure</a:t>
            </a:r>
            <a:r>
              <a:rPr lang="en-US" sz="2000" b="1" dirty="0">
                <a:latin typeface="Times New Roman" panose="02020603050405020304" pitchFamily="18" charset="0"/>
                <a:cs typeface="Times New Roman" panose="02020603050405020304" pitchFamily="18" charset="0"/>
              </a:rPr>
              <a:t>, unless provided otherwise in Chapter 22, CCP.</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	But, the case is still a criminal case—appeals are taken to the Court of Criminal Appeals, not the Texas Supreme Court.</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	STATUTE OF LIMITATIONS:  The State has four years from the FTA to file a BF case.  CCP 22.18.</a:t>
            </a:r>
          </a:p>
        </p:txBody>
      </p:sp>
    </p:spTree>
    <p:extLst>
      <p:ext uri="{BB962C8B-B14F-4D97-AF65-F5344CB8AC3E}">
        <p14:creationId xmlns:p14="http://schemas.microsoft.com/office/powerpoint/2010/main" val="3838963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492" y="316523"/>
            <a:ext cx="11641015" cy="6278642"/>
          </a:xfrm>
          <a:prstGeom prst="rect">
            <a:avLst/>
          </a:prstGeom>
        </p:spPr>
        <p:txBody>
          <a:bodyPr wrap="square">
            <a:spAutoFit/>
          </a:bodyPr>
          <a:lstStyle/>
          <a:p>
            <a:pPr algn="just"/>
            <a:r>
              <a:rPr lang="en-US" sz="4800" b="1" dirty="0">
                <a:solidFill>
                  <a:schemeClr val="bg1"/>
                </a:solidFill>
              </a:rPr>
              <a:t>NOTE:  </a:t>
            </a:r>
            <a:r>
              <a:rPr lang="en-US" sz="4800" b="1" dirty="0"/>
              <a:t>The Judgment nisi should identify the surety by his, her, or its real name, not by an assumed name or d/b/a (doing business as).  </a:t>
            </a:r>
          </a:p>
          <a:p>
            <a:pPr algn="just"/>
            <a:endParaRPr lang="en-US" sz="1000" b="1" dirty="0"/>
          </a:p>
          <a:p>
            <a:pPr algn="ctr"/>
            <a:r>
              <a:rPr lang="en-US" sz="3600" b="1" i="1" dirty="0">
                <a:solidFill>
                  <a:schemeClr val="accent1"/>
                </a:solidFill>
              </a:rPr>
              <a:t>(Remember:  Ignore the D/B/A)</a:t>
            </a:r>
          </a:p>
          <a:p>
            <a:pPr algn="just"/>
            <a:endParaRPr lang="en-US" sz="1000" b="1" dirty="0"/>
          </a:p>
          <a:p>
            <a:pPr algn="just"/>
            <a:r>
              <a:rPr lang="en-US" sz="4800" b="1" dirty="0">
                <a:solidFill>
                  <a:schemeClr val="bg1"/>
                </a:solidFill>
              </a:rPr>
              <a:t>This also true for the citation.  </a:t>
            </a:r>
          </a:p>
          <a:p>
            <a:pPr algn="just"/>
            <a:endParaRPr lang="en-US" sz="1000" b="1" dirty="0"/>
          </a:p>
          <a:p>
            <a:pPr algn="just"/>
            <a:r>
              <a:rPr lang="en-US" sz="4800" b="1" dirty="0"/>
              <a:t>For example:  John J. Doe, surety, (not “John’s Bail Bonds”); or National Fidelity Ins. Co., agent John J. Doe, (not “John J. Doe”).</a:t>
            </a:r>
          </a:p>
        </p:txBody>
      </p:sp>
    </p:spTree>
    <p:extLst>
      <p:ext uri="{BB962C8B-B14F-4D97-AF65-F5344CB8AC3E}">
        <p14:creationId xmlns:p14="http://schemas.microsoft.com/office/powerpoint/2010/main" val="24126841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123" y="861536"/>
            <a:ext cx="11857548" cy="4154984"/>
          </a:xfrm>
          <a:prstGeom prst="rect">
            <a:avLst/>
          </a:prstGeom>
        </p:spPr>
        <p:txBody>
          <a:bodyPr wrap="square">
            <a:spAutoFit/>
          </a:bodyPr>
          <a:lstStyle/>
          <a:p>
            <a:r>
              <a:rPr lang="en-US" dirty="0"/>
              <a:t>•</a:t>
            </a:r>
            <a:r>
              <a:rPr lang="en-US" sz="4400" b="1" dirty="0"/>
              <a:t>Citation &amp; Service of Process:  CCP 22.03—22.08</a:t>
            </a:r>
          </a:p>
          <a:p>
            <a:pPr algn="ctr"/>
            <a:endParaRPr lang="en-US" sz="4400" b="1" dirty="0"/>
          </a:p>
          <a:p>
            <a:r>
              <a:rPr lang="en-US" sz="4400" b="1" dirty="0"/>
              <a:t>•	 Citation is the same as in civil actions. </a:t>
            </a:r>
          </a:p>
          <a:p>
            <a:r>
              <a:rPr lang="en-US" sz="4400" b="1" dirty="0"/>
              <a:t>	 CCP 22.05.  </a:t>
            </a:r>
          </a:p>
          <a:p>
            <a:endParaRPr lang="en-US" sz="4400" b="1" dirty="0"/>
          </a:p>
          <a:p>
            <a:r>
              <a:rPr lang="en-US" sz="4400" b="1" dirty="0"/>
              <a:t>BUT THERE ARE SEVERAL DIFFERENCES:</a:t>
            </a:r>
          </a:p>
        </p:txBody>
      </p:sp>
    </p:spTree>
    <p:extLst>
      <p:ext uri="{BB962C8B-B14F-4D97-AF65-F5344CB8AC3E}">
        <p14:creationId xmlns:p14="http://schemas.microsoft.com/office/powerpoint/2010/main" val="4134123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417" t="2385" r="8449"/>
          <a:stretch/>
        </p:blipFill>
        <p:spPr>
          <a:xfrm>
            <a:off x="1573306" y="591670"/>
            <a:ext cx="9152937" cy="5669280"/>
          </a:xfrm>
          <a:prstGeom prst="rect">
            <a:avLst/>
          </a:prstGeom>
        </p:spPr>
      </p:pic>
    </p:spTree>
    <p:extLst>
      <p:ext uri="{BB962C8B-B14F-4D97-AF65-F5344CB8AC3E}">
        <p14:creationId xmlns:p14="http://schemas.microsoft.com/office/powerpoint/2010/main" val="13647056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452" y="345721"/>
            <a:ext cx="11857548" cy="6447919"/>
          </a:xfrm>
          <a:prstGeom prst="rect">
            <a:avLst/>
          </a:prstGeom>
        </p:spPr>
        <p:txBody>
          <a:bodyPr wrap="square">
            <a:spAutoFit/>
          </a:bodyPr>
          <a:lstStyle/>
          <a:p>
            <a:r>
              <a:rPr lang="en-US" sz="4400" b="1" dirty="0"/>
              <a:t>Citation &amp; Service of Process:  CCP 22.03—22.08</a:t>
            </a:r>
          </a:p>
          <a:p>
            <a:pPr marL="571500" indent="-571500">
              <a:buFont typeface="Arial" panose="020B0604020202020204" pitchFamily="34" charset="0"/>
              <a:buChar char="•"/>
            </a:pPr>
            <a:r>
              <a:rPr lang="en-US" sz="4400" b="1" dirty="0"/>
              <a:t>DIFFERENCES:</a:t>
            </a:r>
          </a:p>
          <a:p>
            <a:pPr marL="571500" indent="-571500">
              <a:buFont typeface="Arial" panose="020B0604020202020204" pitchFamily="34" charset="0"/>
              <a:buChar char="•"/>
            </a:pPr>
            <a:r>
              <a:rPr lang="en-US" sz="4400" b="1" dirty="0">
                <a:solidFill>
                  <a:schemeClr val="bg1"/>
                </a:solidFill>
              </a:rPr>
              <a:t>Citation Requirements:</a:t>
            </a:r>
          </a:p>
          <a:p>
            <a:pPr marL="571500" indent="-571500">
              <a:buFont typeface="Arial" panose="020B0604020202020204" pitchFamily="34" charset="0"/>
              <a:buChar char="•"/>
            </a:pPr>
            <a:endParaRPr lang="en-US" sz="1000" b="1" dirty="0"/>
          </a:p>
          <a:p>
            <a:pPr marL="571500" indent="-571500">
              <a:spcBef>
                <a:spcPts val="600"/>
              </a:spcBef>
              <a:spcAft>
                <a:spcPts val="600"/>
              </a:spcAft>
              <a:buFont typeface="Arial" panose="020B0604020202020204" pitchFamily="34" charset="0"/>
              <a:buChar char="•"/>
            </a:pPr>
            <a:r>
              <a:rPr lang="en-US" sz="4000" b="1" dirty="0"/>
              <a:t>A copy of the Judgment Nisi</a:t>
            </a:r>
          </a:p>
          <a:p>
            <a:pPr marL="571500" indent="-571500">
              <a:spcBef>
                <a:spcPts val="600"/>
              </a:spcBef>
              <a:spcAft>
                <a:spcPts val="600"/>
              </a:spcAft>
              <a:buFont typeface="Arial" panose="020B0604020202020204" pitchFamily="34" charset="0"/>
              <a:buChar char="•"/>
            </a:pPr>
            <a:r>
              <a:rPr lang="en-US" sz="4000" b="1" dirty="0"/>
              <a:t>A copy of the bond</a:t>
            </a:r>
          </a:p>
          <a:p>
            <a:pPr marL="571500" indent="-571500">
              <a:spcBef>
                <a:spcPts val="600"/>
              </a:spcBef>
              <a:spcAft>
                <a:spcPts val="600"/>
              </a:spcAft>
              <a:buFont typeface="Arial" panose="020B0604020202020204" pitchFamily="34" charset="0"/>
              <a:buChar char="•"/>
            </a:pPr>
            <a:r>
              <a:rPr lang="en-US" sz="4000" b="1" dirty="0"/>
              <a:t>A copy of the power of attorney</a:t>
            </a:r>
          </a:p>
          <a:p>
            <a:pPr marL="571500" indent="-571500">
              <a:spcBef>
                <a:spcPts val="600"/>
              </a:spcBef>
              <a:spcAft>
                <a:spcPts val="600"/>
              </a:spcAft>
              <a:buFont typeface="Arial" panose="020B0604020202020204" pitchFamily="34" charset="0"/>
              <a:buChar char="•"/>
            </a:pPr>
            <a:r>
              <a:rPr lang="en-US" sz="4000" b="1" dirty="0"/>
              <a:t>Notice that the parties “show cause why the judgment of forfeiture should not be made final.”  																		</a:t>
            </a:r>
            <a:r>
              <a:rPr lang="en-US" sz="3600" b="1" dirty="0"/>
              <a:t>CCP Art. 22.04</a:t>
            </a:r>
            <a:endParaRPr lang="en-US" sz="4400" b="1" dirty="0"/>
          </a:p>
        </p:txBody>
      </p:sp>
    </p:spTree>
    <p:extLst>
      <p:ext uri="{BB962C8B-B14F-4D97-AF65-F5344CB8AC3E}">
        <p14:creationId xmlns:p14="http://schemas.microsoft.com/office/powerpoint/2010/main" val="8023183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FEA568-1D02-46C0-A701-8706D538CA95}"/>
              </a:ext>
            </a:extLst>
          </p:cNvPr>
          <p:cNvSpPr txBox="1"/>
          <p:nvPr/>
        </p:nvSpPr>
        <p:spPr>
          <a:xfrm>
            <a:off x="504093" y="289679"/>
            <a:ext cx="11394830" cy="6555641"/>
          </a:xfrm>
          <a:prstGeom prst="rect">
            <a:avLst/>
          </a:prstGeom>
          <a:noFill/>
        </p:spPr>
        <p:txBody>
          <a:bodyPr wrap="square" rtlCol="0">
            <a:spAutoFit/>
          </a:bodyPr>
          <a:lstStyle/>
          <a:p>
            <a:pPr>
              <a:spcBef>
                <a:spcPts val="1200"/>
              </a:spcBef>
              <a:spcAft>
                <a:spcPts val="1200"/>
              </a:spcAft>
            </a:pPr>
            <a:r>
              <a:rPr lang="en-US" sz="3600" b="1" dirty="0">
                <a:solidFill>
                  <a:schemeClr val="bg1"/>
                </a:solidFill>
              </a:rPr>
              <a:t>DEFENDANT EXCEPTION:  </a:t>
            </a:r>
            <a:r>
              <a:rPr lang="en-US" sz="3600" dirty="0"/>
              <a:t>The defendant does not receive citation and SOP as in normal civil actions.  </a:t>
            </a:r>
          </a:p>
          <a:p>
            <a:pPr>
              <a:spcBef>
                <a:spcPts val="1200"/>
              </a:spcBef>
              <a:spcAft>
                <a:spcPts val="1200"/>
              </a:spcAft>
            </a:pPr>
            <a:r>
              <a:rPr lang="en-US" sz="3600" dirty="0"/>
              <a:t>•	Instead:  The DP is entitled to notice only if he provided his address on the bond, and then only by mail directed to the DP at that address or his last known address.</a:t>
            </a:r>
          </a:p>
          <a:p>
            <a:pPr>
              <a:spcBef>
                <a:spcPts val="1200"/>
              </a:spcBef>
              <a:spcAft>
                <a:spcPts val="1200"/>
              </a:spcAft>
            </a:pPr>
            <a:r>
              <a:rPr lang="en-US" sz="3600" dirty="0"/>
              <a:t>•	Thus, the defendant is receiving notice (if there is an address for him), but, strictly speaking, he is not receiving citation and service of process as is usually required in civil cases.</a:t>
            </a:r>
          </a:p>
          <a:p>
            <a:pPr algn="r">
              <a:spcBef>
                <a:spcPts val="1200"/>
              </a:spcBef>
              <a:spcAft>
                <a:spcPts val="1200"/>
              </a:spcAft>
            </a:pPr>
            <a:r>
              <a:rPr lang="en-US" sz="3200" dirty="0"/>
              <a:t>CCP Art. 22.05</a:t>
            </a:r>
          </a:p>
        </p:txBody>
      </p:sp>
    </p:spTree>
    <p:extLst>
      <p:ext uri="{BB962C8B-B14F-4D97-AF65-F5344CB8AC3E}">
        <p14:creationId xmlns:p14="http://schemas.microsoft.com/office/powerpoint/2010/main" val="29990676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31D956-FB12-4E6C-824A-DB5021F7CD7B}"/>
              </a:ext>
            </a:extLst>
          </p:cNvPr>
          <p:cNvSpPr txBox="1"/>
          <p:nvPr/>
        </p:nvSpPr>
        <p:spPr>
          <a:xfrm>
            <a:off x="187569" y="140678"/>
            <a:ext cx="11828585" cy="6386364"/>
          </a:xfrm>
          <a:prstGeom prst="rect">
            <a:avLst/>
          </a:prstGeom>
          <a:noFill/>
        </p:spPr>
        <p:txBody>
          <a:bodyPr wrap="square" rtlCol="0">
            <a:spAutoFit/>
          </a:bodyPr>
          <a:lstStyle/>
          <a:p>
            <a:pPr>
              <a:spcAft>
                <a:spcPts val="600"/>
              </a:spcAft>
            </a:pPr>
            <a:r>
              <a:rPr lang="en-US" sz="2400" b="1" dirty="0">
                <a:solidFill>
                  <a:schemeClr val="bg1"/>
                </a:solidFill>
              </a:rPr>
              <a:t>•	CITATIONS TO SURETIES:  CCP 22.03</a:t>
            </a:r>
          </a:p>
          <a:p>
            <a:pPr>
              <a:spcAft>
                <a:spcPts val="600"/>
              </a:spcAft>
            </a:pPr>
            <a:r>
              <a:rPr lang="en-US" sz="2400" dirty="0"/>
              <a:t>•	INDIVIDUAL SURETIES:  citation is served at the address on the bond, or the last known address.  CCP 22.03(b).</a:t>
            </a:r>
          </a:p>
          <a:p>
            <a:pPr>
              <a:spcAft>
                <a:spcPts val="600"/>
              </a:spcAft>
            </a:pPr>
            <a:r>
              <a:rPr lang="en-US" sz="2400" dirty="0"/>
              <a:t> •	CORPORATE SURETIES:  citation is served on “the attorney designated for service of process by the corporation” under Texas Insurance Code Ch. 804.  “Attorney” here does not mean lawyer; it means “agent.”  CCP 22.03(c).  </a:t>
            </a:r>
          </a:p>
          <a:p>
            <a:pPr>
              <a:spcAft>
                <a:spcPts val="600"/>
              </a:spcAft>
            </a:pPr>
            <a:r>
              <a:rPr lang="en-US" sz="2400" dirty="0"/>
              <a:t>•	Non-insurance corporations and other entities are normally required to designate with the Texas Secretary of State a “registered agent” for service of process.  This information is on the Texas SOS website.</a:t>
            </a:r>
          </a:p>
          <a:p>
            <a:pPr>
              <a:spcAft>
                <a:spcPts val="600"/>
              </a:spcAft>
            </a:pPr>
            <a:r>
              <a:rPr lang="en-US" sz="2400" dirty="0"/>
              <a:t>•	Insurance companies are different.  Insurance companies are regulated by the Texas Department of Insurance.  Insurance companies are supposed to designate a person for service of process, but this person is called an “attorney,” not an agent.  This information is available on the TDI website.  </a:t>
            </a:r>
          </a:p>
          <a:p>
            <a:pPr>
              <a:spcAft>
                <a:spcPts val="600"/>
              </a:spcAft>
            </a:pPr>
            <a:r>
              <a:rPr lang="en-US" sz="2400" dirty="0"/>
              <a:t>•	Also, the “attorney” might not be a person; it might be a company, such as CT Corporation, whose business is to accept legal process for other businesses.  These are the easiest to serve, because no particular human being is required to be served; just send the citation CMRRR. </a:t>
            </a:r>
          </a:p>
        </p:txBody>
      </p:sp>
    </p:spTree>
    <p:extLst>
      <p:ext uri="{BB962C8B-B14F-4D97-AF65-F5344CB8AC3E}">
        <p14:creationId xmlns:p14="http://schemas.microsoft.com/office/powerpoint/2010/main" val="24979480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5D35E5-43FD-47C1-90D8-E0C07086D3FD}"/>
              </a:ext>
            </a:extLst>
          </p:cNvPr>
          <p:cNvSpPr txBox="1"/>
          <p:nvPr/>
        </p:nvSpPr>
        <p:spPr>
          <a:xfrm>
            <a:off x="339969" y="222738"/>
            <a:ext cx="11852031" cy="6247864"/>
          </a:xfrm>
          <a:prstGeom prst="rect">
            <a:avLst/>
          </a:prstGeom>
          <a:noFill/>
        </p:spPr>
        <p:txBody>
          <a:bodyPr wrap="square" rtlCol="0">
            <a:spAutoFit/>
          </a:bodyPr>
          <a:lstStyle/>
          <a:p>
            <a:pPr>
              <a:spcAft>
                <a:spcPts val="600"/>
              </a:spcAft>
            </a:pPr>
            <a:r>
              <a:rPr lang="en-US" sz="2400" b="1" dirty="0">
                <a:solidFill>
                  <a:schemeClr val="bg1"/>
                </a:solidFill>
              </a:rPr>
              <a:t>CLERK’S NOTE:  Finding the attorney for SOP for a corporate surety</a:t>
            </a:r>
            <a:r>
              <a:rPr lang="en-US" sz="2400" dirty="0"/>
              <a:t>—an insurance company—means clicking through a few web pages, but is usually easy.  Go to the TDI’s webpage.  </a:t>
            </a:r>
          </a:p>
          <a:p>
            <a:pPr>
              <a:spcAft>
                <a:spcPts val="600"/>
              </a:spcAft>
            </a:pPr>
            <a:r>
              <a:rPr lang="en-US" sz="2400" dirty="0"/>
              <a:t>•	Do an internet search for “TDI attorney for service.”</a:t>
            </a:r>
          </a:p>
          <a:p>
            <a:pPr>
              <a:spcAft>
                <a:spcPts val="600"/>
              </a:spcAft>
            </a:pPr>
            <a:r>
              <a:rPr lang="en-US" sz="2400" dirty="0"/>
              <a:t>•	Choose the search result:  “Guidelines for Service of Process-Texas Department of Insurance.”</a:t>
            </a:r>
          </a:p>
          <a:p>
            <a:pPr>
              <a:spcAft>
                <a:spcPts val="600"/>
              </a:spcAft>
            </a:pPr>
            <a:r>
              <a:rPr lang="en-US" sz="2400" dirty="0"/>
              <a:t>•	On the TDI Guidelines for Service of Process page click the “Company Lookup” link.  This should bring up the:</a:t>
            </a:r>
          </a:p>
          <a:p>
            <a:pPr>
              <a:spcAft>
                <a:spcPts val="600"/>
              </a:spcAft>
            </a:pPr>
            <a:r>
              <a:rPr lang="en-US" sz="2400" dirty="0"/>
              <a:t>•	“Search for Company Profile” page, with a search box.</a:t>
            </a:r>
          </a:p>
          <a:p>
            <a:pPr>
              <a:spcAft>
                <a:spcPts val="600"/>
              </a:spcAft>
            </a:pPr>
            <a:r>
              <a:rPr lang="en-US" sz="2400" dirty="0"/>
              <a:t>•	Type the name of the insurance company, for example: National Fidelity. </a:t>
            </a:r>
          </a:p>
          <a:p>
            <a:pPr>
              <a:spcAft>
                <a:spcPts val="600"/>
              </a:spcAft>
            </a:pPr>
            <a:r>
              <a:rPr lang="en-US" sz="2400" dirty="0"/>
              <a:t>•	The results will produce or more options.  Choose the option that identifies the insurance company as having an “Active” status.</a:t>
            </a:r>
          </a:p>
          <a:p>
            <a:pPr>
              <a:spcAft>
                <a:spcPts val="600"/>
              </a:spcAft>
            </a:pPr>
            <a:r>
              <a:rPr lang="en-US" sz="2400" dirty="0"/>
              <a:t>•	The insurance company’s data will appear; scroll to the “Attorney for Service” section.  </a:t>
            </a:r>
          </a:p>
          <a:p>
            <a:pPr>
              <a:spcAft>
                <a:spcPts val="600"/>
              </a:spcAft>
            </a:pPr>
            <a:r>
              <a:rPr lang="en-US" sz="2400" dirty="0"/>
              <a:t>•	Follow the name and address given here exactly, (unless the insurance company has filed a waiver under 22.03(d)).</a:t>
            </a:r>
          </a:p>
        </p:txBody>
      </p:sp>
    </p:spTree>
    <p:extLst>
      <p:ext uri="{BB962C8B-B14F-4D97-AF65-F5344CB8AC3E}">
        <p14:creationId xmlns:p14="http://schemas.microsoft.com/office/powerpoint/2010/main" val="2449642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98FA5E-F1FD-440A-BE97-0F26EC86450D}"/>
              </a:ext>
            </a:extLst>
          </p:cNvPr>
          <p:cNvSpPr txBox="1"/>
          <p:nvPr/>
        </p:nvSpPr>
        <p:spPr>
          <a:xfrm>
            <a:off x="105508" y="128954"/>
            <a:ext cx="11945815" cy="6494085"/>
          </a:xfrm>
          <a:prstGeom prst="rect">
            <a:avLst/>
          </a:prstGeom>
          <a:noFill/>
        </p:spPr>
        <p:txBody>
          <a:bodyPr wrap="square" rtlCol="0">
            <a:spAutoFit/>
          </a:bodyPr>
          <a:lstStyle/>
          <a:p>
            <a:pPr>
              <a:spcBef>
                <a:spcPts val="600"/>
              </a:spcBef>
              <a:spcAft>
                <a:spcPts val="1200"/>
              </a:spcAft>
            </a:pPr>
            <a:r>
              <a:rPr lang="en-US" sz="2800" b="1" dirty="0">
                <a:solidFill>
                  <a:schemeClr val="bg1"/>
                </a:solidFill>
              </a:rPr>
              <a:t>•	Citation &amp; Service of Process:  Important Points</a:t>
            </a:r>
          </a:p>
          <a:p>
            <a:pPr>
              <a:spcBef>
                <a:spcPts val="600"/>
              </a:spcBef>
              <a:spcAft>
                <a:spcPts val="1200"/>
              </a:spcAft>
            </a:pPr>
            <a:r>
              <a:rPr lang="en-US" sz="2800" dirty="0"/>
              <a:t>•	</a:t>
            </a:r>
            <a:r>
              <a:rPr lang="en-US" sz="2400" dirty="0"/>
              <a:t>The name on the citation must match the name of the judgment nisi.</a:t>
            </a:r>
          </a:p>
          <a:p>
            <a:pPr>
              <a:spcBef>
                <a:spcPts val="600"/>
              </a:spcBef>
              <a:spcAft>
                <a:spcPts val="1200"/>
              </a:spcAft>
            </a:pPr>
            <a:endParaRPr lang="en-US" sz="2400" dirty="0"/>
          </a:p>
          <a:p>
            <a:pPr>
              <a:spcBef>
                <a:spcPts val="600"/>
              </a:spcBef>
              <a:spcAft>
                <a:spcPts val="1200"/>
              </a:spcAft>
            </a:pPr>
            <a:r>
              <a:rPr lang="en-US" sz="2400" dirty="0"/>
              <a:t>•	Do not use assumed names (d/b/a’s).  Use the real name of the individual surety or the corporate surety.  If a corporate surety, add the agent’s name.  </a:t>
            </a:r>
          </a:p>
          <a:p>
            <a:pPr>
              <a:spcBef>
                <a:spcPts val="600"/>
              </a:spcBef>
              <a:spcAft>
                <a:spcPts val="1200"/>
              </a:spcAft>
            </a:pPr>
            <a:endParaRPr lang="en-US" sz="2400" dirty="0"/>
          </a:p>
          <a:p>
            <a:pPr>
              <a:spcBef>
                <a:spcPts val="600"/>
              </a:spcBef>
              <a:spcAft>
                <a:spcPts val="1200"/>
              </a:spcAft>
            </a:pPr>
            <a:r>
              <a:rPr lang="en-US" sz="2400" dirty="0"/>
              <a:t>•	Individual surety example:  “John J. Doe,” not John’s Bail Bonds.</a:t>
            </a:r>
          </a:p>
          <a:p>
            <a:pPr>
              <a:spcBef>
                <a:spcPts val="600"/>
              </a:spcBef>
              <a:spcAft>
                <a:spcPts val="1200"/>
              </a:spcAft>
            </a:pPr>
            <a:r>
              <a:rPr lang="en-US" sz="2400" dirty="0"/>
              <a:t>•	Corporate surety example:  “National Ins. Co. agent John J. Doe,” not John J. Doe.</a:t>
            </a:r>
          </a:p>
          <a:p>
            <a:pPr>
              <a:spcBef>
                <a:spcPts val="600"/>
              </a:spcBef>
              <a:spcAft>
                <a:spcPts val="1200"/>
              </a:spcAft>
            </a:pPr>
            <a:endParaRPr lang="en-US" sz="2400" dirty="0"/>
          </a:p>
          <a:p>
            <a:pPr>
              <a:spcBef>
                <a:spcPts val="600"/>
              </a:spcBef>
              <a:spcAft>
                <a:spcPts val="1200"/>
              </a:spcAft>
            </a:pPr>
            <a:r>
              <a:rPr lang="en-US" sz="2400" dirty="0"/>
              <a:t>•	When using Certified Mail, Return Receipt Requested, the signature on the green card must be legible and must match the name on the citation.  If the signature is not legible, or a different person signs the green card, the SOP is invalid.</a:t>
            </a:r>
          </a:p>
        </p:txBody>
      </p:sp>
    </p:spTree>
    <p:extLst>
      <p:ext uri="{BB962C8B-B14F-4D97-AF65-F5344CB8AC3E}">
        <p14:creationId xmlns:p14="http://schemas.microsoft.com/office/powerpoint/2010/main" val="840748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2735" y="528028"/>
            <a:ext cx="9653548" cy="5109091"/>
          </a:xfrm>
          <a:prstGeom prst="rect">
            <a:avLst/>
          </a:prstGeom>
        </p:spPr>
        <p:txBody>
          <a:bodyPr wrap="square">
            <a:spAutoFit/>
          </a:bodyPr>
          <a:lstStyle/>
          <a:p>
            <a:r>
              <a:rPr lang="en-US" sz="4400" dirty="0"/>
              <a:t>Concluding the BF Case</a:t>
            </a:r>
          </a:p>
          <a:p>
            <a:endParaRPr lang="en-US" sz="4400" dirty="0"/>
          </a:p>
          <a:p>
            <a:pPr marL="571500" indent="-571500">
              <a:buFont typeface="Arial" panose="020B0604020202020204" pitchFamily="34" charset="0"/>
              <a:buChar char="•"/>
            </a:pPr>
            <a:r>
              <a:rPr lang="en-US" sz="4400" dirty="0"/>
              <a:t>	</a:t>
            </a:r>
            <a:r>
              <a:rPr lang="en-US" sz="4400" dirty="0" err="1"/>
              <a:t>Remittur</a:t>
            </a:r>
            <a:endParaRPr lang="en-US" sz="4400" dirty="0"/>
          </a:p>
          <a:p>
            <a:pPr marL="571500" indent="-571500">
              <a:buFont typeface="Arial" panose="020B0604020202020204" pitchFamily="34" charset="0"/>
              <a:buChar char="•"/>
            </a:pPr>
            <a:r>
              <a:rPr lang="en-US" sz="4400" dirty="0"/>
              <a:t>	Settlement</a:t>
            </a:r>
          </a:p>
          <a:p>
            <a:pPr marL="571500" indent="-571500">
              <a:buFont typeface="Arial" panose="020B0604020202020204" pitchFamily="34" charset="0"/>
              <a:buChar char="•"/>
            </a:pPr>
            <a:r>
              <a:rPr lang="en-US" sz="4400" dirty="0"/>
              <a:t>	MSJ</a:t>
            </a:r>
          </a:p>
          <a:p>
            <a:pPr marL="571500" indent="-571500">
              <a:buFont typeface="Arial" panose="020B0604020202020204" pitchFamily="34" charset="0"/>
              <a:buChar char="•"/>
            </a:pPr>
            <a:r>
              <a:rPr lang="en-US" sz="4400" dirty="0"/>
              <a:t>	Trial</a:t>
            </a:r>
          </a:p>
          <a:p>
            <a:pPr marL="571500" indent="-571500">
              <a:buFont typeface="Arial" panose="020B0604020202020204" pitchFamily="34" charset="0"/>
              <a:buChar char="•"/>
            </a:pPr>
            <a:r>
              <a:rPr lang="en-US" sz="4400" dirty="0"/>
              <a:t>	SBOR &gt; </a:t>
            </a:r>
            <a:r>
              <a:rPr lang="en-US" sz="4400" i="1" dirty="0"/>
              <a:t>A new case filed by the Surety</a:t>
            </a:r>
            <a:endParaRPr lang="en-US" sz="4400" dirty="0"/>
          </a:p>
          <a:p>
            <a:r>
              <a:rPr lang="en-US" dirty="0"/>
              <a:t>	</a:t>
            </a:r>
          </a:p>
        </p:txBody>
      </p:sp>
    </p:spTree>
    <p:extLst>
      <p:ext uri="{BB962C8B-B14F-4D97-AF65-F5344CB8AC3E}">
        <p14:creationId xmlns:p14="http://schemas.microsoft.com/office/powerpoint/2010/main" val="4163564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5494" y="461827"/>
            <a:ext cx="7420621" cy="1200329"/>
          </a:xfrm>
          <a:prstGeom prst="rect">
            <a:avLst/>
          </a:prstGeom>
        </p:spPr>
        <p:txBody>
          <a:bodyPr wrap="none">
            <a:spAutoFit/>
          </a:bodyPr>
          <a:lstStyle/>
          <a:p>
            <a:r>
              <a:rPr lang="en-US" sz="7200" b="1" dirty="0"/>
              <a:t>Going off the Bond</a:t>
            </a:r>
          </a:p>
        </p:txBody>
      </p:sp>
      <p:sp>
        <p:nvSpPr>
          <p:cNvPr id="3" name="TextBox 2">
            <a:extLst>
              <a:ext uri="{FF2B5EF4-FFF2-40B4-BE49-F238E27FC236}">
                <a16:creationId xmlns:a16="http://schemas.microsoft.com/office/drawing/2014/main" id="{D5C752C7-B690-4A03-9550-F45B407831BE}"/>
              </a:ext>
            </a:extLst>
          </p:cNvPr>
          <p:cNvSpPr txBox="1"/>
          <p:nvPr/>
        </p:nvSpPr>
        <p:spPr>
          <a:xfrm>
            <a:off x="586155" y="2198077"/>
            <a:ext cx="11359661" cy="3477875"/>
          </a:xfrm>
          <a:prstGeom prst="rect">
            <a:avLst/>
          </a:prstGeom>
          <a:noFill/>
        </p:spPr>
        <p:txBody>
          <a:bodyPr wrap="square" rtlCol="0">
            <a:spAutoFit/>
          </a:bodyPr>
          <a:lstStyle/>
          <a:p>
            <a:pPr marL="857250" indent="-857250">
              <a:buFont typeface="Arial" panose="020B0604020202020204" pitchFamily="34" charset="0"/>
              <a:buChar char="•"/>
            </a:pPr>
            <a:r>
              <a:rPr lang="en-US" sz="6000" b="1" dirty="0"/>
              <a:t>CCP Art. 17.16 – Surrender</a:t>
            </a:r>
          </a:p>
          <a:p>
            <a:pPr marL="1314450" lvl="1" indent="-857250">
              <a:buFont typeface="Arial" panose="020B0604020202020204" pitchFamily="34" charset="0"/>
              <a:buChar char="•"/>
            </a:pPr>
            <a:r>
              <a:rPr lang="en-US" sz="4000" b="1" i="1" dirty="0"/>
              <a:t>Affidavit of Incarceration</a:t>
            </a:r>
          </a:p>
          <a:p>
            <a:endParaRPr lang="en-US" sz="6000" b="1" dirty="0"/>
          </a:p>
          <a:p>
            <a:pPr marL="857250" indent="-857250">
              <a:buFont typeface="Arial" panose="020B0604020202020204" pitchFamily="34" charset="0"/>
              <a:buChar char="•"/>
            </a:pPr>
            <a:r>
              <a:rPr lang="en-US" sz="6000" b="1" dirty="0"/>
              <a:t>CCP Art. 17.19 – Surety WRT </a:t>
            </a:r>
          </a:p>
        </p:txBody>
      </p:sp>
    </p:spTree>
    <p:extLst>
      <p:ext uri="{BB962C8B-B14F-4D97-AF65-F5344CB8AC3E}">
        <p14:creationId xmlns:p14="http://schemas.microsoft.com/office/powerpoint/2010/main" val="27536390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4776" y="1680447"/>
            <a:ext cx="10905566" cy="2585323"/>
          </a:xfrm>
          <a:prstGeom prst="rect">
            <a:avLst/>
          </a:prstGeom>
        </p:spPr>
        <p:txBody>
          <a:bodyPr wrap="square">
            <a:spAutoFit/>
          </a:bodyPr>
          <a:lstStyle/>
          <a:p>
            <a:pPr algn="ctr"/>
            <a:r>
              <a:rPr lang="en-US" sz="5400" dirty="0"/>
              <a:t>Remember, when you have a question</a:t>
            </a:r>
          </a:p>
          <a:p>
            <a:pPr algn="ctr"/>
            <a:r>
              <a:rPr lang="en-US" sz="5400" dirty="0"/>
              <a:t>always ask your prosecutor who prosecutes bond forfeitures.</a:t>
            </a:r>
          </a:p>
        </p:txBody>
      </p:sp>
    </p:spTree>
    <p:extLst>
      <p:ext uri="{BB962C8B-B14F-4D97-AF65-F5344CB8AC3E}">
        <p14:creationId xmlns:p14="http://schemas.microsoft.com/office/powerpoint/2010/main" val="1166031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846" y="174231"/>
            <a:ext cx="2891118" cy="1569660"/>
          </a:xfrm>
          <a:prstGeom prst="rect">
            <a:avLst/>
          </a:prstGeom>
          <a:noFill/>
        </p:spPr>
        <p:txBody>
          <a:bodyPr wrap="square" rtlCol="0">
            <a:spAutoFit/>
          </a:bodyPr>
          <a:lstStyle/>
          <a:p>
            <a:pPr algn="ctr"/>
            <a:r>
              <a:rPr lang="en-US" sz="9600" b="1" cap="small" dirty="0">
                <a:solidFill>
                  <a:schemeClr val="bg1"/>
                </a:solidFill>
              </a:rPr>
              <a:t>Bail</a:t>
            </a:r>
          </a:p>
        </p:txBody>
      </p:sp>
      <p:sp>
        <p:nvSpPr>
          <p:cNvPr id="3" name="TextBox 2"/>
          <p:cNvSpPr txBox="1"/>
          <p:nvPr/>
        </p:nvSpPr>
        <p:spPr>
          <a:xfrm>
            <a:off x="536159" y="1613252"/>
            <a:ext cx="10408023" cy="4154984"/>
          </a:xfrm>
          <a:prstGeom prst="rect">
            <a:avLst/>
          </a:prstGeom>
          <a:noFill/>
        </p:spPr>
        <p:txBody>
          <a:bodyPr wrap="square" rtlCol="0">
            <a:spAutoFit/>
          </a:bodyPr>
          <a:lstStyle/>
          <a:p>
            <a:r>
              <a:rPr lang="en-US" sz="6600" b="1" dirty="0"/>
              <a:t>Security given by the accused (the defendant) to ensure that he will appear in court for his case.</a:t>
            </a:r>
          </a:p>
        </p:txBody>
      </p:sp>
      <p:sp>
        <p:nvSpPr>
          <p:cNvPr id="4" name="TextBox 3"/>
          <p:cNvSpPr txBox="1"/>
          <p:nvPr/>
        </p:nvSpPr>
        <p:spPr>
          <a:xfrm>
            <a:off x="4448288" y="5860950"/>
            <a:ext cx="7463118" cy="707886"/>
          </a:xfrm>
          <a:prstGeom prst="rect">
            <a:avLst/>
          </a:prstGeom>
          <a:noFill/>
        </p:spPr>
        <p:txBody>
          <a:bodyPr wrap="square" rtlCol="0">
            <a:spAutoFit/>
          </a:bodyPr>
          <a:lstStyle/>
          <a:p>
            <a:r>
              <a:rPr lang="en-US" sz="4000" b="1" cap="small" dirty="0"/>
              <a:t>Tex. Code Crim. Proc. Section 17.01</a:t>
            </a:r>
          </a:p>
        </p:txBody>
      </p:sp>
    </p:spTree>
    <p:extLst>
      <p:ext uri="{BB962C8B-B14F-4D97-AF65-F5344CB8AC3E}">
        <p14:creationId xmlns:p14="http://schemas.microsoft.com/office/powerpoint/2010/main" val="1187929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9036" y="2407024"/>
            <a:ext cx="5540188" cy="1569660"/>
          </a:xfrm>
          <a:prstGeom prst="rect">
            <a:avLst/>
          </a:prstGeom>
          <a:noFill/>
        </p:spPr>
        <p:txBody>
          <a:bodyPr wrap="square" rtlCol="0">
            <a:spAutoFit/>
          </a:bodyPr>
          <a:lstStyle/>
          <a:p>
            <a:pPr algn="ctr"/>
            <a:r>
              <a:rPr lang="en-US" sz="9600" b="1" cap="small" dirty="0"/>
              <a:t>Bond</a:t>
            </a:r>
          </a:p>
        </p:txBody>
      </p:sp>
    </p:spTree>
    <p:extLst>
      <p:ext uri="{BB962C8B-B14F-4D97-AF65-F5344CB8AC3E}">
        <p14:creationId xmlns:p14="http://schemas.microsoft.com/office/powerpoint/2010/main" val="1123249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6071" y="2286000"/>
            <a:ext cx="8969188" cy="1569660"/>
          </a:xfrm>
          <a:prstGeom prst="rect">
            <a:avLst/>
          </a:prstGeom>
          <a:noFill/>
        </p:spPr>
        <p:txBody>
          <a:bodyPr wrap="square" rtlCol="0">
            <a:spAutoFit/>
          </a:bodyPr>
          <a:lstStyle/>
          <a:p>
            <a:pPr algn="ctr"/>
            <a:r>
              <a:rPr lang="en-US" sz="9600" b="1" dirty="0"/>
              <a:t>Bond = Promise</a:t>
            </a:r>
          </a:p>
        </p:txBody>
      </p:sp>
    </p:spTree>
    <p:extLst>
      <p:ext uri="{BB962C8B-B14F-4D97-AF65-F5344CB8AC3E}">
        <p14:creationId xmlns:p14="http://schemas.microsoft.com/office/powerpoint/2010/main" val="2732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8565" y="430306"/>
            <a:ext cx="10475258" cy="1446550"/>
          </a:xfrm>
          <a:prstGeom prst="rect">
            <a:avLst/>
          </a:prstGeom>
          <a:noFill/>
        </p:spPr>
        <p:txBody>
          <a:bodyPr wrap="square" rtlCol="0">
            <a:spAutoFit/>
          </a:bodyPr>
          <a:lstStyle/>
          <a:p>
            <a:r>
              <a:rPr lang="en-US" sz="8800" b="1" dirty="0"/>
              <a:t>Types of Bonds:</a:t>
            </a:r>
          </a:p>
        </p:txBody>
      </p:sp>
      <p:sp>
        <p:nvSpPr>
          <p:cNvPr id="3" name="TextBox 2"/>
          <p:cNvSpPr txBox="1"/>
          <p:nvPr/>
        </p:nvSpPr>
        <p:spPr>
          <a:xfrm>
            <a:off x="1331258" y="1791148"/>
            <a:ext cx="10373062" cy="4678204"/>
          </a:xfrm>
          <a:prstGeom prst="rect">
            <a:avLst/>
          </a:prstGeom>
          <a:noFill/>
        </p:spPr>
        <p:txBody>
          <a:bodyPr wrap="square" rtlCol="0">
            <a:spAutoFit/>
          </a:bodyPr>
          <a:lstStyle/>
          <a:p>
            <a:pPr marL="285750" indent="-285750">
              <a:buFont typeface="Arial" panose="020B0604020202020204" pitchFamily="34" charset="0"/>
              <a:buChar char="•"/>
            </a:pPr>
            <a:r>
              <a:rPr lang="en-US" sz="4000" b="1" dirty="0"/>
              <a:t>Personal Recognizance – P.R. Bonds</a:t>
            </a:r>
          </a:p>
          <a:p>
            <a:pPr lvl="1"/>
            <a:r>
              <a:rPr lang="en-US" sz="4000" b="1" dirty="0"/>
              <a:t> 	-	Pre-Trial Services Bonds  </a:t>
            </a:r>
          </a:p>
          <a:p>
            <a:pPr lvl="1"/>
            <a:r>
              <a:rPr lang="en-US" sz="4000" b="1" dirty="0"/>
              <a:t>	-	Personal Bond Office Bonds - CCP 17.42</a:t>
            </a:r>
          </a:p>
          <a:p>
            <a:pPr marL="742950" lvl="1" indent="-285750">
              <a:buFont typeface="Arial" panose="020B0604020202020204" pitchFamily="34" charset="0"/>
              <a:buChar char="•"/>
            </a:pPr>
            <a:endParaRPr lang="en-US" sz="4000" b="1" dirty="0"/>
          </a:p>
          <a:p>
            <a:pPr marL="285750" indent="-285750">
              <a:buFont typeface="Arial" panose="020B0604020202020204" pitchFamily="34" charset="0"/>
              <a:buChar char="•"/>
            </a:pPr>
            <a:r>
              <a:rPr lang="en-US" sz="4000" b="1" dirty="0"/>
              <a:t>Cash Bonds</a:t>
            </a:r>
          </a:p>
          <a:p>
            <a:endParaRPr lang="en-US" sz="4000" b="1" dirty="0"/>
          </a:p>
          <a:p>
            <a:pPr marL="285750" indent="-285750">
              <a:buFont typeface="Arial" panose="020B0604020202020204" pitchFamily="34" charset="0"/>
              <a:buChar char="•"/>
            </a:pPr>
            <a:r>
              <a:rPr lang="en-US" sz="4000" b="1" dirty="0"/>
              <a:t>Surety Bonds</a:t>
            </a:r>
          </a:p>
          <a:p>
            <a:r>
              <a:rPr lang="en-US" dirty="0"/>
              <a:t>	</a:t>
            </a:r>
          </a:p>
        </p:txBody>
      </p:sp>
    </p:spTree>
    <p:extLst>
      <p:ext uri="{BB962C8B-B14F-4D97-AF65-F5344CB8AC3E}">
        <p14:creationId xmlns:p14="http://schemas.microsoft.com/office/powerpoint/2010/main" val="3852049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3752" y="1425388"/>
            <a:ext cx="11308977" cy="3785652"/>
          </a:xfrm>
          <a:prstGeom prst="rect">
            <a:avLst/>
          </a:prstGeom>
          <a:noFill/>
        </p:spPr>
        <p:txBody>
          <a:bodyPr wrap="square" rtlCol="0">
            <a:spAutoFit/>
          </a:bodyPr>
          <a:lstStyle/>
          <a:p>
            <a:pPr algn="ctr"/>
            <a:r>
              <a:rPr lang="en-US" sz="8000" b="1" cap="small" dirty="0">
                <a:latin typeface="Times New Roman" panose="02020603050405020304" pitchFamily="18" charset="0"/>
                <a:cs typeface="Times New Roman" panose="02020603050405020304" pitchFamily="18" charset="0"/>
              </a:rPr>
              <a:t>2 Types of</a:t>
            </a:r>
          </a:p>
          <a:p>
            <a:pPr algn="ctr"/>
            <a:endParaRPr lang="en-US" sz="8000" b="1" cap="small" dirty="0">
              <a:latin typeface="Times New Roman" panose="02020603050405020304" pitchFamily="18" charset="0"/>
              <a:cs typeface="Times New Roman" panose="02020603050405020304" pitchFamily="18" charset="0"/>
            </a:endParaRPr>
          </a:p>
          <a:p>
            <a:pPr algn="ctr"/>
            <a:r>
              <a:rPr lang="en-US" sz="8000" b="1" cap="small" dirty="0">
                <a:latin typeface="Times New Roman" panose="02020603050405020304" pitchFamily="18" charset="0"/>
                <a:cs typeface="Times New Roman" panose="02020603050405020304" pitchFamily="18" charset="0"/>
              </a:rPr>
              <a:t>Professional Sureties</a:t>
            </a:r>
          </a:p>
        </p:txBody>
      </p:sp>
    </p:spTree>
    <p:extLst>
      <p:ext uri="{BB962C8B-B14F-4D97-AF65-F5344CB8AC3E}">
        <p14:creationId xmlns:p14="http://schemas.microsoft.com/office/powerpoint/2010/main" val="33568181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1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12452</TotalTime>
  <Words>1763</Words>
  <Application>Microsoft Office PowerPoint</Application>
  <PresentationFormat>Widescreen</PresentationFormat>
  <Paragraphs>190</Paragraphs>
  <Slides>47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47</vt:i4>
      </vt:variant>
    </vt:vector>
  </HeadingPairs>
  <TitlesOfParts>
    <vt:vector size="53" baseType="lpstr">
      <vt:lpstr>Arial</vt:lpstr>
      <vt:lpstr>Calibri</vt:lpstr>
      <vt:lpstr>Calibri Light</vt:lpstr>
      <vt:lpstr>Times New Roman</vt:lpstr>
      <vt:lpstr>Office Theme</vt:lpstr>
      <vt:lpstr>1_Office Theme</vt:lpstr>
      <vt:lpstr>Bond Forfeitures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Information Technology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Bond Forfeitures</dc:title>
  <dc:creator>Haynes, Brent</dc:creator>
  <cp:lastModifiedBy>Haynes, Brent</cp:lastModifiedBy>
  <cp:revision>53</cp:revision>
  <cp:lastPrinted>2022-11-16T01:44:53Z</cp:lastPrinted>
  <dcterms:created xsi:type="dcterms:W3CDTF">2018-09-12T18:24:18Z</dcterms:created>
  <dcterms:modified xsi:type="dcterms:W3CDTF">2022-11-16T16:34:47Z</dcterms:modified>
</cp:coreProperties>
</file>