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9" r:id="rId4"/>
    <p:sldId id="266" r:id="rId5"/>
    <p:sldId id="265" r:id="rId6"/>
    <p:sldId id="261" r:id="rId7"/>
    <p:sldId id="262" r:id="rId8"/>
    <p:sldId id="267" r:id="rId9"/>
    <p:sldId id="268" r:id="rId10"/>
    <p:sldId id="263" r:id="rId11"/>
    <p:sldId id="264" r:id="rId12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64AF-2E51-4F61-96E9-6573C1F3B58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0D40-86DE-4777-8309-AD2C4FFF02F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44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64AF-2E51-4F61-96E9-6573C1F3B58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0D40-86DE-4777-8309-AD2C4FFF0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5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64AF-2E51-4F61-96E9-6573C1F3B58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0D40-86DE-4777-8309-AD2C4FFF0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6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64AF-2E51-4F61-96E9-6573C1F3B58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0D40-86DE-4777-8309-AD2C4FFF0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4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64AF-2E51-4F61-96E9-6573C1F3B58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0D40-86DE-4777-8309-AD2C4FFF02F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44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64AF-2E51-4F61-96E9-6573C1F3B58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0D40-86DE-4777-8309-AD2C4FFF0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8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64AF-2E51-4F61-96E9-6573C1F3B58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0D40-86DE-4777-8309-AD2C4FFF0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0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64AF-2E51-4F61-96E9-6573C1F3B58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0D40-86DE-4777-8309-AD2C4FFF0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0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64AF-2E51-4F61-96E9-6573C1F3B58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0D40-86DE-4777-8309-AD2C4FFF0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4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C2C64AF-2E51-4F61-96E9-6573C1F3B58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E70D40-86DE-4777-8309-AD2C4FFF0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0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64AF-2E51-4F61-96E9-6573C1F3B58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0D40-86DE-4777-8309-AD2C4FFF0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5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C2C64AF-2E51-4F61-96E9-6573C1F3B58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E70D40-86DE-4777-8309-AD2C4FFF02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84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142987"/>
              </p:ext>
            </p:extLst>
          </p:nvPr>
        </p:nvGraphicFramePr>
        <p:xfrm>
          <a:off x="3443960" y="680030"/>
          <a:ext cx="418623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3960" y="680030"/>
                        <a:ext cx="418623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696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7694" y="548637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/>
              <a:t>Recovery to Date:</a:t>
            </a:r>
          </a:p>
          <a:p>
            <a:pPr algn="ctr"/>
            <a:r>
              <a:rPr lang="en-US" sz="4000" dirty="0"/>
              <a:t>02/02/2018 to12/31/2018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Incidents:  1,061</a:t>
            </a:r>
          </a:p>
          <a:p>
            <a:pPr algn="ctr"/>
            <a:r>
              <a:rPr lang="en-US" sz="4000" dirty="0"/>
              <a:t>Losses:  $257,096,991</a:t>
            </a:r>
          </a:p>
          <a:p>
            <a:pPr algn="ctr"/>
            <a:r>
              <a:rPr lang="en-US" sz="4000" dirty="0"/>
              <a:t>Recovery:  $192,699,195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Recovery Rate:  75%</a:t>
            </a:r>
          </a:p>
        </p:txBody>
      </p:sp>
    </p:spTree>
    <p:extLst>
      <p:ext uri="{BB962C8B-B14F-4D97-AF65-F5344CB8AC3E}">
        <p14:creationId xmlns:p14="http://schemas.microsoft.com/office/powerpoint/2010/main" val="1474367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36" y="363005"/>
            <a:ext cx="8162813" cy="5639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938142">
            <a:off x="5620866" y="852998"/>
            <a:ext cx="153834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dirty="0"/>
              <a:t>GALVESTON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HHHHHHHHH</a:t>
            </a:r>
          </a:p>
        </p:txBody>
      </p:sp>
    </p:spTree>
    <p:extLst>
      <p:ext uri="{BB962C8B-B14F-4D97-AF65-F5344CB8AC3E}">
        <p14:creationId xmlns:p14="http://schemas.microsoft.com/office/powerpoint/2010/main" val="242069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06" y="869926"/>
            <a:ext cx="8583912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9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86" y="524230"/>
            <a:ext cx="9754445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69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036901"/>
              </p:ext>
            </p:extLst>
          </p:nvPr>
        </p:nvGraphicFramePr>
        <p:xfrm>
          <a:off x="3476737" y="410341"/>
          <a:ext cx="404177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3" imgW="5937085" imgH="7959301" progId="Word.Document.12">
                  <p:embed/>
                </p:oleObj>
              </mc:Choice>
              <mc:Fallback>
                <p:oleObj name="Document" r:id="rId3" imgW="5937085" imgH="79593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6737" y="410341"/>
                        <a:ext cx="404177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050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75" y="634029"/>
            <a:ext cx="4785416" cy="503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97" y="1057050"/>
            <a:ext cx="4425371" cy="429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1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2" y="703111"/>
            <a:ext cx="6251033" cy="471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74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931606"/>
              </p:ext>
            </p:extLst>
          </p:nvPr>
        </p:nvGraphicFramePr>
        <p:xfrm>
          <a:off x="3390451" y="486224"/>
          <a:ext cx="4464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3" imgW="5937085" imgH="7206866" progId="Word.Document.12">
                  <p:embed/>
                </p:oleObj>
              </mc:Choice>
              <mc:Fallback>
                <p:oleObj name="Document" r:id="rId3" imgW="5937085" imgH="72068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0451" y="486224"/>
                        <a:ext cx="4464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33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769966"/>
              </p:ext>
            </p:extLst>
          </p:nvPr>
        </p:nvGraphicFramePr>
        <p:xfrm>
          <a:off x="2471738" y="-79375"/>
          <a:ext cx="5916612" cy="662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r:id="rId3" imgW="5937085" imgH="6672450" progId="Word.Document.12">
                  <p:embed/>
                </p:oleObj>
              </mc:Choice>
              <mc:Fallback>
                <p:oleObj name="Document" r:id="rId3" imgW="5937085" imgH="66724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1738" y="-79375"/>
                        <a:ext cx="5916612" cy="662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5582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2835</TotalTime>
  <Words>24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Retrospect</vt:lpstr>
      <vt:lpstr>Acrobat Document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Galveston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Edrozo, Rebecca</dc:creator>
  <cp:lastModifiedBy>Edrozo, Rebecca</cp:lastModifiedBy>
  <cp:revision>19</cp:revision>
  <cp:lastPrinted>2019-10-14T19:24:35Z</cp:lastPrinted>
  <dcterms:created xsi:type="dcterms:W3CDTF">2019-10-10T12:57:33Z</dcterms:created>
  <dcterms:modified xsi:type="dcterms:W3CDTF">2022-11-15T21:45:37Z</dcterms:modified>
</cp:coreProperties>
</file>