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375" r:id="rId2"/>
    <p:sldId id="450" r:id="rId3"/>
    <p:sldId id="305" r:id="rId4"/>
    <p:sldId id="408" r:id="rId5"/>
    <p:sldId id="409" r:id="rId6"/>
    <p:sldId id="410" r:id="rId7"/>
    <p:sldId id="412" r:id="rId8"/>
    <p:sldId id="413" r:id="rId9"/>
    <p:sldId id="414" r:id="rId10"/>
    <p:sldId id="411" r:id="rId11"/>
    <p:sldId id="415" r:id="rId12"/>
    <p:sldId id="417" r:id="rId13"/>
    <p:sldId id="418" r:id="rId14"/>
    <p:sldId id="419" r:id="rId15"/>
    <p:sldId id="420" r:id="rId16"/>
    <p:sldId id="421" r:id="rId17"/>
    <p:sldId id="422" r:id="rId18"/>
    <p:sldId id="416" r:id="rId19"/>
    <p:sldId id="423" r:id="rId20"/>
    <p:sldId id="426" r:id="rId21"/>
    <p:sldId id="425" r:id="rId22"/>
    <p:sldId id="442" r:id="rId23"/>
    <p:sldId id="444" r:id="rId24"/>
    <p:sldId id="445" r:id="rId25"/>
    <p:sldId id="447" r:id="rId26"/>
    <p:sldId id="448" r:id="rId27"/>
    <p:sldId id="449" r:id="rId28"/>
    <p:sldId id="451" r:id="rId29"/>
    <p:sldId id="452" r:id="rId30"/>
    <p:sldId id="463" r:id="rId31"/>
    <p:sldId id="460" r:id="rId32"/>
    <p:sldId id="461" r:id="rId33"/>
    <p:sldId id="462" r:id="rId34"/>
    <p:sldId id="443" r:id="rId35"/>
    <p:sldId id="453" r:id="rId36"/>
    <p:sldId id="454" r:id="rId37"/>
    <p:sldId id="455" r:id="rId38"/>
    <p:sldId id="456" r:id="rId39"/>
    <p:sldId id="424" r:id="rId40"/>
    <p:sldId id="431" r:id="rId41"/>
    <p:sldId id="432" r:id="rId42"/>
    <p:sldId id="427" r:id="rId43"/>
    <p:sldId id="433" r:id="rId44"/>
    <p:sldId id="429" r:id="rId45"/>
    <p:sldId id="434" r:id="rId46"/>
    <p:sldId id="430" r:id="rId47"/>
    <p:sldId id="435" r:id="rId48"/>
    <p:sldId id="428" r:id="rId49"/>
    <p:sldId id="436" r:id="rId50"/>
    <p:sldId id="439" r:id="rId51"/>
    <p:sldId id="437" r:id="rId52"/>
    <p:sldId id="441" r:id="rId53"/>
    <p:sldId id="440" r:id="rId54"/>
    <p:sldId id="303" r:id="rId55"/>
    <p:sldId id="457" r:id="rId56"/>
    <p:sldId id="458" r:id="rId57"/>
    <p:sldId id="459"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5B0"/>
    <a:srgbClr val="F2D87F"/>
    <a:srgbClr val="5684AF"/>
    <a:srgbClr val="5686B0"/>
    <a:srgbClr val="E6E6E6"/>
    <a:srgbClr val="568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0C79B-EE89-40C9-8968-B365295779D1}" v="7" dt="2022-04-11T15:48:50.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94993" autoAdjust="0"/>
  </p:normalViewPr>
  <p:slideViewPr>
    <p:cSldViewPr snapToGrid="0" snapToObjects="1">
      <p:cViewPr varScale="1">
        <p:scale>
          <a:sx n="94" d="100"/>
          <a:sy n="94" d="100"/>
        </p:scale>
        <p:origin x="274" y="72"/>
      </p:cViewPr>
      <p:guideLst/>
    </p:cSldViewPr>
  </p:slideViewPr>
  <p:outlineViewPr>
    <p:cViewPr>
      <p:scale>
        <a:sx n="33" d="100"/>
        <a:sy n="33" d="100"/>
      </p:scale>
      <p:origin x="0" y="-44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696"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98B882-BA21-D947-B59A-B375F7B018C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773F5E-F60B-3D42-A6DD-6D5611C2F6EE}" type="datetimeFigureOut">
              <a:rPr lang="en-US" smtClean="0"/>
              <a:t>11/10/2022</a:t>
            </a:fld>
            <a:endParaRPr lang="en-US" dirty="0"/>
          </a:p>
        </p:txBody>
      </p:sp>
      <p:sp>
        <p:nvSpPr>
          <p:cNvPr id="4" name="Footer Placeholder 3">
            <a:extLst>
              <a:ext uri="{FF2B5EF4-FFF2-40B4-BE49-F238E27FC236}">
                <a16:creationId xmlns:a16="http://schemas.microsoft.com/office/drawing/2014/main" id="{8219AD5B-1A75-1A4A-8459-A96AB79E9D2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49C6818-84EB-2D43-AA44-FC64C4595BF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B28A1AC-D174-D44D-BB31-612041F19AA1}" type="slidenum">
              <a:rPr lang="en-US" smtClean="0"/>
              <a:t>‹#›</a:t>
            </a:fld>
            <a:endParaRPr lang="en-US" dirty="0"/>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C8836F-3E1E-48D7-9585-0F88D8D13BE3}" type="datetimeFigureOut">
              <a:rPr lang="en-US" smtClean="0"/>
              <a:t>11/10/2022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BE99A2-9DCE-43BC-934A-0D094671A4E5}" type="slidenum">
              <a:rPr lang="en-US" smtClean="0"/>
              <a:t>‹#›</a:t>
            </a:fld>
            <a:endParaRPr lang="en-US"/>
          </a:p>
        </p:txBody>
      </p:sp>
    </p:spTree>
    <p:extLst>
      <p:ext uri="{BB962C8B-B14F-4D97-AF65-F5344CB8AC3E}">
        <p14:creationId xmlns:p14="http://schemas.microsoft.com/office/powerpoint/2010/main" val="227827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a:t>
            </a:fld>
            <a:endParaRPr lang="en-US"/>
          </a:p>
        </p:txBody>
      </p:sp>
    </p:spTree>
    <p:extLst>
      <p:ext uri="{BB962C8B-B14F-4D97-AF65-F5344CB8AC3E}">
        <p14:creationId xmlns:p14="http://schemas.microsoft.com/office/powerpoint/2010/main" val="76661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10</a:t>
            </a:fld>
            <a:endParaRPr lang="en-US"/>
          </a:p>
        </p:txBody>
      </p:sp>
    </p:spTree>
    <p:extLst>
      <p:ext uri="{BB962C8B-B14F-4D97-AF65-F5344CB8AC3E}">
        <p14:creationId xmlns:p14="http://schemas.microsoft.com/office/powerpoint/2010/main" val="316616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11</a:t>
            </a:fld>
            <a:endParaRPr lang="en-US"/>
          </a:p>
        </p:txBody>
      </p:sp>
    </p:spTree>
    <p:extLst>
      <p:ext uri="{BB962C8B-B14F-4D97-AF65-F5344CB8AC3E}">
        <p14:creationId xmlns:p14="http://schemas.microsoft.com/office/powerpoint/2010/main" val="107447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12</a:t>
            </a:fld>
            <a:endParaRPr lang="en-US"/>
          </a:p>
        </p:txBody>
      </p:sp>
    </p:spTree>
    <p:extLst>
      <p:ext uri="{BB962C8B-B14F-4D97-AF65-F5344CB8AC3E}">
        <p14:creationId xmlns:p14="http://schemas.microsoft.com/office/powerpoint/2010/main" val="421077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13</a:t>
            </a:fld>
            <a:endParaRPr lang="en-US"/>
          </a:p>
        </p:txBody>
      </p:sp>
    </p:spTree>
    <p:extLst>
      <p:ext uri="{BB962C8B-B14F-4D97-AF65-F5344CB8AC3E}">
        <p14:creationId xmlns:p14="http://schemas.microsoft.com/office/powerpoint/2010/main" val="248461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14</a:t>
            </a:fld>
            <a:endParaRPr lang="en-US"/>
          </a:p>
        </p:txBody>
      </p:sp>
    </p:spTree>
    <p:extLst>
      <p:ext uri="{BB962C8B-B14F-4D97-AF65-F5344CB8AC3E}">
        <p14:creationId xmlns:p14="http://schemas.microsoft.com/office/powerpoint/2010/main" val="78603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15</a:t>
            </a:fld>
            <a:endParaRPr lang="en-US"/>
          </a:p>
        </p:txBody>
      </p:sp>
    </p:spTree>
    <p:extLst>
      <p:ext uri="{BB962C8B-B14F-4D97-AF65-F5344CB8AC3E}">
        <p14:creationId xmlns:p14="http://schemas.microsoft.com/office/powerpoint/2010/main" val="3963999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16</a:t>
            </a:fld>
            <a:endParaRPr lang="en-US"/>
          </a:p>
        </p:txBody>
      </p:sp>
    </p:spTree>
    <p:extLst>
      <p:ext uri="{BB962C8B-B14F-4D97-AF65-F5344CB8AC3E}">
        <p14:creationId xmlns:p14="http://schemas.microsoft.com/office/powerpoint/2010/main" val="293247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17</a:t>
            </a:fld>
            <a:endParaRPr lang="en-US"/>
          </a:p>
        </p:txBody>
      </p:sp>
    </p:spTree>
    <p:extLst>
      <p:ext uri="{BB962C8B-B14F-4D97-AF65-F5344CB8AC3E}">
        <p14:creationId xmlns:p14="http://schemas.microsoft.com/office/powerpoint/2010/main" val="227517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18</a:t>
            </a:fld>
            <a:endParaRPr lang="en-US"/>
          </a:p>
        </p:txBody>
      </p:sp>
    </p:spTree>
    <p:extLst>
      <p:ext uri="{BB962C8B-B14F-4D97-AF65-F5344CB8AC3E}">
        <p14:creationId xmlns:p14="http://schemas.microsoft.com/office/powerpoint/2010/main" val="733524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19</a:t>
            </a:fld>
            <a:endParaRPr lang="en-US"/>
          </a:p>
        </p:txBody>
      </p:sp>
    </p:spTree>
    <p:extLst>
      <p:ext uri="{BB962C8B-B14F-4D97-AF65-F5344CB8AC3E}">
        <p14:creationId xmlns:p14="http://schemas.microsoft.com/office/powerpoint/2010/main" val="234431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2</a:t>
            </a:fld>
            <a:endParaRPr lang="en-US"/>
          </a:p>
        </p:txBody>
      </p:sp>
    </p:spTree>
    <p:extLst>
      <p:ext uri="{BB962C8B-B14F-4D97-AF65-F5344CB8AC3E}">
        <p14:creationId xmlns:p14="http://schemas.microsoft.com/office/powerpoint/2010/main" val="2629790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20</a:t>
            </a:fld>
            <a:endParaRPr lang="en-US"/>
          </a:p>
        </p:txBody>
      </p:sp>
    </p:spTree>
    <p:extLst>
      <p:ext uri="{BB962C8B-B14F-4D97-AF65-F5344CB8AC3E}">
        <p14:creationId xmlns:p14="http://schemas.microsoft.com/office/powerpoint/2010/main" val="785416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latin typeface="Calibri" panose="020F0502020204030204" pitchFamily="34" charset="0"/>
                <a:ea typeface="Calibri" panose="020F0502020204030204" pitchFamily="34" charset="0"/>
              </a:rPr>
              <a:t>Specific case scenarios: (OCA Internal use/explanation)</a:t>
            </a:r>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I presume there is no controversy over the first 3 entries in the chart, they are the basic bread and butter of </a:t>
            </a:r>
            <a:r>
              <a:rPr lang="en-US" sz="1800" dirty="0" err="1">
                <a:latin typeface="Calibri" panose="020F0502020204030204" pitchFamily="34" charset="0"/>
                <a:ea typeface="Calibri" panose="020F0502020204030204" pitchFamily="34" charset="0"/>
              </a:rPr>
              <a:t>magistration</a:t>
            </a:r>
            <a:r>
              <a:rPr lang="en-US" sz="1800" dirty="0">
                <a:latin typeface="Calibri" panose="020F0502020204030204" pitchFamily="34" charset="0"/>
                <a:ea typeface="Calibri" panose="020F0502020204030204" pitchFamily="34" charset="0"/>
              </a:rPr>
              <a:t>.</a:t>
            </a:r>
          </a:p>
          <a:p>
            <a:r>
              <a:rPr lang="en-US" sz="1800" dirty="0">
                <a:latin typeface="Calibri" panose="020F0502020204030204" pitchFamily="34" charset="0"/>
                <a:ea typeface="Calibri" panose="020F0502020204030204" pitchFamily="34" charset="0"/>
              </a:rPr>
              <a:t> </a:t>
            </a:r>
          </a:p>
          <a:p>
            <a:r>
              <a:rPr lang="en-US" sz="1800" b="1" i="1" dirty="0">
                <a:latin typeface="Calibri" panose="020F0502020204030204" pitchFamily="34" charset="0"/>
                <a:ea typeface="Calibri" panose="020F0502020204030204" pitchFamily="34" charset="0"/>
              </a:rPr>
              <a:t>"Setting a new bail after surety surrender on previous bail"</a:t>
            </a:r>
            <a:r>
              <a:rPr lang="en-US" sz="1800" dirty="0">
                <a:latin typeface="Calibri" panose="020F0502020204030204" pitchFamily="34" charset="0"/>
                <a:ea typeface="Calibri" panose="020F0502020204030204" pitchFamily="34" charset="0"/>
              </a:rPr>
              <a:t> - No PSR must be considered, b/c the person hasn't been arrested for the offense, but instead is before the magistrate on a surety surrender (there may have been a warrant, but they aren't being arrested specifically for the offense). A bail form must be submitted once the new bail is set, since that was a determination of bail under Ch. 17.</a:t>
            </a:r>
          </a:p>
          <a:p>
            <a:r>
              <a:rPr lang="en-US" sz="1800" dirty="0">
                <a:latin typeface="Calibri" panose="020F0502020204030204" pitchFamily="34" charset="0"/>
                <a:ea typeface="Calibri" panose="020F0502020204030204" pitchFamily="34" charset="0"/>
              </a:rPr>
              <a:t> </a:t>
            </a:r>
          </a:p>
          <a:p>
            <a:r>
              <a:rPr lang="en-US" sz="1800" b="1" i="1" dirty="0">
                <a:latin typeface="Calibri" panose="020F0502020204030204" pitchFamily="34" charset="0"/>
                <a:ea typeface="Calibri" panose="020F0502020204030204" pitchFamily="34" charset="0"/>
              </a:rPr>
              <a:t>"Bond modification - type of bond or amount of bond" </a:t>
            </a:r>
            <a:r>
              <a:rPr lang="en-US" sz="1800" dirty="0">
                <a:latin typeface="Calibri" panose="020F0502020204030204" pitchFamily="34" charset="0"/>
                <a:ea typeface="Calibri" panose="020F0502020204030204" pitchFamily="34" charset="0"/>
              </a:rPr>
              <a:t>- Same answer as above. We decided that if all that was being modified was the conditions, no need for new bail form, since the bail form page won't be reporting the conditions. Of course, the new conditions must be reported to the sheriff as others, as required by Art. 17.50-17.52, but that is not done via the PSRS or bail form. </a:t>
            </a:r>
          </a:p>
          <a:p>
            <a:r>
              <a:rPr lang="en-US" sz="1800" dirty="0">
                <a:latin typeface="Calibri" panose="020F0502020204030204" pitchFamily="34" charset="0"/>
                <a:ea typeface="Calibri" panose="020F0502020204030204" pitchFamily="34" charset="0"/>
              </a:rPr>
              <a:t> </a:t>
            </a:r>
          </a:p>
          <a:p>
            <a:r>
              <a:rPr lang="en-US" sz="1800" b="1" i="1" dirty="0">
                <a:latin typeface="Calibri" panose="020F0502020204030204" pitchFamily="34" charset="0"/>
                <a:ea typeface="Calibri" panose="020F0502020204030204" pitchFamily="34" charset="0"/>
              </a:rPr>
              <a:t>"Bond revocation without new bond"</a:t>
            </a:r>
            <a:r>
              <a:rPr lang="en-US" sz="1800" dirty="0">
                <a:latin typeface="Calibri" panose="020F0502020204030204" pitchFamily="34" charset="0"/>
                <a:ea typeface="Calibri" panose="020F0502020204030204" pitchFamily="34" charset="0"/>
              </a:rPr>
              <a:t> - No PSR for the same reason as above. We originally said no bail form either, but now that the bail form has an option for bail denied, I actually think the better answer is to submit a bail form showing that the bail is denied. I don't think our current answer is significantly wrong either, but this would be more accurate. </a:t>
            </a:r>
          </a:p>
          <a:p>
            <a:r>
              <a:rPr lang="en-US" sz="1800" dirty="0">
                <a:latin typeface="Calibri" panose="020F0502020204030204" pitchFamily="34" charset="0"/>
                <a:ea typeface="Calibri" panose="020F0502020204030204" pitchFamily="34" charset="0"/>
              </a:rPr>
              <a:t> </a:t>
            </a:r>
          </a:p>
          <a:p>
            <a:r>
              <a:rPr lang="en-US" sz="1800" b="1" i="1" dirty="0">
                <a:latin typeface="Calibri" panose="020F0502020204030204" pitchFamily="34" charset="0"/>
                <a:ea typeface="Calibri" panose="020F0502020204030204" pitchFamily="34" charset="0"/>
              </a:rPr>
              <a:t>"Issuing a capias" </a:t>
            </a:r>
            <a:r>
              <a:rPr lang="en-US" sz="1800" dirty="0">
                <a:latin typeface="Calibri" panose="020F0502020204030204" pitchFamily="34" charset="0"/>
                <a:ea typeface="Calibri" panose="020F0502020204030204" pitchFamily="34" charset="0"/>
              </a:rPr>
              <a:t>- When the court issues a capias, the person is not under arrest, so no PSR must be considered. As far as the bail form, we consistently treat the bail being set as when the person is arrested and forced to post the bail or remain in custody. So no bail form would be submitted on issuance. When the person is arrested, if the person is going to have their bond modified by the court issuing the capias, they would then submit a modified bail form to reflect the updated bail. </a:t>
            </a:r>
          </a:p>
          <a:p>
            <a:r>
              <a:rPr lang="en-US" sz="1800" dirty="0">
                <a:latin typeface="Calibri" panose="020F0502020204030204" pitchFamily="34" charset="0"/>
                <a:ea typeface="Calibri" panose="020F0502020204030204" pitchFamily="34" charset="0"/>
              </a:rPr>
              <a:t> </a:t>
            </a:r>
          </a:p>
          <a:p>
            <a:r>
              <a:rPr lang="en-US" sz="1800" b="1" i="1" dirty="0">
                <a:latin typeface="Calibri" panose="020F0502020204030204" pitchFamily="34" charset="0"/>
                <a:ea typeface="Calibri" panose="020F0502020204030204" pitchFamily="34" charset="0"/>
              </a:rPr>
              <a:t>"Arrest warrant following indictment (new charges)" </a:t>
            </a:r>
            <a:r>
              <a:rPr lang="en-US" sz="1800" dirty="0">
                <a:latin typeface="Calibri" panose="020F0502020204030204" pitchFamily="34" charset="0"/>
                <a:ea typeface="Calibri" panose="020F0502020204030204" pitchFamily="34" charset="0"/>
              </a:rPr>
              <a:t>- This means that a person is indicted on at least one offense that they were not arrested for before indictment. Once the indictment is filed, only that court has jurisdiction to make a bail decision. They will generally issue a warrant with a set bond amount. No PSR must be considered since the person has not been arrested and is not in custody. When the person is arrested, a magistrate won't consider a PSR since they have no authority to make a bail decision (b/c only the trial court can.)  Once the defendant is ordered to post bail after arrest, the 72h clock to submit the bail form begins, which may be done by the magistrate, jail, or district court staff, as desired on a local level. </a:t>
            </a:r>
          </a:p>
          <a:p>
            <a:r>
              <a:rPr lang="en-US" sz="1800" dirty="0">
                <a:latin typeface="Calibri" panose="020F0502020204030204" pitchFamily="34" charset="0"/>
                <a:ea typeface="Calibri" panose="020F0502020204030204" pitchFamily="34" charset="0"/>
              </a:rPr>
              <a:t> </a:t>
            </a:r>
          </a:p>
          <a:p>
            <a:r>
              <a:rPr lang="en-US" sz="1800" b="1" i="1" dirty="0">
                <a:latin typeface="Calibri" panose="020F0502020204030204" pitchFamily="34" charset="0"/>
                <a:ea typeface="Calibri" panose="020F0502020204030204" pitchFamily="34" charset="0"/>
              </a:rPr>
              <a:t> "Arrest warrant following indictment (no new charges and no change to originally set bail)"</a:t>
            </a:r>
            <a:r>
              <a:rPr lang="en-US" sz="1800" dirty="0">
                <a:latin typeface="Calibri" panose="020F0502020204030204" pitchFamily="34" charset="0"/>
                <a:ea typeface="Calibri" panose="020F0502020204030204" pitchFamily="34" charset="0"/>
              </a:rPr>
              <a:t> - Here, the person was already arrested on the charges, bail was set, and the trial court isn't changing bail. Since no new bail decision is being made, no PSR or bail form is needed.</a:t>
            </a:r>
          </a:p>
          <a:p>
            <a:r>
              <a:rPr lang="en-US" sz="1800" dirty="0">
                <a:latin typeface="Calibri" panose="020F0502020204030204" pitchFamily="34" charset="0"/>
                <a:ea typeface="Calibri" panose="020F0502020204030204" pitchFamily="34" charset="0"/>
              </a:rPr>
              <a:t> </a:t>
            </a:r>
          </a:p>
          <a:p>
            <a:r>
              <a:rPr lang="en-US" sz="1800" b="1" i="1" dirty="0">
                <a:latin typeface="Calibri" panose="020F0502020204030204" pitchFamily="34" charset="0"/>
                <a:ea typeface="Calibri" panose="020F0502020204030204" pitchFamily="34" charset="0"/>
              </a:rPr>
              <a:t> "Arrest warrant following indictment (with change to originally set bail)"</a:t>
            </a:r>
            <a:r>
              <a:rPr lang="en-US" sz="1800" dirty="0">
                <a:latin typeface="Calibri" panose="020F0502020204030204" pitchFamily="34" charset="0"/>
                <a:ea typeface="Calibri" panose="020F0502020204030204" pitchFamily="34" charset="0"/>
              </a:rPr>
              <a:t> - Here, the district judge is modifying the bail set by the original magistrate in the new warrant. They don't have to consider a PSR in setting that amount since the person has not been arrested and is not in custody. When the person is arrested, a magistrate won't consider a PSR since they have no authority to make a bail decision (b/c only the trial court can.)  Once the defendant is ordered to post bail after arrest, the 72h clock to submit the bail form begins, which may be done by the magistrate, jail, or district court staff, as desired on a local level. </a:t>
            </a:r>
          </a:p>
          <a:p>
            <a:r>
              <a:rPr lang="en-US" sz="1800" dirty="0">
                <a:latin typeface="Calibri" panose="020F0502020204030204" pitchFamily="34" charset="0"/>
                <a:ea typeface="Calibri" panose="020F0502020204030204" pitchFamily="34" charset="0"/>
              </a:rPr>
              <a:t> </a:t>
            </a:r>
          </a:p>
          <a:p>
            <a:r>
              <a:rPr lang="en-US" sz="1800" b="1" i="1" dirty="0">
                <a:latin typeface="Calibri" panose="020F0502020204030204" pitchFamily="34" charset="0"/>
                <a:ea typeface="Calibri" panose="020F0502020204030204" pitchFamily="34" charset="0"/>
              </a:rPr>
              <a:t> "Warrant for violation of parole/probation (community supervision)"</a:t>
            </a:r>
            <a:r>
              <a:rPr lang="en-US" sz="1800" dirty="0">
                <a:latin typeface="Calibri" panose="020F0502020204030204" pitchFamily="34" charset="0"/>
                <a:ea typeface="Calibri" panose="020F0502020204030204" pitchFamily="34" charset="0"/>
              </a:rPr>
              <a:t> - No PSR since the defendant isn't in custody or arrested when warrant is issued. Bail form since a bail decision is being made, though there's a decent argument even that isn't needed on parole revocations since the case is adjudicated and it's a post-judgment procedure. No harm in getting the bail form though, but if a court doesn't submit one in that spot, also no harm IMO.</a:t>
            </a:r>
          </a:p>
          <a:p>
            <a:r>
              <a:rPr lang="en-US" sz="1800" dirty="0">
                <a:latin typeface="Calibri" panose="020F0502020204030204" pitchFamily="34" charset="0"/>
                <a:ea typeface="Calibri" panose="020F0502020204030204" pitchFamily="34" charset="0"/>
              </a:rPr>
              <a:t> </a:t>
            </a:r>
          </a:p>
          <a:p>
            <a:r>
              <a:rPr lang="en-US" sz="1800" b="1" i="1" dirty="0">
                <a:latin typeface="Calibri" panose="020F0502020204030204" pitchFamily="34" charset="0"/>
                <a:ea typeface="Calibri" panose="020F0502020204030204" pitchFamily="34" charset="0"/>
              </a:rPr>
              <a:t> "Issuing an arrest warrant based on probable cause affidavit"</a:t>
            </a:r>
            <a:r>
              <a:rPr lang="en-US" sz="1800" dirty="0">
                <a:latin typeface="Calibri" panose="020F0502020204030204" pitchFamily="34" charset="0"/>
                <a:ea typeface="Calibri" panose="020F0502020204030204" pitchFamily="34" charset="0"/>
              </a:rPr>
              <a:t> - Here, no PSR because the defendant isn't in custody/hasn't been arrested. No bail form because the bail decision hasn't officially been made yet. As discussed above, we consider it made when the defendant is ordered to post the bond. Additionally, in this situation as compared to the post-indictment situations, the magistrate at the jail does have jurisdiction to determine the bail amount differently from what is on the warrant. So the magistrate who sees the person after the arrest on the warrant would consider a PSR and submit a bail form. </a:t>
            </a:r>
          </a:p>
          <a:p>
            <a:r>
              <a:rPr lang="en-US" sz="1800" dirty="0">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62BE99A2-9DCE-43BC-934A-0D094671A4E5}" type="slidenum">
              <a:rPr lang="en-US" smtClean="0"/>
              <a:t>21</a:t>
            </a:fld>
            <a:endParaRPr lang="en-US"/>
          </a:p>
        </p:txBody>
      </p:sp>
    </p:spTree>
    <p:extLst>
      <p:ext uri="{BB962C8B-B14F-4D97-AF65-F5344CB8AC3E}">
        <p14:creationId xmlns:p14="http://schemas.microsoft.com/office/powerpoint/2010/main" val="459979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22</a:t>
            </a:fld>
            <a:endParaRPr lang="en-US"/>
          </a:p>
        </p:txBody>
      </p:sp>
    </p:spTree>
    <p:extLst>
      <p:ext uri="{BB962C8B-B14F-4D97-AF65-F5344CB8AC3E}">
        <p14:creationId xmlns:p14="http://schemas.microsoft.com/office/powerpoint/2010/main" val="249121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23</a:t>
            </a:fld>
            <a:endParaRPr lang="en-US"/>
          </a:p>
        </p:txBody>
      </p:sp>
    </p:spTree>
    <p:extLst>
      <p:ext uri="{BB962C8B-B14F-4D97-AF65-F5344CB8AC3E}">
        <p14:creationId xmlns:p14="http://schemas.microsoft.com/office/powerpoint/2010/main" val="1093397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24</a:t>
            </a:fld>
            <a:endParaRPr lang="en-US"/>
          </a:p>
        </p:txBody>
      </p:sp>
    </p:spTree>
    <p:extLst>
      <p:ext uri="{BB962C8B-B14F-4D97-AF65-F5344CB8AC3E}">
        <p14:creationId xmlns:p14="http://schemas.microsoft.com/office/powerpoint/2010/main" val="85798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25</a:t>
            </a:fld>
            <a:endParaRPr lang="en-US"/>
          </a:p>
        </p:txBody>
      </p:sp>
    </p:spTree>
    <p:extLst>
      <p:ext uri="{BB962C8B-B14F-4D97-AF65-F5344CB8AC3E}">
        <p14:creationId xmlns:p14="http://schemas.microsoft.com/office/powerpoint/2010/main" val="407517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26</a:t>
            </a:fld>
            <a:endParaRPr lang="en-US"/>
          </a:p>
        </p:txBody>
      </p:sp>
    </p:spTree>
    <p:extLst>
      <p:ext uri="{BB962C8B-B14F-4D97-AF65-F5344CB8AC3E}">
        <p14:creationId xmlns:p14="http://schemas.microsoft.com/office/powerpoint/2010/main" val="1351527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27</a:t>
            </a:fld>
            <a:endParaRPr lang="en-US"/>
          </a:p>
        </p:txBody>
      </p:sp>
    </p:spTree>
    <p:extLst>
      <p:ext uri="{BB962C8B-B14F-4D97-AF65-F5344CB8AC3E}">
        <p14:creationId xmlns:p14="http://schemas.microsoft.com/office/powerpoint/2010/main" val="590366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28</a:t>
            </a:fld>
            <a:endParaRPr lang="en-US"/>
          </a:p>
        </p:txBody>
      </p:sp>
    </p:spTree>
    <p:extLst>
      <p:ext uri="{BB962C8B-B14F-4D97-AF65-F5344CB8AC3E}">
        <p14:creationId xmlns:p14="http://schemas.microsoft.com/office/powerpoint/2010/main" val="3964164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29</a:t>
            </a:fld>
            <a:endParaRPr lang="en-US"/>
          </a:p>
        </p:txBody>
      </p:sp>
    </p:spTree>
    <p:extLst>
      <p:ext uri="{BB962C8B-B14F-4D97-AF65-F5344CB8AC3E}">
        <p14:creationId xmlns:p14="http://schemas.microsoft.com/office/powerpoint/2010/main" val="52080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3</a:t>
            </a:fld>
            <a:endParaRPr lang="en-US"/>
          </a:p>
        </p:txBody>
      </p:sp>
    </p:spTree>
    <p:extLst>
      <p:ext uri="{BB962C8B-B14F-4D97-AF65-F5344CB8AC3E}">
        <p14:creationId xmlns:p14="http://schemas.microsoft.com/office/powerpoint/2010/main" val="1347573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34</a:t>
            </a:fld>
            <a:endParaRPr lang="en-US"/>
          </a:p>
        </p:txBody>
      </p:sp>
    </p:spTree>
    <p:extLst>
      <p:ext uri="{BB962C8B-B14F-4D97-AF65-F5344CB8AC3E}">
        <p14:creationId xmlns:p14="http://schemas.microsoft.com/office/powerpoint/2010/main" val="3448230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35</a:t>
            </a:fld>
            <a:endParaRPr lang="en-US"/>
          </a:p>
        </p:txBody>
      </p:sp>
    </p:spTree>
    <p:extLst>
      <p:ext uri="{BB962C8B-B14F-4D97-AF65-F5344CB8AC3E}">
        <p14:creationId xmlns:p14="http://schemas.microsoft.com/office/powerpoint/2010/main" val="2727303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36</a:t>
            </a:fld>
            <a:endParaRPr lang="en-US"/>
          </a:p>
        </p:txBody>
      </p:sp>
    </p:spTree>
    <p:extLst>
      <p:ext uri="{BB962C8B-B14F-4D97-AF65-F5344CB8AC3E}">
        <p14:creationId xmlns:p14="http://schemas.microsoft.com/office/powerpoint/2010/main" val="3136210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37</a:t>
            </a:fld>
            <a:endParaRPr lang="en-US"/>
          </a:p>
        </p:txBody>
      </p:sp>
    </p:spTree>
    <p:extLst>
      <p:ext uri="{BB962C8B-B14F-4D97-AF65-F5344CB8AC3E}">
        <p14:creationId xmlns:p14="http://schemas.microsoft.com/office/powerpoint/2010/main" val="735086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38</a:t>
            </a:fld>
            <a:endParaRPr lang="en-US"/>
          </a:p>
        </p:txBody>
      </p:sp>
    </p:spTree>
    <p:extLst>
      <p:ext uri="{BB962C8B-B14F-4D97-AF65-F5344CB8AC3E}">
        <p14:creationId xmlns:p14="http://schemas.microsoft.com/office/powerpoint/2010/main" val="3046002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E99A2-9DCE-43BC-934A-0D094671A4E5}" type="slidenum">
              <a:rPr lang="en-US" smtClean="0"/>
              <a:t>39</a:t>
            </a:fld>
            <a:endParaRPr lang="en-US"/>
          </a:p>
        </p:txBody>
      </p:sp>
    </p:spTree>
    <p:extLst>
      <p:ext uri="{BB962C8B-B14F-4D97-AF65-F5344CB8AC3E}">
        <p14:creationId xmlns:p14="http://schemas.microsoft.com/office/powerpoint/2010/main" val="1022330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40</a:t>
            </a:fld>
            <a:endParaRPr lang="en-US"/>
          </a:p>
        </p:txBody>
      </p:sp>
    </p:spTree>
    <p:extLst>
      <p:ext uri="{BB962C8B-B14F-4D97-AF65-F5344CB8AC3E}">
        <p14:creationId xmlns:p14="http://schemas.microsoft.com/office/powerpoint/2010/main" val="4146702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41</a:t>
            </a:fld>
            <a:endParaRPr lang="en-US"/>
          </a:p>
        </p:txBody>
      </p:sp>
    </p:spTree>
    <p:extLst>
      <p:ext uri="{BB962C8B-B14F-4D97-AF65-F5344CB8AC3E}">
        <p14:creationId xmlns:p14="http://schemas.microsoft.com/office/powerpoint/2010/main" val="1803425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42</a:t>
            </a:fld>
            <a:endParaRPr lang="en-US"/>
          </a:p>
        </p:txBody>
      </p:sp>
    </p:spTree>
    <p:extLst>
      <p:ext uri="{BB962C8B-B14F-4D97-AF65-F5344CB8AC3E}">
        <p14:creationId xmlns:p14="http://schemas.microsoft.com/office/powerpoint/2010/main" val="69832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43</a:t>
            </a:fld>
            <a:endParaRPr lang="en-US"/>
          </a:p>
        </p:txBody>
      </p:sp>
    </p:spTree>
    <p:extLst>
      <p:ext uri="{BB962C8B-B14F-4D97-AF65-F5344CB8AC3E}">
        <p14:creationId xmlns:p14="http://schemas.microsoft.com/office/powerpoint/2010/main" val="424854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a:t>
            </a:fld>
            <a:endParaRPr lang="en-US"/>
          </a:p>
        </p:txBody>
      </p:sp>
    </p:spTree>
    <p:extLst>
      <p:ext uri="{BB962C8B-B14F-4D97-AF65-F5344CB8AC3E}">
        <p14:creationId xmlns:p14="http://schemas.microsoft.com/office/powerpoint/2010/main" val="344070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44</a:t>
            </a:fld>
            <a:endParaRPr lang="en-US"/>
          </a:p>
        </p:txBody>
      </p:sp>
    </p:spTree>
    <p:extLst>
      <p:ext uri="{BB962C8B-B14F-4D97-AF65-F5344CB8AC3E}">
        <p14:creationId xmlns:p14="http://schemas.microsoft.com/office/powerpoint/2010/main" val="3957159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45</a:t>
            </a:fld>
            <a:endParaRPr lang="en-US"/>
          </a:p>
        </p:txBody>
      </p:sp>
    </p:spTree>
    <p:extLst>
      <p:ext uri="{BB962C8B-B14F-4D97-AF65-F5344CB8AC3E}">
        <p14:creationId xmlns:p14="http://schemas.microsoft.com/office/powerpoint/2010/main" val="1386693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46</a:t>
            </a:fld>
            <a:endParaRPr lang="en-US"/>
          </a:p>
        </p:txBody>
      </p:sp>
    </p:spTree>
    <p:extLst>
      <p:ext uri="{BB962C8B-B14F-4D97-AF65-F5344CB8AC3E}">
        <p14:creationId xmlns:p14="http://schemas.microsoft.com/office/powerpoint/2010/main" val="4130873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47</a:t>
            </a:fld>
            <a:endParaRPr lang="en-US"/>
          </a:p>
        </p:txBody>
      </p:sp>
    </p:spTree>
    <p:extLst>
      <p:ext uri="{BB962C8B-B14F-4D97-AF65-F5344CB8AC3E}">
        <p14:creationId xmlns:p14="http://schemas.microsoft.com/office/powerpoint/2010/main" val="1581768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48</a:t>
            </a:fld>
            <a:endParaRPr lang="en-US"/>
          </a:p>
        </p:txBody>
      </p:sp>
    </p:spTree>
    <p:extLst>
      <p:ext uri="{BB962C8B-B14F-4D97-AF65-F5344CB8AC3E}">
        <p14:creationId xmlns:p14="http://schemas.microsoft.com/office/powerpoint/2010/main" val="741443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49</a:t>
            </a:fld>
            <a:endParaRPr lang="en-US"/>
          </a:p>
        </p:txBody>
      </p:sp>
    </p:spTree>
    <p:extLst>
      <p:ext uri="{BB962C8B-B14F-4D97-AF65-F5344CB8AC3E}">
        <p14:creationId xmlns:p14="http://schemas.microsoft.com/office/powerpoint/2010/main" val="3745209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50</a:t>
            </a:fld>
            <a:endParaRPr lang="en-US"/>
          </a:p>
        </p:txBody>
      </p:sp>
    </p:spTree>
    <p:extLst>
      <p:ext uri="{BB962C8B-B14F-4D97-AF65-F5344CB8AC3E}">
        <p14:creationId xmlns:p14="http://schemas.microsoft.com/office/powerpoint/2010/main" val="2675194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51</a:t>
            </a:fld>
            <a:endParaRPr lang="en-US"/>
          </a:p>
        </p:txBody>
      </p:sp>
    </p:spTree>
    <p:extLst>
      <p:ext uri="{BB962C8B-B14F-4D97-AF65-F5344CB8AC3E}">
        <p14:creationId xmlns:p14="http://schemas.microsoft.com/office/powerpoint/2010/main" val="2322906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52</a:t>
            </a:fld>
            <a:endParaRPr lang="en-US"/>
          </a:p>
        </p:txBody>
      </p:sp>
    </p:spTree>
    <p:extLst>
      <p:ext uri="{BB962C8B-B14F-4D97-AF65-F5344CB8AC3E}">
        <p14:creationId xmlns:p14="http://schemas.microsoft.com/office/powerpoint/2010/main" val="1587258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53</a:t>
            </a:fld>
            <a:endParaRPr lang="en-US"/>
          </a:p>
        </p:txBody>
      </p:sp>
    </p:spTree>
    <p:extLst>
      <p:ext uri="{BB962C8B-B14F-4D97-AF65-F5344CB8AC3E}">
        <p14:creationId xmlns:p14="http://schemas.microsoft.com/office/powerpoint/2010/main" val="154409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5</a:t>
            </a:fld>
            <a:endParaRPr lang="en-US"/>
          </a:p>
        </p:txBody>
      </p:sp>
    </p:spTree>
    <p:extLst>
      <p:ext uri="{BB962C8B-B14F-4D97-AF65-F5344CB8AC3E}">
        <p14:creationId xmlns:p14="http://schemas.microsoft.com/office/powerpoint/2010/main" val="41374876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54</a:t>
            </a:fld>
            <a:endParaRPr lang="en-US"/>
          </a:p>
        </p:txBody>
      </p:sp>
    </p:spTree>
    <p:extLst>
      <p:ext uri="{BB962C8B-B14F-4D97-AF65-F5344CB8AC3E}">
        <p14:creationId xmlns:p14="http://schemas.microsoft.com/office/powerpoint/2010/main" val="4087950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55</a:t>
            </a:fld>
            <a:endParaRPr lang="en-US"/>
          </a:p>
        </p:txBody>
      </p:sp>
    </p:spTree>
    <p:extLst>
      <p:ext uri="{BB962C8B-B14F-4D97-AF65-F5344CB8AC3E}">
        <p14:creationId xmlns:p14="http://schemas.microsoft.com/office/powerpoint/2010/main" val="42179818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E99A2-9DCE-43BC-934A-0D094671A4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8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6</a:t>
            </a:fld>
            <a:endParaRPr lang="en-US"/>
          </a:p>
        </p:txBody>
      </p:sp>
    </p:spTree>
    <p:extLst>
      <p:ext uri="{BB962C8B-B14F-4D97-AF65-F5344CB8AC3E}">
        <p14:creationId xmlns:p14="http://schemas.microsoft.com/office/powerpoint/2010/main" val="145463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7</a:t>
            </a:fld>
            <a:endParaRPr lang="en-US"/>
          </a:p>
        </p:txBody>
      </p:sp>
    </p:spTree>
    <p:extLst>
      <p:ext uri="{BB962C8B-B14F-4D97-AF65-F5344CB8AC3E}">
        <p14:creationId xmlns:p14="http://schemas.microsoft.com/office/powerpoint/2010/main" val="233797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8</a:t>
            </a:fld>
            <a:endParaRPr lang="en-US"/>
          </a:p>
        </p:txBody>
      </p:sp>
    </p:spTree>
    <p:extLst>
      <p:ext uri="{BB962C8B-B14F-4D97-AF65-F5344CB8AC3E}">
        <p14:creationId xmlns:p14="http://schemas.microsoft.com/office/powerpoint/2010/main" val="80541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E99A2-9DCE-43BC-934A-0D094671A4E5}" type="slidenum">
              <a:rPr lang="en-US" smtClean="0"/>
              <a:t>9</a:t>
            </a:fld>
            <a:endParaRPr lang="en-US"/>
          </a:p>
        </p:txBody>
      </p:sp>
    </p:spTree>
    <p:extLst>
      <p:ext uri="{BB962C8B-B14F-4D97-AF65-F5344CB8AC3E}">
        <p14:creationId xmlns:p14="http://schemas.microsoft.com/office/powerpoint/2010/main" val="400447670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087414"/>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517008"/>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4525528-C515-44DC-B778-A833610B0C7F}"/>
              </a:ext>
            </a:extLst>
          </p:cNvPr>
          <p:cNvGrpSpPr/>
          <p:nvPr userDrawn="1"/>
        </p:nvGrpSpPr>
        <p:grpSpPr>
          <a:xfrm>
            <a:off x="10667281" y="5617512"/>
            <a:ext cx="1119710" cy="1122147"/>
            <a:chOff x="8025576" y="2189182"/>
            <a:chExt cx="2540273" cy="2545801"/>
          </a:xfrm>
        </p:grpSpPr>
        <p:pic>
          <p:nvPicPr>
            <p:cNvPr id="9" name="Picture 8">
              <a:extLst>
                <a:ext uri="{FF2B5EF4-FFF2-40B4-BE49-F238E27FC236}">
                  <a16:creationId xmlns:a16="http://schemas.microsoft.com/office/drawing/2014/main" id="{EF4CB092-D246-4B43-BE85-6A14202B3475}"/>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0" name="Oval 9">
              <a:extLst>
                <a:ext uri="{FF2B5EF4-FFF2-40B4-BE49-F238E27FC236}">
                  <a16:creationId xmlns:a16="http://schemas.microsoft.com/office/drawing/2014/main" id="{DC1C39A3-FECA-471E-A798-8332247431AD}"/>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048045" cy="365125"/>
          </a:xfrm>
        </p:spPr>
        <p:txBody>
          <a:bodyPr anchor="b"/>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29E6A97-2E78-45A8-85B0-94597C15DA83}"/>
              </a:ext>
            </a:extLst>
          </p:cNvPr>
          <p:cNvGrpSpPr/>
          <p:nvPr userDrawn="1"/>
        </p:nvGrpSpPr>
        <p:grpSpPr>
          <a:xfrm>
            <a:off x="10667281" y="5617512"/>
            <a:ext cx="1119710" cy="1122147"/>
            <a:chOff x="8025576" y="2189182"/>
            <a:chExt cx="2540273" cy="2545801"/>
          </a:xfrm>
        </p:grpSpPr>
        <p:pic>
          <p:nvPicPr>
            <p:cNvPr id="15" name="Picture 14">
              <a:extLst>
                <a:ext uri="{FF2B5EF4-FFF2-40B4-BE49-F238E27FC236}">
                  <a16:creationId xmlns:a16="http://schemas.microsoft.com/office/drawing/2014/main" id="{3C337B8A-C1EF-48DF-B0E1-A64FCF1F1F8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6" name="Oval 15">
              <a:extLst>
                <a:ext uri="{FF2B5EF4-FFF2-40B4-BE49-F238E27FC236}">
                  <a16:creationId xmlns:a16="http://schemas.microsoft.com/office/drawing/2014/main" id="{3A3D5D5F-5EA7-4CB8-963B-C2F58492B652}"/>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387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097352"/>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526946"/>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77EEE16-EA78-4D04-A8FA-FE52CE0BBCB4}"/>
              </a:ext>
            </a:extLst>
          </p:cNvPr>
          <p:cNvGrpSpPr/>
          <p:nvPr userDrawn="1"/>
        </p:nvGrpSpPr>
        <p:grpSpPr>
          <a:xfrm>
            <a:off x="10667281" y="5617512"/>
            <a:ext cx="1119710" cy="1122147"/>
            <a:chOff x="8025576" y="2189182"/>
            <a:chExt cx="2540273" cy="2545801"/>
          </a:xfrm>
        </p:grpSpPr>
        <p:pic>
          <p:nvPicPr>
            <p:cNvPr id="9" name="Picture 8">
              <a:extLst>
                <a:ext uri="{FF2B5EF4-FFF2-40B4-BE49-F238E27FC236}">
                  <a16:creationId xmlns:a16="http://schemas.microsoft.com/office/drawing/2014/main" id="{52E33AEF-A839-4FCD-9F0A-262EEFD0518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3" name="Oval 12">
              <a:extLst>
                <a:ext uri="{FF2B5EF4-FFF2-40B4-BE49-F238E27FC236}">
                  <a16:creationId xmlns:a16="http://schemas.microsoft.com/office/drawing/2014/main" id="{9ED909EE-37B5-42A4-9342-762271C6F40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695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8E97B6D-AA63-4BDA-A652-F26FA3208CFE}"/>
              </a:ext>
            </a:extLst>
          </p:cNvPr>
          <p:cNvGrpSpPr/>
          <p:nvPr userDrawn="1"/>
        </p:nvGrpSpPr>
        <p:grpSpPr>
          <a:xfrm>
            <a:off x="10667281" y="5617512"/>
            <a:ext cx="1119710" cy="1122147"/>
            <a:chOff x="8025576" y="2189182"/>
            <a:chExt cx="2540273" cy="2545801"/>
          </a:xfrm>
        </p:grpSpPr>
        <p:pic>
          <p:nvPicPr>
            <p:cNvPr id="12" name="Picture 11">
              <a:extLst>
                <a:ext uri="{FF2B5EF4-FFF2-40B4-BE49-F238E27FC236}">
                  <a16:creationId xmlns:a16="http://schemas.microsoft.com/office/drawing/2014/main" id="{FC57ED81-5792-430C-9EE6-D968D4AFD69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3" name="Oval 12">
              <a:extLst>
                <a:ext uri="{FF2B5EF4-FFF2-40B4-BE49-F238E27FC236}">
                  <a16:creationId xmlns:a16="http://schemas.microsoft.com/office/drawing/2014/main" id="{FE2287BE-4DC3-4898-AEF2-F86CA8473063}"/>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7005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C765403-7C5D-4FB7-986B-7FD3F9DE7AA2}"/>
              </a:ext>
            </a:extLst>
          </p:cNvPr>
          <p:cNvGrpSpPr/>
          <p:nvPr userDrawn="1"/>
        </p:nvGrpSpPr>
        <p:grpSpPr>
          <a:xfrm>
            <a:off x="10667281" y="5617512"/>
            <a:ext cx="1119710" cy="1122147"/>
            <a:chOff x="8025576" y="2189182"/>
            <a:chExt cx="2540273" cy="2545801"/>
          </a:xfrm>
        </p:grpSpPr>
        <p:pic>
          <p:nvPicPr>
            <p:cNvPr id="7" name="Picture 6">
              <a:extLst>
                <a:ext uri="{FF2B5EF4-FFF2-40B4-BE49-F238E27FC236}">
                  <a16:creationId xmlns:a16="http://schemas.microsoft.com/office/drawing/2014/main" id="{8B743B92-88D0-4AAB-86CA-D8D9DC39A47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9" name="Oval 8">
              <a:extLst>
                <a:ext uri="{FF2B5EF4-FFF2-40B4-BE49-F238E27FC236}">
                  <a16:creationId xmlns:a16="http://schemas.microsoft.com/office/drawing/2014/main" id="{F0A35889-80B8-4DB6-A1A6-8A934E51EED8}"/>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08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936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40AD4BE-0511-457A-8E2C-269801D7ABF0}"/>
              </a:ext>
            </a:extLst>
          </p:cNvPr>
          <p:cNvGrpSpPr/>
          <p:nvPr userDrawn="1"/>
        </p:nvGrpSpPr>
        <p:grpSpPr>
          <a:xfrm>
            <a:off x="10667281" y="5617512"/>
            <a:ext cx="1119710" cy="1122147"/>
            <a:chOff x="8025576" y="2189182"/>
            <a:chExt cx="2540273" cy="2545801"/>
          </a:xfrm>
        </p:grpSpPr>
        <p:pic>
          <p:nvPicPr>
            <p:cNvPr id="8" name="Picture 7">
              <a:extLst>
                <a:ext uri="{FF2B5EF4-FFF2-40B4-BE49-F238E27FC236}">
                  <a16:creationId xmlns:a16="http://schemas.microsoft.com/office/drawing/2014/main" id="{6FC4471D-FFC9-420A-9198-49C3613A723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0" name="Oval 9">
              <a:extLst>
                <a:ext uri="{FF2B5EF4-FFF2-40B4-BE49-F238E27FC236}">
                  <a16:creationId xmlns:a16="http://schemas.microsoft.com/office/drawing/2014/main" id="{88883616-EB57-4884-A2F5-5C004A8FD827}"/>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1238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886D0FE-FDD7-4A65-9644-BD29CB9BC69B}"/>
              </a:ext>
            </a:extLst>
          </p:cNvPr>
          <p:cNvGrpSpPr/>
          <p:nvPr userDrawn="1"/>
        </p:nvGrpSpPr>
        <p:grpSpPr>
          <a:xfrm>
            <a:off x="10667281" y="5617512"/>
            <a:ext cx="1119710" cy="1122147"/>
            <a:chOff x="8025576" y="2189182"/>
            <a:chExt cx="2540273" cy="2545801"/>
          </a:xfrm>
        </p:grpSpPr>
        <p:pic>
          <p:nvPicPr>
            <p:cNvPr id="10" name="Picture 9">
              <a:extLst>
                <a:ext uri="{FF2B5EF4-FFF2-40B4-BE49-F238E27FC236}">
                  <a16:creationId xmlns:a16="http://schemas.microsoft.com/office/drawing/2014/main" id="{99237433-402D-48E7-9ECE-CE0AC82B1DA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2" name="Oval 11">
              <a:extLst>
                <a:ext uri="{FF2B5EF4-FFF2-40B4-BE49-F238E27FC236}">
                  <a16:creationId xmlns:a16="http://schemas.microsoft.com/office/drawing/2014/main" id="{7B3725D6-149A-4876-B717-8CD197779FA0}"/>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8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grpSp>
        <p:nvGrpSpPr>
          <p:cNvPr id="7" name="Group 6">
            <a:extLst>
              <a:ext uri="{FF2B5EF4-FFF2-40B4-BE49-F238E27FC236}">
                <a16:creationId xmlns:a16="http://schemas.microsoft.com/office/drawing/2014/main" id="{DF6969DD-323D-4DD7-83F3-4473BA662EF8}"/>
              </a:ext>
            </a:extLst>
          </p:cNvPr>
          <p:cNvGrpSpPr/>
          <p:nvPr userDrawn="1"/>
        </p:nvGrpSpPr>
        <p:grpSpPr>
          <a:xfrm>
            <a:off x="10667281" y="5617512"/>
            <a:ext cx="1119710" cy="1122147"/>
            <a:chOff x="8025576" y="2189182"/>
            <a:chExt cx="2540273" cy="2545801"/>
          </a:xfrm>
        </p:grpSpPr>
        <p:pic>
          <p:nvPicPr>
            <p:cNvPr id="8" name="Picture 7">
              <a:extLst>
                <a:ext uri="{FF2B5EF4-FFF2-40B4-BE49-F238E27FC236}">
                  <a16:creationId xmlns:a16="http://schemas.microsoft.com/office/drawing/2014/main" id="{1535B8EB-3C75-4D4B-B576-5599542E8815}"/>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1" name="Oval 10">
              <a:extLst>
                <a:ext uri="{FF2B5EF4-FFF2-40B4-BE49-F238E27FC236}">
                  <a16:creationId xmlns:a16="http://schemas.microsoft.com/office/drawing/2014/main" id="{987569E4-66B6-44BD-91F1-1857DE3DC89E}"/>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6456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grpSp>
        <p:nvGrpSpPr>
          <p:cNvPr id="7" name="Group 6">
            <a:extLst>
              <a:ext uri="{FF2B5EF4-FFF2-40B4-BE49-F238E27FC236}">
                <a16:creationId xmlns:a16="http://schemas.microsoft.com/office/drawing/2014/main" id="{DDFFE066-6D55-464D-9B58-63DA10CC36F2}"/>
              </a:ext>
            </a:extLst>
          </p:cNvPr>
          <p:cNvGrpSpPr/>
          <p:nvPr userDrawn="1"/>
        </p:nvGrpSpPr>
        <p:grpSpPr>
          <a:xfrm>
            <a:off x="10667281" y="5617512"/>
            <a:ext cx="1119710" cy="1122147"/>
            <a:chOff x="8025576" y="2189182"/>
            <a:chExt cx="2540273" cy="2545801"/>
          </a:xfrm>
        </p:grpSpPr>
        <p:pic>
          <p:nvPicPr>
            <p:cNvPr id="10" name="Picture 9">
              <a:extLst>
                <a:ext uri="{FF2B5EF4-FFF2-40B4-BE49-F238E27FC236}">
                  <a16:creationId xmlns:a16="http://schemas.microsoft.com/office/drawing/2014/main" id="{A3725CBE-ADCA-4202-B1DB-2BE56607B8B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1" name="Oval 10">
              <a:extLst>
                <a:ext uri="{FF2B5EF4-FFF2-40B4-BE49-F238E27FC236}">
                  <a16:creationId xmlns:a16="http://schemas.microsoft.com/office/drawing/2014/main" id="{01364C05-6E8C-4360-A8AB-D5624D2A70D3}"/>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032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6997FB1-479E-4C7A-AB28-8F9E281B95EC}"/>
              </a:ext>
            </a:extLst>
          </p:cNvPr>
          <p:cNvGrpSpPr/>
          <p:nvPr userDrawn="1"/>
        </p:nvGrpSpPr>
        <p:grpSpPr>
          <a:xfrm>
            <a:off x="10667281" y="5617512"/>
            <a:ext cx="1119710" cy="1122147"/>
            <a:chOff x="8025576" y="2189182"/>
            <a:chExt cx="2540273" cy="2545801"/>
          </a:xfrm>
        </p:grpSpPr>
        <p:pic>
          <p:nvPicPr>
            <p:cNvPr id="10" name="Picture 9">
              <a:extLst>
                <a:ext uri="{FF2B5EF4-FFF2-40B4-BE49-F238E27FC236}">
                  <a16:creationId xmlns:a16="http://schemas.microsoft.com/office/drawing/2014/main" id="{BDF86708-4CF2-4F0C-A1D0-53E3B800E28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1" name="Oval 10">
              <a:extLst>
                <a:ext uri="{FF2B5EF4-FFF2-40B4-BE49-F238E27FC236}">
                  <a16:creationId xmlns:a16="http://schemas.microsoft.com/office/drawing/2014/main" id="{F821C684-6875-4364-9EE9-E8A5438BB754}"/>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670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1134318" y="6356350"/>
            <a:ext cx="2447081" cy="365125"/>
          </a:xfrm>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837837" cy="365125"/>
          </a:xfrm>
        </p:spPr>
        <p:txBody>
          <a:bodyPr anchor="b"/>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6" name="Group 15">
            <a:extLst>
              <a:ext uri="{FF2B5EF4-FFF2-40B4-BE49-F238E27FC236}">
                <a16:creationId xmlns:a16="http://schemas.microsoft.com/office/drawing/2014/main" id="{BBE06252-1498-4256-8258-971DAFE45F8E}"/>
              </a:ext>
            </a:extLst>
          </p:cNvPr>
          <p:cNvGrpSpPr/>
          <p:nvPr userDrawn="1"/>
        </p:nvGrpSpPr>
        <p:grpSpPr>
          <a:xfrm>
            <a:off x="10667281" y="5617512"/>
            <a:ext cx="1119710" cy="1122147"/>
            <a:chOff x="8025576" y="2189182"/>
            <a:chExt cx="2540273" cy="2545801"/>
          </a:xfrm>
        </p:grpSpPr>
        <p:pic>
          <p:nvPicPr>
            <p:cNvPr id="18" name="Picture 17">
              <a:extLst>
                <a:ext uri="{FF2B5EF4-FFF2-40B4-BE49-F238E27FC236}">
                  <a16:creationId xmlns:a16="http://schemas.microsoft.com/office/drawing/2014/main" id="{90CB240F-D81D-4CB5-8D53-B7C7F8DAF75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9" name="Oval 18">
              <a:extLst>
                <a:ext uri="{FF2B5EF4-FFF2-40B4-BE49-F238E27FC236}">
                  <a16:creationId xmlns:a16="http://schemas.microsoft.com/office/drawing/2014/main" id="{482A1A67-65F4-44FB-9DF6-13D4698CFC1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073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grpSp>
        <p:nvGrpSpPr>
          <p:cNvPr id="7" name="Group 6">
            <a:extLst>
              <a:ext uri="{FF2B5EF4-FFF2-40B4-BE49-F238E27FC236}">
                <a16:creationId xmlns:a16="http://schemas.microsoft.com/office/drawing/2014/main" id="{11DD9086-0A2A-49C7-BF05-249C43D29198}"/>
              </a:ext>
            </a:extLst>
          </p:cNvPr>
          <p:cNvGrpSpPr/>
          <p:nvPr userDrawn="1"/>
        </p:nvGrpSpPr>
        <p:grpSpPr>
          <a:xfrm>
            <a:off x="10667281" y="5617512"/>
            <a:ext cx="1119710" cy="1122147"/>
            <a:chOff x="8025576" y="2189182"/>
            <a:chExt cx="2540273" cy="2545801"/>
          </a:xfrm>
        </p:grpSpPr>
        <p:pic>
          <p:nvPicPr>
            <p:cNvPr id="8" name="Picture 7">
              <a:extLst>
                <a:ext uri="{FF2B5EF4-FFF2-40B4-BE49-F238E27FC236}">
                  <a16:creationId xmlns:a16="http://schemas.microsoft.com/office/drawing/2014/main" id="{311E5F1E-AA2C-4250-9F8E-E415B8A5E99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9" name="Oval 8">
              <a:extLst>
                <a:ext uri="{FF2B5EF4-FFF2-40B4-BE49-F238E27FC236}">
                  <a16:creationId xmlns:a16="http://schemas.microsoft.com/office/drawing/2014/main" id="{907DCE9A-3D0F-4D72-A65E-C5247D3B0C3F}"/>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916389" cy="365125"/>
          </a:xfrm>
        </p:spPr>
        <p:txBody>
          <a:bodyPr anchor="b"/>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5B90114-5FF8-4BBA-9FFD-B76FB62E3B12}"/>
              </a:ext>
            </a:extLst>
          </p:cNvPr>
          <p:cNvGrpSpPr/>
          <p:nvPr userDrawn="1"/>
        </p:nvGrpSpPr>
        <p:grpSpPr>
          <a:xfrm>
            <a:off x="10667281" y="5617512"/>
            <a:ext cx="1119710" cy="1122147"/>
            <a:chOff x="8025576" y="2189182"/>
            <a:chExt cx="2540273" cy="2545801"/>
          </a:xfrm>
        </p:grpSpPr>
        <p:pic>
          <p:nvPicPr>
            <p:cNvPr id="19" name="Picture 18">
              <a:extLst>
                <a:ext uri="{FF2B5EF4-FFF2-40B4-BE49-F238E27FC236}">
                  <a16:creationId xmlns:a16="http://schemas.microsoft.com/office/drawing/2014/main" id="{1794B280-A9C8-4E96-AF45-4EF427ECD1E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20" name="Oval 19">
              <a:extLst>
                <a:ext uri="{FF2B5EF4-FFF2-40B4-BE49-F238E27FC236}">
                  <a16:creationId xmlns:a16="http://schemas.microsoft.com/office/drawing/2014/main" id="{539E18F2-DEA4-49A0-BF1D-3165D794AC23}"/>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919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953638" cy="365125"/>
          </a:xfrm>
        </p:spPr>
        <p:txBody>
          <a:bodyPr anchor="b"/>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A2C48E-16B3-4405-8175-AE54EC8B6237}"/>
              </a:ext>
            </a:extLst>
          </p:cNvPr>
          <p:cNvGrpSpPr/>
          <p:nvPr userDrawn="1"/>
        </p:nvGrpSpPr>
        <p:grpSpPr>
          <a:xfrm>
            <a:off x="10667281" y="5617512"/>
            <a:ext cx="1119710" cy="1122147"/>
            <a:chOff x="8025576" y="2189182"/>
            <a:chExt cx="2540273" cy="2545801"/>
          </a:xfrm>
        </p:grpSpPr>
        <p:pic>
          <p:nvPicPr>
            <p:cNvPr id="15" name="Picture 14">
              <a:extLst>
                <a:ext uri="{FF2B5EF4-FFF2-40B4-BE49-F238E27FC236}">
                  <a16:creationId xmlns:a16="http://schemas.microsoft.com/office/drawing/2014/main" id="{CBBAD8FB-BB24-4058-9E95-94DFF3FAD12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6" name="Oval 15">
              <a:extLst>
                <a:ext uri="{FF2B5EF4-FFF2-40B4-BE49-F238E27FC236}">
                  <a16:creationId xmlns:a16="http://schemas.microsoft.com/office/drawing/2014/main" id="{1781BBF2-F5E9-481E-9064-25351DD11A0D}"/>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581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1" y="6356350"/>
            <a:ext cx="2057400" cy="365125"/>
          </a:xfrm>
        </p:spPr>
        <p:txBody>
          <a:bodyPr anchor="b"/>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GOEs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9F8B34D-6B1A-4F6A-84D7-C00611E06C47}"/>
              </a:ext>
            </a:extLst>
          </p:cNvPr>
          <p:cNvGrpSpPr/>
          <p:nvPr userDrawn="1"/>
        </p:nvGrpSpPr>
        <p:grpSpPr>
          <a:xfrm>
            <a:off x="10667281" y="5617512"/>
            <a:ext cx="1119710" cy="1122147"/>
            <a:chOff x="8025576" y="2189182"/>
            <a:chExt cx="2540273" cy="2545801"/>
          </a:xfrm>
        </p:grpSpPr>
        <p:pic>
          <p:nvPicPr>
            <p:cNvPr id="16" name="Picture 15">
              <a:extLst>
                <a:ext uri="{FF2B5EF4-FFF2-40B4-BE49-F238E27FC236}">
                  <a16:creationId xmlns:a16="http://schemas.microsoft.com/office/drawing/2014/main" id="{79BD0B38-9A69-40D9-8A71-C1C90E5B856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7" name="Oval 16">
              <a:extLst>
                <a:ext uri="{FF2B5EF4-FFF2-40B4-BE49-F238E27FC236}">
                  <a16:creationId xmlns:a16="http://schemas.microsoft.com/office/drawing/2014/main" id="{B16AB98F-C21D-4F38-8806-EC7B433C283E}"/>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9969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8C56942C-F5E5-4DAE-9C89-5B77577FD0DC}"/>
              </a:ext>
            </a:extLst>
          </p:cNvPr>
          <p:cNvGrpSpPr/>
          <p:nvPr userDrawn="1"/>
        </p:nvGrpSpPr>
        <p:grpSpPr>
          <a:xfrm>
            <a:off x="10667281" y="5617512"/>
            <a:ext cx="1119710" cy="1122147"/>
            <a:chOff x="8025576" y="2189182"/>
            <a:chExt cx="2540273" cy="2545801"/>
          </a:xfrm>
        </p:grpSpPr>
        <p:pic>
          <p:nvPicPr>
            <p:cNvPr id="8" name="Picture 7">
              <a:extLst>
                <a:ext uri="{FF2B5EF4-FFF2-40B4-BE49-F238E27FC236}">
                  <a16:creationId xmlns:a16="http://schemas.microsoft.com/office/drawing/2014/main" id="{44C2DF35-07BD-4C10-A561-9651273DE70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9" name="Oval 8">
              <a:extLst>
                <a:ext uri="{FF2B5EF4-FFF2-40B4-BE49-F238E27FC236}">
                  <a16:creationId xmlns:a16="http://schemas.microsoft.com/office/drawing/2014/main" id="{33AFAE63-E832-4EDA-9998-54E3784A55DD}"/>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195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3D9263CC-E5D6-486B-8552-08D009775A83}"/>
              </a:ext>
            </a:extLst>
          </p:cNvPr>
          <p:cNvGrpSpPr/>
          <p:nvPr userDrawn="1"/>
        </p:nvGrpSpPr>
        <p:grpSpPr>
          <a:xfrm>
            <a:off x="10667281" y="5617512"/>
            <a:ext cx="1119710" cy="1122147"/>
            <a:chOff x="8025576" y="2189182"/>
            <a:chExt cx="2540273" cy="2545801"/>
          </a:xfrm>
        </p:grpSpPr>
        <p:pic>
          <p:nvPicPr>
            <p:cNvPr id="8" name="Picture 7">
              <a:extLst>
                <a:ext uri="{FF2B5EF4-FFF2-40B4-BE49-F238E27FC236}">
                  <a16:creationId xmlns:a16="http://schemas.microsoft.com/office/drawing/2014/main" id="{D8FDB6F5-22CA-4EF9-8F7D-9B0A7E6E106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0" name="Oval 9">
              <a:extLst>
                <a:ext uri="{FF2B5EF4-FFF2-40B4-BE49-F238E27FC236}">
                  <a16:creationId xmlns:a16="http://schemas.microsoft.com/office/drawing/2014/main" id="{00391D1A-F677-40EF-9BBB-DAA241C9DB4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218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040D77-4CF4-4BFB-9FFB-8C9746D3906F}"/>
              </a:ext>
            </a:extLst>
          </p:cNvPr>
          <p:cNvSpPr>
            <a:spLocks noGrp="1"/>
          </p:cNvSpPr>
          <p:nvPr>
            <p:ph type="title"/>
          </p:nvPr>
        </p:nvSpPr>
        <p:spPr>
          <a:xfrm>
            <a:off x="1525972" y="365125"/>
            <a:ext cx="9827827" cy="1325563"/>
          </a:xfrm>
        </p:spPr>
        <p:txBody>
          <a:bodyPr/>
          <a:lstStyle>
            <a:lvl1pPr>
              <a:defRPr>
                <a:solidFill>
                  <a:schemeClr val="bg1"/>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9A6FA7EA-20DE-4A97-A82B-319ABE9707E2}"/>
              </a:ext>
            </a:extLst>
          </p:cNvPr>
          <p:cNvGrpSpPr/>
          <p:nvPr userDrawn="1"/>
        </p:nvGrpSpPr>
        <p:grpSpPr>
          <a:xfrm>
            <a:off x="10667281" y="5617512"/>
            <a:ext cx="1119710" cy="1122147"/>
            <a:chOff x="8025576" y="2189182"/>
            <a:chExt cx="2540273" cy="2545801"/>
          </a:xfrm>
        </p:grpSpPr>
        <p:pic>
          <p:nvPicPr>
            <p:cNvPr id="7" name="Picture 6">
              <a:extLst>
                <a:ext uri="{FF2B5EF4-FFF2-40B4-BE49-F238E27FC236}">
                  <a16:creationId xmlns:a16="http://schemas.microsoft.com/office/drawing/2014/main" id="{31545F71-15B8-4CC0-B5A4-8130D6D3021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8" name="Oval 7">
              <a:extLst>
                <a:ext uri="{FF2B5EF4-FFF2-40B4-BE49-F238E27FC236}">
                  <a16:creationId xmlns:a16="http://schemas.microsoft.com/office/drawing/2014/main" id="{39BEDAC3-2571-4288-B43B-35CA974C2B5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9264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C8DCB12D-9E86-4A6C-9C72-C289B8C27B7F}"/>
              </a:ext>
            </a:extLst>
          </p:cNvPr>
          <p:cNvGrpSpPr/>
          <p:nvPr userDrawn="1"/>
        </p:nvGrpSpPr>
        <p:grpSpPr>
          <a:xfrm>
            <a:off x="10667281" y="5617512"/>
            <a:ext cx="1119710" cy="1122147"/>
            <a:chOff x="8025576" y="2189182"/>
            <a:chExt cx="2540273" cy="2545801"/>
          </a:xfrm>
        </p:grpSpPr>
        <p:pic>
          <p:nvPicPr>
            <p:cNvPr id="9" name="Picture 8">
              <a:extLst>
                <a:ext uri="{FF2B5EF4-FFF2-40B4-BE49-F238E27FC236}">
                  <a16:creationId xmlns:a16="http://schemas.microsoft.com/office/drawing/2014/main" id="{81CCE761-0A0C-4B5D-A202-7FA227AADBC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1" name="Oval 10">
              <a:extLst>
                <a:ext uri="{FF2B5EF4-FFF2-40B4-BE49-F238E27FC236}">
                  <a16:creationId xmlns:a16="http://schemas.microsoft.com/office/drawing/2014/main" id="{9A59FC99-2023-4CDE-8066-CED530B40466}"/>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7893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B5B8D02-7975-4603-992D-10FBAC20B4CA}"/>
              </a:ext>
            </a:extLst>
          </p:cNvPr>
          <p:cNvGrpSpPr/>
          <p:nvPr userDrawn="1"/>
        </p:nvGrpSpPr>
        <p:grpSpPr>
          <a:xfrm>
            <a:off x="10667281" y="5617512"/>
            <a:ext cx="1119710" cy="1122147"/>
            <a:chOff x="8025576" y="2189182"/>
            <a:chExt cx="2540273" cy="2545801"/>
          </a:xfrm>
        </p:grpSpPr>
        <p:pic>
          <p:nvPicPr>
            <p:cNvPr id="14" name="Picture 13">
              <a:extLst>
                <a:ext uri="{FF2B5EF4-FFF2-40B4-BE49-F238E27FC236}">
                  <a16:creationId xmlns:a16="http://schemas.microsoft.com/office/drawing/2014/main" id="{71711F39-B549-408E-B76D-FDB66365394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5" name="Oval 14">
              <a:extLst>
                <a:ext uri="{FF2B5EF4-FFF2-40B4-BE49-F238E27FC236}">
                  <a16:creationId xmlns:a16="http://schemas.microsoft.com/office/drawing/2014/main" id="{F4F07664-788B-48AE-915A-BD90B95DF489}"/>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625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428"/>
            <a:ext cx="1837836" cy="365125"/>
          </a:xfrm>
        </p:spPr>
        <p:txBody>
          <a:bodyPr anchor="b"/>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319BCAA-C01D-4E33-949E-30B07356CDD0}"/>
              </a:ext>
            </a:extLst>
          </p:cNvPr>
          <p:cNvGrpSpPr/>
          <p:nvPr userDrawn="1"/>
        </p:nvGrpSpPr>
        <p:grpSpPr>
          <a:xfrm>
            <a:off x="10667281" y="5617512"/>
            <a:ext cx="1119710" cy="1122147"/>
            <a:chOff x="8025576" y="2189182"/>
            <a:chExt cx="2540273" cy="2545801"/>
          </a:xfrm>
        </p:grpSpPr>
        <p:pic>
          <p:nvPicPr>
            <p:cNvPr id="16" name="Picture 15">
              <a:extLst>
                <a:ext uri="{FF2B5EF4-FFF2-40B4-BE49-F238E27FC236}">
                  <a16:creationId xmlns:a16="http://schemas.microsoft.com/office/drawing/2014/main" id="{0588C448-A255-4E01-863C-78721E93B52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7" name="Oval 16">
              <a:extLst>
                <a:ext uri="{FF2B5EF4-FFF2-40B4-BE49-F238E27FC236}">
                  <a16:creationId xmlns:a16="http://schemas.microsoft.com/office/drawing/2014/main" id="{EFEA2C0E-7330-4C54-9AEB-A430031AC40F}"/>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67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134319" y="1"/>
            <a:ext cx="11057681" cy="6858002"/>
          </a:xfrm>
          <a:prstGeom prst="rect">
            <a:avLst/>
          </a:prstGeom>
          <a:solidFill>
            <a:schemeClr val="accent4">
              <a:lumMod val="50000"/>
            </a:schemeClr>
          </a:solidFill>
        </p:spPr>
        <p:txBody>
          <a:bodyPr/>
          <a:lstStyle/>
          <a:p>
            <a:r>
              <a:rPr lang="en-US" dirty="0"/>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720962" cy="365125"/>
          </a:xfrm>
        </p:spPr>
        <p:txBody>
          <a:bodyPr anchor="b"/>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9025965"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621E080-13AD-4106-B46E-E362E0E74BE2}"/>
              </a:ext>
            </a:extLst>
          </p:cNvPr>
          <p:cNvGrpSpPr/>
          <p:nvPr userDrawn="1"/>
        </p:nvGrpSpPr>
        <p:grpSpPr>
          <a:xfrm>
            <a:off x="10667281" y="5617512"/>
            <a:ext cx="1119710" cy="1122147"/>
            <a:chOff x="8025576" y="2189182"/>
            <a:chExt cx="2540273" cy="2545801"/>
          </a:xfrm>
        </p:grpSpPr>
        <p:pic>
          <p:nvPicPr>
            <p:cNvPr id="14" name="Picture 13">
              <a:extLst>
                <a:ext uri="{FF2B5EF4-FFF2-40B4-BE49-F238E27FC236}">
                  <a16:creationId xmlns:a16="http://schemas.microsoft.com/office/drawing/2014/main" id="{2480F50B-E75B-43DF-805C-CABD54BE30C4}"/>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5" name="Oval 14">
              <a:extLst>
                <a:ext uri="{FF2B5EF4-FFF2-40B4-BE49-F238E27FC236}">
                  <a16:creationId xmlns:a16="http://schemas.microsoft.com/office/drawing/2014/main" id="{11F2F2E9-D478-49C3-85EF-52307BCBF6C4}"/>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239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pic>
        <p:nvPicPr>
          <p:cNvPr id="11" name="Picture 10" descr="A close up of a sign&#10;&#10;Description automatically generated">
            <a:extLst>
              <a:ext uri="{FF2B5EF4-FFF2-40B4-BE49-F238E27FC236}">
                <a16:creationId xmlns:a16="http://schemas.microsoft.com/office/drawing/2014/main" id="{3EC7DB2C-18BE-4956-A1E7-9FA2875941F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1471" b="98529" l="2206" r="97426">
                        <a14:foregroundMark x1="26471" y1="19118" x2="26471" y2="19118"/>
                        <a14:foregroundMark x1="27941" y1="10662" x2="27941" y2="10662"/>
                        <a14:foregroundMark x1="33456" y1="7721" x2="33456" y2="7721"/>
                        <a14:foregroundMark x1="38235" y1="6250" x2="38235" y2="6250"/>
                        <a14:foregroundMark x1="43382" y1="2574" x2="43382" y2="2574"/>
                        <a14:foregroundMark x1="47794" y1="2574" x2="47794" y2="2574"/>
                        <a14:foregroundMark x1="55882" y1="2574" x2="55882" y2="2574"/>
                        <a14:foregroundMark x1="65441" y1="3309" x2="89338" y2="41176"/>
                        <a14:foregroundMark x1="89338" y1="41176" x2="88235" y2="72059"/>
                        <a14:foregroundMark x1="88235" y1="72059" x2="45956" y2="91544"/>
                        <a14:foregroundMark x1="45956" y1="91544" x2="29779" y2="84926"/>
                        <a14:foregroundMark x1="29779" y1="84926" x2="18382" y2="75368"/>
                        <a14:foregroundMark x1="18382" y1="75368" x2="5882" y2="48897"/>
                        <a14:foregroundMark x1="5882" y1="48897" x2="11765" y2="34926"/>
                        <a14:foregroundMark x1="11765" y1="34926" x2="21324" y2="22794"/>
                        <a14:foregroundMark x1="21324" y1="22794" x2="35662" y2="14338"/>
                        <a14:foregroundMark x1="35662" y1="14338" x2="64706" y2="9559"/>
                        <a14:foregroundMark x1="64706" y1="9559" x2="65809" y2="9559"/>
                        <a14:foregroundMark x1="77574" y1="13603" x2="93382" y2="37500"/>
                        <a14:foregroundMark x1="93382" y1="37500" x2="96691" y2="51103"/>
                        <a14:foregroundMark x1="96691" y1="51103" x2="91176" y2="71324"/>
                        <a14:foregroundMark x1="43382" y1="1838" x2="28676" y2="7353"/>
                        <a14:foregroundMark x1="28676" y1="7353" x2="19118" y2="15441"/>
                        <a14:foregroundMark x1="46324" y1="7721" x2="43382" y2="12132"/>
                        <a14:foregroundMark x1="58088" y1="19853" x2="48529" y2="58456"/>
                        <a14:foregroundMark x1="48529" y1="58456" x2="51838" y2="74265"/>
                        <a14:foregroundMark x1="51838" y1="74265" x2="54412" y2="78676"/>
                        <a14:foregroundMark x1="29412" y1="35294" x2="28676" y2="53309"/>
                        <a14:foregroundMark x1="28676" y1="53309" x2="52206" y2="41176"/>
                        <a14:foregroundMark x1="38971" y1="25000" x2="61029" y2="57353"/>
                        <a14:foregroundMark x1="73162" y1="35294" x2="65441" y2="54044"/>
                        <a14:foregroundMark x1="65441" y1="54044" x2="56985" y2="65074"/>
                        <a14:foregroundMark x1="56985" y1="65074" x2="54412" y2="72426"/>
                        <a14:foregroundMark x1="29412" y1="63603" x2="50368" y2="73529"/>
                        <a14:foregroundMark x1="70956" y1="61397" x2="62500" y2="76471"/>
                        <a14:foregroundMark x1="69485" y1="91912" x2="41176" y2="94853"/>
                        <a14:foregroundMark x1="41176" y1="94853" x2="33456" y2="92647"/>
                        <a14:foregroundMark x1="54044" y1="89706" x2="69853" y2="91544"/>
                        <a14:foregroundMark x1="69853" y1="91544" x2="69853" y2="90809"/>
                        <a14:foregroundMark x1="27206" y1="6618" x2="27206" y2="6618"/>
                        <a14:foregroundMark x1="27941" y1="6618" x2="7721" y2="26103"/>
                        <a14:foregroundMark x1="7721" y1="26103" x2="2206" y2="44118"/>
                        <a14:foregroundMark x1="2574" y1="44853" x2="7353" y2="72426"/>
                        <a14:foregroundMark x1="7353" y1="72426" x2="19853" y2="87500"/>
                        <a14:foregroundMark x1="27941" y1="91912" x2="42647" y2="97426"/>
                        <a14:foregroundMark x1="42647" y1="97426" x2="56985" y2="97794"/>
                        <a14:foregroundMark x1="56985" y1="97794" x2="70956" y2="94118"/>
                        <a14:foregroundMark x1="70956" y1="94118" x2="82721" y2="86029"/>
                        <a14:foregroundMark x1="82721" y1="86029" x2="92279" y2="74265"/>
                        <a14:foregroundMark x1="92279" y1="74265" x2="97794" y2="49265"/>
                        <a14:foregroundMark x1="44485" y1="98529" x2="55882" y2="98529"/>
                      </a14:backgroundRemoval>
                    </a14:imgEffect>
                  </a14:imgLayer>
                </a14:imgProps>
              </a:ext>
            </a:extLst>
          </a:blip>
          <a:srcRect l="920" t="924" r="977" b="973"/>
          <a:stretch/>
        </p:blipFill>
        <p:spPr>
          <a:xfrm>
            <a:off x="8035408" y="2163778"/>
            <a:ext cx="2530442" cy="2530444"/>
          </a:xfrm>
          <a:prstGeom prst="rect">
            <a:avLst/>
          </a:prstGeom>
        </p:spPr>
      </p:pic>
      <p:grpSp>
        <p:nvGrpSpPr>
          <p:cNvPr id="8" name="Group 7">
            <a:extLst>
              <a:ext uri="{FF2B5EF4-FFF2-40B4-BE49-F238E27FC236}">
                <a16:creationId xmlns:a16="http://schemas.microsoft.com/office/drawing/2014/main" id="{F62BD9D7-1930-45CA-9D9E-F2B503C2901E}"/>
              </a:ext>
            </a:extLst>
          </p:cNvPr>
          <p:cNvGrpSpPr/>
          <p:nvPr userDrawn="1"/>
        </p:nvGrpSpPr>
        <p:grpSpPr>
          <a:xfrm>
            <a:off x="8025576" y="2189182"/>
            <a:ext cx="2540273" cy="2545801"/>
            <a:chOff x="8025576" y="2189182"/>
            <a:chExt cx="2540273" cy="2545801"/>
          </a:xfrm>
        </p:grpSpPr>
        <p:pic>
          <p:nvPicPr>
            <p:cNvPr id="7" name="Picture 6">
              <a:extLst>
                <a:ext uri="{FF2B5EF4-FFF2-40B4-BE49-F238E27FC236}">
                  <a16:creationId xmlns:a16="http://schemas.microsoft.com/office/drawing/2014/main" id="{87646877-0E3B-41FA-8CCB-3EEE259BD269}"/>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2" name="Oval 1">
              <a:extLst>
                <a:ext uri="{FF2B5EF4-FFF2-40B4-BE49-F238E27FC236}">
                  <a16:creationId xmlns:a16="http://schemas.microsoft.com/office/drawing/2014/main" id="{E9C456A7-E22B-4AF5-8E1D-ED1B3CB34645}"/>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6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720962" cy="365125"/>
          </a:xfrm>
        </p:spPr>
        <p:txBody>
          <a:bodyPr anchor="b"/>
          <a:lstStyle/>
          <a:p>
            <a:fld id="{31FEFF75-79D2-EE46-877B-299D1510E681}" type="slidenum">
              <a:rPr lang="en-US" smtClean="0"/>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10282003"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GOES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5B748271-7656-4AA4-872F-7E4B0642A06C}"/>
              </a:ext>
            </a:extLst>
          </p:cNvPr>
          <p:cNvGrpSpPr/>
          <p:nvPr userDrawn="1"/>
        </p:nvGrpSpPr>
        <p:grpSpPr>
          <a:xfrm>
            <a:off x="10667281" y="5617512"/>
            <a:ext cx="1119710" cy="1122147"/>
            <a:chOff x="8025576" y="2189182"/>
            <a:chExt cx="2540273" cy="2545801"/>
          </a:xfrm>
        </p:grpSpPr>
        <p:pic>
          <p:nvPicPr>
            <p:cNvPr id="16" name="Picture 15">
              <a:extLst>
                <a:ext uri="{FF2B5EF4-FFF2-40B4-BE49-F238E27FC236}">
                  <a16:creationId xmlns:a16="http://schemas.microsoft.com/office/drawing/2014/main" id="{25BB1C9B-117E-4186-9CD2-2631D2951D0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8" name="Oval 17">
              <a:extLst>
                <a:ext uri="{FF2B5EF4-FFF2-40B4-BE49-F238E27FC236}">
                  <a16:creationId xmlns:a16="http://schemas.microsoft.com/office/drawing/2014/main" id="{F48025D8-F392-4F1D-A0FF-C0225109479B}"/>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8996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mage and Caption_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045D11-6FC7-4B0E-9F29-863D41954290}"/>
              </a:ext>
            </a:extLst>
          </p:cNvPr>
          <p:cNvSpPr/>
          <p:nvPr userDrawn="1"/>
        </p:nvSpPr>
        <p:spPr>
          <a:xfrm>
            <a:off x="5445942" y="292426"/>
            <a:ext cx="6297513" cy="627314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2AF5078-D273-4E3F-B0D3-19A7182CF25D}"/>
              </a:ext>
            </a:extLst>
          </p:cNvPr>
          <p:cNvGrpSpPr/>
          <p:nvPr userDrawn="1"/>
        </p:nvGrpSpPr>
        <p:grpSpPr>
          <a:xfrm>
            <a:off x="7324562" y="2156100"/>
            <a:ext cx="2540273" cy="2545801"/>
            <a:chOff x="8025576" y="2189182"/>
            <a:chExt cx="2540273" cy="2545801"/>
          </a:xfrm>
        </p:grpSpPr>
        <p:pic>
          <p:nvPicPr>
            <p:cNvPr id="11" name="Picture 10">
              <a:extLst>
                <a:ext uri="{FF2B5EF4-FFF2-40B4-BE49-F238E27FC236}">
                  <a16:creationId xmlns:a16="http://schemas.microsoft.com/office/drawing/2014/main" id="{537E6DC8-5E5F-4F63-86C4-D63F5254501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2" name="Oval 11">
              <a:extLst>
                <a:ext uri="{FF2B5EF4-FFF2-40B4-BE49-F238E27FC236}">
                  <a16:creationId xmlns:a16="http://schemas.microsoft.com/office/drawing/2014/main" id="{7BABB5BF-EA32-4A2C-BEB1-BB5BA38FC2B5}"/>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5676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2FDEA6E-B27C-45EF-B03A-20A478041CF7}"/>
              </a:ext>
            </a:extLst>
          </p:cNvPr>
          <p:cNvGrpSpPr/>
          <p:nvPr userDrawn="1"/>
        </p:nvGrpSpPr>
        <p:grpSpPr>
          <a:xfrm>
            <a:off x="10667281" y="5617512"/>
            <a:ext cx="1119710" cy="1122147"/>
            <a:chOff x="8025576" y="2189182"/>
            <a:chExt cx="2540273" cy="2545801"/>
          </a:xfrm>
        </p:grpSpPr>
        <p:pic>
          <p:nvPicPr>
            <p:cNvPr id="12" name="Picture 11">
              <a:extLst>
                <a:ext uri="{FF2B5EF4-FFF2-40B4-BE49-F238E27FC236}">
                  <a16:creationId xmlns:a16="http://schemas.microsoft.com/office/drawing/2014/main" id="{13449E49-91A4-4851-BBF6-6B8DDDB03CD5}"/>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3" name="Oval 12">
              <a:extLst>
                <a:ext uri="{FF2B5EF4-FFF2-40B4-BE49-F238E27FC236}">
                  <a16:creationId xmlns:a16="http://schemas.microsoft.com/office/drawing/2014/main" id="{11E4A1A3-B08E-4AB3-87E7-E6BD7B9E3ECA}"/>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2355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E454FA0-5277-4A9A-8340-8CB71FA3D842}"/>
              </a:ext>
            </a:extLst>
          </p:cNvPr>
          <p:cNvGrpSpPr/>
          <p:nvPr userDrawn="1"/>
        </p:nvGrpSpPr>
        <p:grpSpPr>
          <a:xfrm>
            <a:off x="10667281" y="5617512"/>
            <a:ext cx="1119710" cy="1122147"/>
            <a:chOff x="8025576" y="2189182"/>
            <a:chExt cx="2540273" cy="2545801"/>
          </a:xfrm>
        </p:grpSpPr>
        <p:pic>
          <p:nvPicPr>
            <p:cNvPr id="10" name="Picture 9">
              <a:extLst>
                <a:ext uri="{FF2B5EF4-FFF2-40B4-BE49-F238E27FC236}">
                  <a16:creationId xmlns:a16="http://schemas.microsoft.com/office/drawing/2014/main" id="{6C08C6B6-EDFB-4C71-89BA-627C3957256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1" name="Oval 10">
              <a:extLst>
                <a:ext uri="{FF2B5EF4-FFF2-40B4-BE49-F238E27FC236}">
                  <a16:creationId xmlns:a16="http://schemas.microsoft.com/office/drawing/2014/main" id="{971BE56C-24E0-4422-9698-BCD5DF3B1DEA}"/>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890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dirty="0"/>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251A362-0557-4856-BCC4-F6FED8557FC2}"/>
              </a:ext>
            </a:extLst>
          </p:cNvPr>
          <p:cNvGrpSpPr/>
          <p:nvPr userDrawn="1"/>
        </p:nvGrpSpPr>
        <p:grpSpPr>
          <a:xfrm>
            <a:off x="10667281" y="5617512"/>
            <a:ext cx="1119710" cy="1122147"/>
            <a:chOff x="8025576" y="2189182"/>
            <a:chExt cx="2540273" cy="2545801"/>
          </a:xfrm>
        </p:grpSpPr>
        <p:pic>
          <p:nvPicPr>
            <p:cNvPr id="12" name="Picture 11">
              <a:extLst>
                <a:ext uri="{FF2B5EF4-FFF2-40B4-BE49-F238E27FC236}">
                  <a16:creationId xmlns:a16="http://schemas.microsoft.com/office/drawing/2014/main" id="{458A5928-A443-40A4-BCED-AD9E5805D85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4" name="Oval 13">
              <a:extLst>
                <a:ext uri="{FF2B5EF4-FFF2-40B4-BE49-F238E27FC236}">
                  <a16:creationId xmlns:a16="http://schemas.microsoft.com/office/drawing/2014/main" id="{265725E0-C95D-4015-B0D6-72C67C39E394}"/>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5238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069067" cy="365125"/>
          </a:xfrm>
        </p:spPr>
        <p:txBody>
          <a:bodyPr anchor="b"/>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noProof="0" dirty="0"/>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noProof="0"/>
              <a:t>Click icon to add picture</a:t>
            </a:r>
            <a:endParaRPr lang="en-US" noProof="0"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0EE7DE3E-6623-4C30-8A7F-6A65E85423A8}"/>
              </a:ext>
            </a:extLst>
          </p:cNvPr>
          <p:cNvGrpSpPr/>
          <p:nvPr userDrawn="1"/>
        </p:nvGrpSpPr>
        <p:grpSpPr>
          <a:xfrm>
            <a:off x="10667281" y="5617512"/>
            <a:ext cx="1119710" cy="1122147"/>
            <a:chOff x="8025576" y="2189182"/>
            <a:chExt cx="2540273" cy="2545801"/>
          </a:xfrm>
        </p:grpSpPr>
        <p:pic>
          <p:nvPicPr>
            <p:cNvPr id="35" name="Picture 34">
              <a:extLst>
                <a:ext uri="{FF2B5EF4-FFF2-40B4-BE49-F238E27FC236}">
                  <a16:creationId xmlns:a16="http://schemas.microsoft.com/office/drawing/2014/main" id="{99FDB827-B345-4EEA-AAFF-63BB9D406A3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36" name="Oval 35">
              <a:extLst>
                <a:ext uri="{FF2B5EF4-FFF2-40B4-BE49-F238E27FC236}">
                  <a16:creationId xmlns:a16="http://schemas.microsoft.com/office/drawing/2014/main" id="{1ACFA761-0787-4B81-B437-6D1D06FAD4E9}"/>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830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noProof="0"/>
              <a:t>Click icon to add picture</a:t>
            </a:r>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4" name="Group 33">
            <a:extLst>
              <a:ext uri="{FF2B5EF4-FFF2-40B4-BE49-F238E27FC236}">
                <a16:creationId xmlns:a16="http://schemas.microsoft.com/office/drawing/2014/main" id="{92F7933D-1DF0-4EF1-979A-07987F1C10BE}"/>
              </a:ext>
            </a:extLst>
          </p:cNvPr>
          <p:cNvGrpSpPr/>
          <p:nvPr userDrawn="1"/>
        </p:nvGrpSpPr>
        <p:grpSpPr>
          <a:xfrm>
            <a:off x="10667281" y="5617512"/>
            <a:ext cx="1119710" cy="1122147"/>
            <a:chOff x="8025576" y="2189182"/>
            <a:chExt cx="2540273" cy="2545801"/>
          </a:xfrm>
        </p:grpSpPr>
        <p:pic>
          <p:nvPicPr>
            <p:cNvPr id="35" name="Picture 34">
              <a:extLst>
                <a:ext uri="{FF2B5EF4-FFF2-40B4-BE49-F238E27FC236}">
                  <a16:creationId xmlns:a16="http://schemas.microsoft.com/office/drawing/2014/main" id="{FBB56725-70AD-4C9B-800F-F5AF872A8A8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36" name="Oval 35">
              <a:extLst>
                <a:ext uri="{FF2B5EF4-FFF2-40B4-BE49-F238E27FC236}">
                  <a16:creationId xmlns:a16="http://schemas.microsoft.com/office/drawing/2014/main" id="{4F4D613F-9FAA-4A51-8A60-F6E4813848FC}"/>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402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nchor="b"/>
          <a:lstStyle>
            <a:lvl1pPr>
              <a:defRPr>
                <a:solidFill>
                  <a:schemeClr val="bg1"/>
                </a:solidFill>
              </a:defRPr>
            </a:lvl1pPr>
          </a:lstStyle>
          <a:p>
            <a:fld id="{8F9F391E-143D-F948-ADAE-29AEA3C1EBFB}" type="datetimeFigureOut">
              <a:rPr lang="en-US" smtClean="0"/>
              <a:pPr/>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720962" cy="365125"/>
          </a:xfrm>
        </p:spPr>
        <p:txBody>
          <a:bodyPr anchor="b"/>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5FCC4AD-C2A2-496A-9376-E43B9814E129}"/>
              </a:ext>
            </a:extLst>
          </p:cNvPr>
          <p:cNvGrpSpPr/>
          <p:nvPr userDrawn="1"/>
        </p:nvGrpSpPr>
        <p:grpSpPr>
          <a:xfrm>
            <a:off x="10667281" y="5617512"/>
            <a:ext cx="1119710" cy="1122147"/>
            <a:chOff x="8025576" y="2189182"/>
            <a:chExt cx="2540273" cy="2545801"/>
          </a:xfrm>
        </p:grpSpPr>
        <p:pic>
          <p:nvPicPr>
            <p:cNvPr id="29" name="Picture 28">
              <a:extLst>
                <a:ext uri="{FF2B5EF4-FFF2-40B4-BE49-F238E27FC236}">
                  <a16:creationId xmlns:a16="http://schemas.microsoft.com/office/drawing/2014/main" id="{B93AE7A3-4832-4D0E-87D4-BE4308005464}"/>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31" name="Oval 30">
              <a:extLst>
                <a:ext uri="{FF2B5EF4-FFF2-40B4-BE49-F238E27FC236}">
                  <a16:creationId xmlns:a16="http://schemas.microsoft.com/office/drawing/2014/main" id="{ED1BA74A-4473-4A73-9581-45DC33F85A73}"/>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1168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nchor="b"/>
          <a:lstStyle>
            <a:lvl1pPr>
              <a:defRPr>
                <a:solidFill>
                  <a:schemeClr val="bg1"/>
                </a:solidFill>
              </a:defRPr>
            </a:lvl1pPr>
          </a:lstStyle>
          <a:p>
            <a:fld id="{8F9F391E-143D-F948-ADAE-29AEA3C1EBFB}" type="datetimeFigureOut">
              <a:rPr lang="en-US" smtClean="0"/>
              <a:pPr/>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nchor="b"/>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720962" cy="365125"/>
          </a:xfrm>
        </p:spPr>
        <p:txBody>
          <a:bodyPr anchor="b"/>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4B78994-91D8-4205-8DBD-83F3ED91980B}"/>
              </a:ext>
            </a:extLst>
          </p:cNvPr>
          <p:cNvGrpSpPr/>
          <p:nvPr userDrawn="1"/>
        </p:nvGrpSpPr>
        <p:grpSpPr>
          <a:xfrm>
            <a:off x="10667281" y="5617512"/>
            <a:ext cx="1119710" cy="1122147"/>
            <a:chOff x="8025576" y="2189182"/>
            <a:chExt cx="2540273" cy="2545801"/>
          </a:xfrm>
        </p:grpSpPr>
        <p:pic>
          <p:nvPicPr>
            <p:cNvPr id="30" name="Picture 29">
              <a:extLst>
                <a:ext uri="{FF2B5EF4-FFF2-40B4-BE49-F238E27FC236}">
                  <a16:creationId xmlns:a16="http://schemas.microsoft.com/office/drawing/2014/main" id="{2F186C89-7BB2-4657-AF04-86431BCFC67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32" name="Oval 31">
              <a:extLst>
                <a:ext uri="{FF2B5EF4-FFF2-40B4-BE49-F238E27FC236}">
                  <a16:creationId xmlns:a16="http://schemas.microsoft.com/office/drawing/2014/main" id="{402251B1-8602-4400-BC26-34FD42EBEDF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958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B35C16D-E005-4A42-B1C3-3D263E042598}"/>
              </a:ext>
            </a:extLst>
          </p:cNvPr>
          <p:cNvGrpSpPr/>
          <p:nvPr userDrawn="1"/>
        </p:nvGrpSpPr>
        <p:grpSpPr>
          <a:xfrm>
            <a:off x="8025576" y="2189182"/>
            <a:ext cx="2540273" cy="2545801"/>
            <a:chOff x="8025576" y="2189182"/>
            <a:chExt cx="2540273" cy="2545801"/>
          </a:xfrm>
        </p:grpSpPr>
        <p:pic>
          <p:nvPicPr>
            <p:cNvPr id="9" name="Picture 8">
              <a:extLst>
                <a:ext uri="{FF2B5EF4-FFF2-40B4-BE49-F238E27FC236}">
                  <a16:creationId xmlns:a16="http://schemas.microsoft.com/office/drawing/2014/main" id="{6FF24941-9EE1-457A-8D44-4250CFDC1B95}"/>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0" name="Oval 9">
              <a:extLst>
                <a:ext uri="{FF2B5EF4-FFF2-40B4-BE49-F238E27FC236}">
                  <a16:creationId xmlns:a16="http://schemas.microsoft.com/office/drawing/2014/main" id="{1F4DD966-E884-4814-BA69-5E4ABE92694B}"/>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54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704448-4DE3-49E7-AB96-9AFA68C8AA34}"/>
              </a:ext>
            </a:extLst>
          </p:cNvPr>
          <p:cNvSpPr/>
          <p:nvPr userDrawn="1"/>
        </p:nvSpPr>
        <p:spPr>
          <a:xfrm>
            <a:off x="0" y="6233020"/>
            <a:ext cx="12192000" cy="62498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188E4BC6-58A1-4F49-848B-449AC78B5278}"/>
              </a:ext>
            </a:extLst>
          </p:cNvPr>
          <p:cNvSpPr>
            <a:spLocks noGrp="1"/>
          </p:cNvSpPr>
          <p:nvPr>
            <p:ph type="dt" sz="half" idx="10"/>
          </p:nvPr>
        </p:nvSpPr>
        <p:spPr>
          <a:xfrm>
            <a:off x="1134318" y="6356350"/>
            <a:ext cx="2447081" cy="365125"/>
          </a:xfrm>
        </p:spPr>
        <p:txBody>
          <a:bodyPr/>
          <a:lstStyle/>
          <a:p>
            <a:fld id="{F5356824-A55C-4F44-B9CB-109B027241D7}" type="datetimeFigureOut">
              <a:rPr lang="en-US" smtClean="0"/>
              <a:t>11/10/2022</a:t>
            </a:fld>
            <a:endParaRPr lang="en-US" dirty="0"/>
          </a:p>
        </p:txBody>
      </p:sp>
      <p:sp>
        <p:nvSpPr>
          <p:cNvPr id="4" name="Footer Placeholder 3">
            <a:extLst>
              <a:ext uri="{FF2B5EF4-FFF2-40B4-BE49-F238E27FC236}">
                <a16:creationId xmlns:a16="http://schemas.microsoft.com/office/drawing/2014/main" id="{CD8C83C1-8FB0-4C04-888A-88B277B8F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53C25B-7130-47BE-A4CE-FC1EB4049AF4}"/>
              </a:ext>
            </a:extLst>
          </p:cNvPr>
          <p:cNvSpPr>
            <a:spLocks noGrp="1"/>
          </p:cNvSpPr>
          <p:nvPr>
            <p:ph type="sldNum" sz="quarter" idx="12"/>
          </p:nvPr>
        </p:nvSpPr>
        <p:spPr>
          <a:xfrm>
            <a:off x="8610600" y="6356350"/>
            <a:ext cx="2080047" cy="365125"/>
          </a:xfrm>
        </p:spPr>
        <p:txBody>
          <a:bodyPr/>
          <a:lstStyle/>
          <a:p>
            <a:fld id="{62C6627B-E4D5-2947-8E88-B84039729B99}" type="slidenum">
              <a:rPr lang="en-US" smtClean="0"/>
              <a:t>‹#›</a:t>
            </a:fld>
            <a:endParaRPr lang="en-US" dirty="0"/>
          </a:p>
        </p:txBody>
      </p:sp>
      <p:sp>
        <p:nvSpPr>
          <p:cNvPr id="9" name="Text Placeholder 10">
            <a:extLst>
              <a:ext uri="{FF2B5EF4-FFF2-40B4-BE49-F238E27FC236}">
                <a16:creationId xmlns:a16="http://schemas.microsoft.com/office/drawing/2014/main" id="{98CE6B51-0FBC-4C90-AC25-70B3B32B449F}"/>
              </a:ext>
            </a:extLst>
          </p:cNvPr>
          <p:cNvSpPr>
            <a:spLocks noGrp="1"/>
          </p:cNvSpPr>
          <p:nvPr>
            <p:ph type="body" sz="quarter" idx="14"/>
          </p:nvPr>
        </p:nvSpPr>
        <p:spPr>
          <a:xfrm>
            <a:off x="1134320" y="1507067"/>
            <a:ext cx="10134371" cy="3991990"/>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0C846FB3-1EFB-4680-9EE8-109E4B700D78}"/>
              </a:ext>
            </a:extLst>
          </p:cNvPr>
          <p:cNvSpPr>
            <a:spLocks noGrp="1"/>
          </p:cNvSpPr>
          <p:nvPr>
            <p:ph type="ctrTitle" hasCustomPrompt="1"/>
          </p:nvPr>
        </p:nvSpPr>
        <p:spPr>
          <a:xfrm>
            <a:off x="1134319"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grpSp>
        <p:nvGrpSpPr>
          <p:cNvPr id="10" name="Group 9">
            <a:extLst>
              <a:ext uri="{FF2B5EF4-FFF2-40B4-BE49-F238E27FC236}">
                <a16:creationId xmlns:a16="http://schemas.microsoft.com/office/drawing/2014/main" id="{55FF25D6-EE9D-4C48-9636-A47BA442336C}"/>
              </a:ext>
            </a:extLst>
          </p:cNvPr>
          <p:cNvGrpSpPr/>
          <p:nvPr userDrawn="1"/>
        </p:nvGrpSpPr>
        <p:grpSpPr>
          <a:xfrm>
            <a:off x="10667281" y="5617512"/>
            <a:ext cx="1119710" cy="1122147"/>
            <a:chOff x="8025576" y="2189182"/>
            <a:chExt cx="2540273" cy="2545801"/>
          </a:xfrm>
        </p:grpSpPr>
        <p:pic>
          <p:nvPicPr>
            <p:cNvPr id="13" name="Picture 12">
              <a:extLst>
                <a:ext uri="{FF2B5EF4-FFF2-40B4-BE49-F238E27FC236}">
                  <a16:creationId xmlns:a16="http://schemas.microsoft.com/office/drawing/2014/main" id="{66EFC7A2-4D6F-464A-BAAF-3CC0E470346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4" name="Oval 13">
              <a:extLst>
                <a:ext uri="{FF2B5EF4-FFF2-40B4-BE49-F238E27FC236}">
                  <a16:creationId xmlns:a16="http://schemas.microsoft.com/office/drawing/2014/main" id="{8464C8E0-D1BC-4AF8-BC7A-E9BDFC8CA917}"/>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61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1134318" y="6356350"/>
            <a:ext cx="2447081" cy="365125"/>
          </a:xfrm>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827179" cy="365125"/>
          </a:xfrm>
        </p:spPr>
        <p:txBody>
          <a:bodyPr anchor="b"/>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CAB2046-70D4-4995-A246-275E02E2370A}"/>
              </a:ext>
            </a:extLst>
          </p:cNvPr>
          <p:cNvGrpSpPr/>
          <p:nvPr userDrawn="1"/>
        </p:nvGrpSpPr>
        <p:grpSpPr>
          <a:xfrm>
            <a:off x="10667281" y="5617512"/>
            <a:ext cx="1119710" cy="1122147"/>
            <a:chOff x="8025576" y="2189182"/>
            <a:chExt cx="2540273" cy="2545801"/>
          </a:xfrm>
        </p:grpSpPr>
        <p:pic>
          <p:nvPicPr>
            <p:cNvPr id="14" name="Picture 13">
              <a:extLst>
                <a:ext uri="{FF2B5EF4-FFF2-40B4-BE49-F238E27FC236}">
                  <a16:creationId xmlns:a16="http://schemas.microsoft.com/office/drawing/2014/main" id="{BB081B75-16D0-4A87-9987-FB4D7DC67C1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5" name="Oval 14">
              <a:extLst>
                <a:ext uri="{FF2B5EF4-FFF2-40B4-BE49-F238E27FC236}">
                  <a16:creationId xmlns:a16="http://schemas.microsoft.com/office/drawing/2014/main" id="{E5251E32-7FA1-4D08-B31C-B638A75D28DA}"/>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979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914728" cy="365125"/>
          </a:xfrm>
        </p:spPr>
        <p:txBody>
          <a:bodyPr anchor="b"/>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EFBC4F5-6DAA-4F5E-A510-102A46A60CFF}"/>
              </a:ext>
            </a:extLst>
          </p:cNvPr>
          <p:cNvGrpSpPr/>
          <p:nvPr userDrawn="1"/>
        </p:nvGrpSpPr>
        <p:grpSpPr>
          <a:xfrm>
            <a:off x="10667281" y="5617512"/>
            <a:ext cx="1119710" cy="1122147"/>
            <a:chOff x="8025576" y="2189182"/>
            <a:chExt cx="2540273" cy="2545801"/>
          </a:xfrm>
        </p:grpSpPr>
        <p:pic>
          <p:nvPicPr>
            <p:cNvPr id="14" name="Picture 13">
              <a:extLst>
                <a:ext uri="{FF2B5EF4-FFF2-40B4-BE49-F238E27FC236}">
                  <a16:creationId xmlns:a16="http://schemas.microsoft.com/office/drawing/2014/main" id="{C3F8E77F-853D-4D4A-A3AD-0C7EE356499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5" name="Oval 14">
              <a:extLst>
                <a:ext uri="{FF2B5EF4-FFF2-40B4-BE49-F238E27FC236}">
                  <a16:creationId xmlns:a16="http://schemas.microsoft.com/office/drawing/2014/main" id="{559D157D-5C05-4F14-8349-FCCC9BBF876E}"/>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51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837837" cy="365125"/>
          </a:xfrm>
        </p:spPr>
        <p:txBody>
          <a:bodyPr anchor="b"/>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7BB6C38-8E45-41A0-9C9A-399BE5543038}"/>
              </a:ext>
            </a:extLst>
          </p:cNvPr>
          <p:cNvGrpSpPr/>
          <p:nvPr userDrawn="1"/>
        </p:nvGrpSpPr>
        <p:grpSpPr>
          <a:xfrm>
            <a:off x="10667281" y="5617512"/>
            <a:ext cx="1119710" cy="1122147"/>
            <a:chOff x="8025576" y="2189182"/>
            <a:chExt cx="2540273" cy="2545801"/>
          </a:xfrm>
        </p:grpSpPr>
        <p:pic>
          <p:nvPicPr>
            <p:cNvPr id="14" name="Picture 13">
              <a:extLst>
                <a:ext uri="{FF2B5EF4-FFF2-40B4-BE49-F238E27FC236}">
                  <a16:creationId xmlns:a16="http://schemas.microsoft.com/office/drawing/2014/main" id="{01DACA52-A494-4380-A471-476CF5CDCE9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6" name="Oval 15">
              <a:extLst>
                <a:ext uri="{FF2B5EF4-FFF2-40B4-BE49-F238E27FC236}">
                  <a16:creationId xmlns:a16="http://schemas.microsoft.com/office/drawing/2014/main" id="{13EB9093-CFB5-4230-8B78-5453E061A23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505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11/10/2022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091051" cy="365125"/>
          </a:xfrm>
        </p:spPr>
        <p:txBody>
          <a:bodyPr anchor="b"/>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515CD08-8406-4E08-8A73-75A5E3E48283}"/>
              </a:ext>
            </a:extLst>
          </p:cNvPr>
          <p:cNvGrpSpPr/>
          <p:nvPr userDrawn="1"/>
        </p:nvGrpSpPr>
        <p:grpSpPr>
          <a:xfrm>
            <a:off x="10667281" y="5617512"/>
            <a:ext cx="1119710" cy="1122147"/>
            <a:chOff x="8025576" y="2189182"/>
            <a:chExt cx="2540273" cy="2545801"/>
          </a:xfrm>
        </p:grpSpPr>
        <p:pic>
          <p:nvPicPr>
            <p:cNvPr id="15" name="Picture 14">
              <a:extLst>
                <a:ext uri="{FF2B5EF4-FFF2-40B4-BE49-F238E27FC236}">
                  <a16:creationId xmlns:a16="http://schemas.microsoft.com/office/drawing/2014/main" id="{C7068B94-8FA0-4543-82E6-9C40155A015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7" name="Oval 16">
              <a:extLst>
                <a:ext uri="{FF2B5EF4-FFF2-40B4-BE49-F238E27FC236}">
                  <a16:creationId xmlns:a16="http://schemas.microsoft.com/office/drawing/2014/main" id="{066547F3-8FC0-465D-9935-985D6EB7B6E6}"/>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80676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6824-A55C-4F44-B9CB-109B027241D7}" type="datetimeFigureOut">
              <a:rPr lang="en-US" smtClean="0"/>
              <a:t>11/10/2022</a:t>
            </a:fld>
            <a:endParaRPr lang="en-US" dirty="0"/>
          </a:p>
        </p:txBody>
      </p:sp>
      <p:sp>
        <p:nvSpPr>
          <p:cNvPr id="5" name="Footer Placehold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6627B-E4D5-2947-8E88-B84039729B99}" type="slidenum">
              <a:rPr lang="en-US" smtClean="0"/>
              <a:t>‹#›</a:t>
            </a:fld>
            <a:endParaRPr lang="en-US" dirty="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708" r:id="rId5"/>
    <p:sldLayoutId id="2147483661" r:id="rId6"/>
    <p:sldLayoutId id="2147483676" r:id="rId7"/>
    <p:sldLayoutId id="2147483675" r:id="rId8"/>
    <p:sldLayoutId id="2147483677" r:id="rId9"/>
    <p:sldLayoutId id="2147483678" r:id="rId10"/>
    <p:sldLayoutId id="2147483679" r:id="rId11"/>
    <p:sldLayoutId id="2147483681" r:id="rId12"/>
    <p:sldLayoutId id="2147483682" r:id="rId13"/>
    <p:sldLayoutId id="2147483686" r:id="rId14"/>
    <p:sldLayoutId id="2147483683" r:id="rId15"/>
    <p:sldLayoutId id="2147483685" r:id="rId16"/>
    <p:sldLayoutId id="2147483684" r:id="rId17"/>
    <p:sldLayoutId id="2147483680" r:id="rId18"/>
    <p:sldLayoutId id="2147483691" r:id="rId19"/>
    <p:sldLayoutId id="2147483692" r:id="rId20"/>
    <p:sldLayoutId id="2147483693" r:id="rId21"/>
    <p:sldLayoutId id="2147483694" r:id="rId22"/>
    <p:sldLayoutId id="2147483688" r:id="rId23"/>
    <p:sldLayoutId id="2147483687" r:id="rId24"/>
    <p:sldLayoutId id="2147483689" r:id="rId25"/>
    <p:sldLayoutId id="2147483690" r:id="rId26"/>
    <p:sldLayoutId id="2147483695" r:id="rId27"/>
    <p:sldLayoutId id="2147483696" r:id="rId28"/>
    <p:sldLayoutId id="2147483697" r:id="rId29"/>
    <p:sldLayoutId id="2147483698" r:id="rId30"/>
    <p:sldLayoutId id="2147483667" r:id="rId31"/>
    <p:sldLayoutId id="2147483703" r:id="rId32"/>
    <p:sldLayoutId id="2147483705" r:id="rId33"/>
    <p:sldLayoutId id="2147483706" r:id="rId34"/>
    <p:sldLayoutId id="2147483700" r:id="rId35"/>
    <p:sldLayoutId id="2147483699" r:id="rId36"/>
    <p:sldLayoutId id="2147483701" r:id="rId37"/>
    <p:sldLayoutId id="2147483702" r:id="rId38"/>
  </p:sldLayoutIdLst>
  <p:txStyles>
    <p:titleStyle>
      <a:lvl1pPr algn="l" defTabSz="914400" rtl="0" eaLnBrk="1" latinLnBrk="0" hangingPunct="1">
        <a:lnSpc>
          <a:spcPct val="90000"/>
        </a:lnSpc>
        <a:spcBef>
          <a:spcPct val="0"/>
        </a:spcBef>
        <a:buNone/>
        <a:defRPr sz="4400" kern="1200">
          <a:solidFill>
            <a:schemeClr val="tx1"/>
          </a:solidFill>
          <a:latin typeface="Sagona ExtraLight" panose="02020303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gona ExtraLight" panose="02020303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gona ExtraLight" panose="02020303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gona ExtraLight" panose="02020303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gona ExtraLight" panose="02020303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gona ExtraLight" panose="02020303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hyperlink" Target="mailto:bail@txcourts.gov" TargetMode="External"/><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9.xml"/><Relationship Id="rId5" Type="http://schemas.openxmlformats.org/officeDocument/2006/relationships/hyperlink" Target="https://www.txcourts.gov/programs-services/public-safety-report-system/resources/" TargetMode="Externa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www.txcourts.gov/media/1453959/criminal-motion-and-order-to-release-registry.docx" TargetMode="External"/><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1523999" y="4766078"/>
            <a:ext cx="8817205" cy="890004"/>
          </a:xfrm>
        </p:spPr>
        <p:txBody>
          <a:bodyPr>
            <a:normAutofit/>
          </a:bodyPr>
          <a:lstStyle/>
          <a:p>
            <a:r>
              <a:rPr lang="en-US"/>
              <a:t>SB 6 Information, Requirements, and integration with local processes </a:t>
            </a:r>
            <a:endParaRPr lang="id-ID" dirty="0"/>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4000" y="2378934"/>
            <a:ext cx="5975758" cy="2100131"/>
          </a:xfrm>
        </p:spPr>
        <p:txBody>
          <a:bodyPr>
            <a:normAutofit/>
          </a:bodyPr>
          <a:lstStyle/>
          <a:p>
            <a:r>
              <a:rPr lang="en-US"/>
              <a:t>SB 6 and the </a:t>
            </a:r>
            <a:br>
              <a:rPr lang="en-US"/>
            </a:br>
            <a:r>
              <a:rPr lang="en-US"/>
              <a:t>Public Safety Report System</a:t>
            </a:r>
            <a:endParaRPr lang="en-US" dirty="0"/>
          </a:p>
        </p:txBody>
      </p:sp>
    </p:spTree>
    <p:extLst>
      <p:ext uri="{BB962C8B-B14F-4D97-AF65-F5344CB8AC3E}">
        <p14:creationId xmlns:p14="http://schemas.microsoft.com/office/powerpoint/2010/main" val="42858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p:txBody>
          <a:bodyPr/>
          <a:lstStyle/>
          <a:p>
            <a:r>
              <a:rPr lang="en-US" dirty="0"/>
              <a:t>Bail decisions and bail form</a:t>
            </a:r>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p:txBody>
          <a:bodyPr/>
          <a:lstStyle/>
          <a:p>
            <a:r>
              <a:rPr lang="en-US" dirty="0" err="1"/>
              <a:t>Magistration</a:t>
            </a:r>
            <a:r>
              <a:rPr lang="en-US" dirty="0"/>
              <a:t> is complete and bail decisions are made.</a:t>
            </a:r>
          </a:p>
          <a:p>
            <a:r>
              <a:rPr lang="en-US" dirty="0"/>
              <a:t>The bail type, amount, and conditions are entered in the PSRS.</a:t>
            </a:r>
          </a:p>
          <a:p>
            <a:pPr lvl="1"/>
            <a:r>
              <a:rPr lang="en-US" dirty="0"/>
              <a:t>Can be done during the </a:t>
            </a:r>
            <a:r>
              <a:rPr lang="en-US" dirty="0" err="1"/>
              <a:t>magistration</a:t>
            </a:r>
            <a:r>
              <a:rPr lang="en-US" dirty="0"/>
              <a:t> hearing or after the decisions have been made.</a:t>
            </a:r>
          </a:p>
          <a:p>
            <a:r>
              <a:rPr lang="en-US" dirty="0"/>
              <a:t>After bail decisions are entered in the PSRS, the magistrate, or an individual of their choice will certify the information that was provided.</a:t>
            </a:r>
          </a:p>
          <a:p>
            <a:r>
              <a:rPr lang="en-US" dirty="0"/>
              <a:t>Upon certification, the Bail Form is produced, and the defendant record is closed.</a:t>
            </a:r>
          </a:p>
          <a:p>
            <a:r>
              <a:rPr lang="en-US" dirty="0"/>
              <a:t>Bail Form must be completed within </a:t>
            </a:r>
            <a:r>
              <a:rPr lang="en-US" u="sng" dirty="0"/>
              <a:t>72 hours</a:t>
            </a:r>
            <a:r>
              <a:rPr lang="en-US" dirty="0"/>
              <a:t> after bail was set.</a:t>
            </a:r>
          </a:p>
        </p:txBody>
      </p:sp>
      <p:sp>
        <p:nvSpPr>
          <p:cNvPr id="16" name="Content Placeholder 15">
            <a:extLst>
              <a:ext uri="{FF2B5EF4-FFF2-40B4-BE49-F238E27FC236}">
                <a16:creationId xmlns:a16="http://schemas.microsoft.com/office/drawing/2014/main" id="{61E23B57-A482-8F4B-9021-86FE326A6D10}"/>
              </a:ext>
            </a:extLst>
          </p:cNvPr>
          <p:cNvSpPr>
            <a:spLocks noGrp="1"/>
          </p:cNvSpPr>
          <p:nvPr>
            <p:ph sz="half" idx="2"/>
          </p:nvPr>
        </p:nvSpPr>
        <p:spPr/>
        <p:txBody>
          <a:bodyPr/>
          <a:lstStyle/>
          <a:p>
            <a:r>
              <a:rPr lang="en-US" dirty="0"/>
              <a:t>Local Law Enforcement</a:t>
            </a:r>
          </a:p>
          <a:p>
            <a:r>
              <a:rPr lang="en-US" dirty="0"/>
              <a:t>Jail</a:t>
            </a:r>
          </a:p>
          <a:p>
            <a:r>
              <a:rPr lang="en-US" dirty="0"/>
              <a:t>Court Staff</a:t>
            </a:r>
          </a:p>
          <a:p>
            <a:r>
              <a:rPr lang="en-US" b="1" dirty="0"/>
              <a:t>This should be decided at the local level*</a:t>
            </a:r>
            <a:r>
              <a:rPr lang="en-US" dirty="0"/>
              <a:t> </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p:txBody>
          <a:bodyPr>
            <a:normAutofit lnSpcReduction="10000"/>
          </a:bodyPr>
          <a:lstStyle/>
          <a:p>
            <a:pPr lvl="0"/>
            <a:r>
              <a:rPr lang="en-US" dirty="0"/>
              <a:t>Bail type, amount, and conditions entered in PSRS</a:t>
            </a:r>
          </a:p>
        </p:txBody>
      </p:sp>
      <p:sp>
        <p:nvSpPr>
          <p:cNvPr id="7" name="Text Placeholder 6">
            <a:extLst>
              <a:ext uri="{FF2B5EF4-FFF2-40B4-BE49-F238E27FC236}">
                <a16:creationId xmlns:a16="http://schemas.microsoft.com/office/drawing/2014/main" id="{D9218E33-9E8A-D249-93A7-9EDFE3BEA503}"/>
              </a:ext>
            </a:extLst>
          </p:cNvPr>
          <p:cNvSpPr>
            <a:spLocks noGrp="1"/>
          </p:cNvSpPr>
          <p:nvPr>
            <p:ph type="body" sz="quarter" idx="3"/>
          </p:nvPr>
        </p:nvSpPr>
        <p:spPr/>
        <p:txBody>
          <a:bodyPr>
            <a:normAutofit/>
          </a:bodyPr>
          <a:lstStyle/>
          <a:p>
            <a:pPr lvl="0"/>
            <a:r>
              <a:rPr lang="en-US" dirty="0"/>
              <a:t>Who is responsible?</a:t>
            </a:r>
          </a:p>
        </p:txBody>
      </p:sp>
    </p:spTree>
    <p:extLst>
      <p:ext uri="{BB962C8B-B14F-4D97-AF65-F5344CB8AC3E}">
        <p14:creationId xmlns:p14="http://schemas.microsoft.com/office/powerpoint/2010/main" val="25732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p:txBody>
          <a:bodyPr/>
          <a:lstStyle/>
          <a:p>
            <a:r>
              <a:rPr lang="en-US" dirty="0"/>
              <a:t>Bail form is published</a:t>
            </a:r>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p:txBody>
          <a:bodyPr/>
          <a:lstStyle/>
          <a:p>
            <a:r>
              <a:rPr lang="en-US" dirty="0"/>
              <a:t>SB6 requires that the bail form is publicly available.</a:t>
            </a:r>
          </a:p>
          <a:p>
            <a:r>
              <a:rPr lang="en-US" dirty="0"/>
              <a:t>OCA will retrieve the bail form from the PSRS and post on a public website.</a:t>
            </a:r>
          </a:p>
          <a:p>
            <a:r>
              <a:rPr lang="en-US" dirty="0"/>
              <a:t>The following information will be published:</a:t>
            </a:r>
          </a:p>
          <a:p>
            <a:pPr lvl="1"/>
            <a:r>
              <a:rPr lang="en-US" dirty="0"/>
              <a:t>Defendant information:</a:t>
            </a:r>
          </a:p>
          <a:p>
            <a:pPr lvl="2"/>
            <a:r>
              <a:rPr lang="en-US" dirty="0"/>
              <a:t>Cause number (if available)</a:t>
            </a:r>
          </a:p>
          <a:p>
            <a:pPr lvl="2"/>
            <a:r>
              <a:rPr lang="en-US" dirty="0"/>
              <a:t>Name</a:t>
            </a:r>
          </a:p>
          <a:p>
            <a:pPr lvl="2"/>
            <a:r>
              <a:rPr lang="en-US" dirty="0"/>
              <a:t>DOB</a:t>
            </a:r>
          </a:p>
          <a:p>
            <a:pPr lvl="2"/>
            <a:r>
              <a:rPr lang="en-US" dirty="0"/>
              <a:t>Offense(s) leading to arrest</a:t>
            </a:r>
          </a:p>
          <a:p>
            <a:pPr lvl="1"/>
            <a:r>
              <a:rPr lang="en-US" dirty="0"/>
              <a:t>Name, office/position of person setting bail</a:t>
            </a:r>
          </a:p>
          <a:p>
            <a:pPr lvl="1"/>
            <a:r>
              <a:rPr lang="en-US" dirty="0"/>
              <a:t>Bail type, amount, and conditions</a:t>
            </a:r>
          </a:p>
        </p:txBody>
      </p:sp>
      <p:sp>
        <p:nvSpPr>
          <p:cNvPr id="16" name="Content Placeholder 15">
            <a:extLst>
              <a:ext uri="{FF2B5EF4-FFF2-40B4-BE49-F238E27FC236}">
                <a16:creationId xmlns:a16="http://schemas.microsoft.com/office/drawing/2014/main" id="{61E23B57-A482-8F4B-9021-86FE326A6D10}"/>
              </a:ext>
            </a:extLst>
          </p:cNvPr>
          <p:cNvSpPr>
            <a:spLocks noGrp="1"/>
          </p:cNvSpPr>
          <p:nvPr>
            <p:ph sz="half" idx="2"/>
          </p:nvPr>
        </p:nvSpPr>
        <p:spPr>
          <a:xfrm>
            <a:off x="7067963" y="2330825"/>
            <a:ext cx="4693727" cy="596934"/>
          </a:xfrm>
        </p:spPr>
        <p:txBody>
          <a:bodyPr/>
          <a:lstStyle/>
          <a:p>
            <a:r>
              <a:rPr lang="en-US" dirty="0"/>
              <a:t>The Office of Court Administration</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p:txBody>
          <a:bodyPr>
            <a:normAutofit/>
          </a:bodyPr>
          <a:lstStyle/>
          <a:p>
            <a:pPr lvl="0"/>
            <a:r>
              <a:rPr lang="en-US" dirty="0"/>
              <a:t>OCA publishes Bail Form</a:t>
            </a:r>
          </a:p>
        </p:txBody>
      </p:sp>
      <p:sp>
        <p:nvSpPr>
          <p:cNvPr id="7" name="Text Placeholder 6">
            <a:extLst>
              <a:ext uri="{FF2B5EF4-FFF2-40B4-BE49-F238E27FC236}">
                <a16:creationId xmlns:a16="http://schemas.microsoft.com/office/drawing/2014/main" id="{D9218E33-9E8A-D249-93A7-9EDFE3BEA503}"/>
              </a:ext>
            </a:extLst>
          </p:cNvPr>
          <p:cNvSpPr>
            <a:spLocks noGrp="1"/>
          </p:cNvSpPr>
          <p:nvPr>
            <p:ph type="body" sz="quarter" idx="3"/>
          </p:nvPr>
        </p:nvSpPr>
        <p:spPr/>
        <p:txBody>
          <a:bodyPr>
            <a:normAutofit/>
          </a:bodyPr>
          <a:lstStyle/>
          <a:p>
            <a:pPr lvl="0"/>
            <a:r>
              <a:rPr lang="en-US" dirty="0"/>
              <a:t>Who is responsible?</a:t>
            </a:r>
          </a:p>
        </p:txBody>
      </p:sp>
    </p:spTree>
    <p:extLst>
      <p:ext uri="{BB962C8B-B14F-4D97-AF65-F5344CB8AC3E}">
        <p14:creationId xmlns:p14="http://schemas.microsoft.com/office/powerpoint/2010/main" val="411547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627321" y="201337"/>
            <a:ext cx="10134369" cy="924530"/>
          </a:xfrm>
        </p:spPr>
        <p:txBody>
          <a:bodyPr/>
          <a:lstStyle/>
          <a:p>
            <a:r>
              <a:rPr lang="en-US" dirty="0"/>
              <a:t>Overview</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a:xfrm>
            <a:off x="1266597" y="1694909"/>
            <a:ext cx="2038666" cy="452339"/>
          </a:xfrm>
        </p:spPr>
        <p:txBody>
          <a:bodyPr>
            <a:normAutofit/>
          </a:bodyPr>
          <a:lstStyle/>
          <a:p>
            <a:pPr lvl="0"/>
            <a:r>
              <a:rPr lang="en-US" sz="2000" dirty="0"/>
              <a:t>Person is arrested</a:t>
            </a:r>
          </a:p>
        </p:txBody>
      </p:sp>
      <p:sp>
        <p:nvSpPr>
          <p:cNvPr id="7" name="Text Placeholder 6">
            <a:extLst>
              <a:ext uri="{FF2B5EF4-FFF2-40B4-BE49-F238E27FC236}">
                <a16:creationId xmlns:a16="http://schemas.microsoft.com/office/drawing/2014/main" id="{D9218E33-9E8A-D249-93A7-9EDFE3BEA503}"/>
              </a:ext>
            </a:extLst>
          </p:cNvPr>
          <p:cNvSpPr>
            <a:spLocks noGrp="1"/>
          </p:cNvSpPr>
          <p:nvPr>
            <p:ph type="body" sz="quarter" idx="3"/>
          </p:nvPr>
        </p:nvSpPr>
        <p:spPr>
          <a:xfrm>
            <a:off x="3636876" y="1695575"/>
            <a:ext cx="2260595" cy="452339"/>
          </a:xfrm>
        </p:spPr>
        <p:txBody>
          <a:bodyPr>
            <a:normAutofit/>
          </a:bodyPr>
          <a:lstStyle/>
          <a:p>
            <a:pPr lvl="0"/>
            <a:r>
              <a:rPr lang="en-US" sz="2000" dirty="0"/>
              <a:t>Person is processed</a:t>
            </a:r>
          </a:p>
        </p:txBody>
      </p:sp>
      <p:pic>
        <p:nvPicPr>
          <p:cNvPr id="9" name="Picture 8" descr="Shape&#10;&#10;Description automatically generated with low confidence">
            <a:extLst>
              <a:ext uri="{FF2B5EF4-FFF2-40B4-BE49-F238E27FC236}">
                <a16:creationId xmlns:a16="http://schemas.microsoft.com/office/drawing/2014/main" id="{B764919D-75FE-4A89-B269-B94C376B7BB2}"/>
              </a:ext>
            </a:extLst>
          </p:cNvPr>
          <p:cNvPicPr>
            <a:picLocks noChangeAspect="1"/>
          </p:cNvPicPr>
          <p:nvPr/>
        </p:nvPicPr>
        <p:blipFill>
          <a:blip r:embed="rId3"/>
          <a:stretch>
            <a:fillRect/>
          </a:stretch>
        </p:blipFill>
        <p:spPr>
          <a:xfrm flipH="1">
            <a:off x="1988750" y="2286887"/>
            <a:ext cx="594360" cy="594360"/>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65C360A3-C7B9-4F48-893B-D2B1A8630475}"/>
              </a:ext>
            </a:extLst>
          </p:cNvPr>
          <p:cNvPicPr>
            <a:picLocks noChangeAspect="1"/>
          </p:cNvPicPr>
          <p:nvPr/>
        </p:nvPicPr>
        <p:blipFill>
          <a:blip r:embed="rId4"/>
          <a:stretch>
            <a:fillRect/>
          </a:stretch>
        </p:blipFill>
        <p:spPr>
          <a:xfrm>
            <a:off x="4469993" y="2286887"/>
            <a:ext cx="594360" cy="594360"/>
          </a:xfrm>
          <a:prstGeom prst="rect">
            <a:avLst/>
          </a:prstGeom>
        </p:spPr>
      </p:pic>
      <p:sp>
        <p:nvSpPr>
          <p:cNvPr id="15" name="Text Placeholder 6">
            <a:extLst>
              <a:ext uri="{FF2B5EF4-FFF2-40B4-BE49-F238E27FC236}">
                <a16:creationId xmlns:a16="http://schemas.microsoft.com/office/drawing/2014/main" id="{2E6BD335-6009-405F-8228-4FA1B19CB039}"/>
              </a:ext>
            </a:extLst>
          </p:cNvPr>
          <p:cNvSpPr txBox="1">
            <a:spLocks/>
          </p:cNvSpPr>
          <p:nvPr/>
        </p:nvSpPr>
        <p:spPr>
          <a:xfrm>
            <a:off x="6197104" y="1582247"/>
            <a:ext cx="2539140" cy="6776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Defendant information entered in PSRS</a:t>
            </a:r>
          </a:p>
        </p:txBody>
      </p:sp>
      <p:pic>
        <p:nvPicPr>
          <p:cNvPr id="18" name="Picture 17" descr="Shape&#10;&#10;Description automatically generated with low confidence">
            <a:extLst>
              <a:ext uri="{FF2B5EF4-FFF2-40B4-BE49-F238E27FC236}">
                <a16:creationId xmlns:a16="http://schemas.microsoft.com/office/drawing/2014/main" id="{56B92356-DAE0-4252-9899-99DD3A756123}"/>
              </a:ext>
            </a:extLst>
          </p:cNvPr>
          <p:cNvPicPr>
            <a:picLocks noChangeAspect="1"/>
          </p:cNvPicPr>
          <p:nvPr/>
        </p:nvPicPr>
        <p:blipFill>
          <a:blip r:embed="rId5"/>
          <a:stretch>
            <a:fillRect/>
          </a:stretch>
        </p:blipFill>
        <p:spPr>
          <a:xfrm>
            <a:off x="7169494" y="2286887"/>
            <a:ext cx="594360" cy="59436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21161CA6-FBDC-4A4D-9181-7F0D291F8A28}"/>
              </a:ext>
            </a:extLst>
          </p:cNvPr>
          <p:cNvPicPr>
            <a:picLocks noChangeAspect="1"/>
          </p:cNvPicPr>
          <p:nvPr/>
        </p:nvPicPr>
        <p:blipFill>
          <a:blip r:embed="rId6"/>
          <a:stretch>
            <a:fillRect/>
          </a:stretch>
        </p:blipFill>
        <p:spPr>
          <a:xfrm rot="944612">
            <a:off x="9763670" y="2217401"/>
            <a:ext cx="594360" cy="594360"/>
          </a:xfrm>
          <a:prstGeom prst="rect">
            <a:avLst/>
          </a:prstGeom>
        </p:spPr>
      </p:pic>
      <p:sp>
        <p:nvSpPr>
          <p:cNvPr id="20" name="Text Placeholder 6">
            <a:extLst>
              <a:ext uri="{FF2B5EF4-FFF2-40B4-BE49-F238E27FC236}">
                <a16:creationId xmlns:a16="http://schemas.microsoft.com/office/drawing/2014/main" id="{79D07D37-55D1-47FF-9AEB-710354ADB7D7}"/>
              </a:ext>
            </a:extLst>
          </p:cNvPr>
          <p:cNvSpPr txBox="1">
            <a:spLocks/>
          </p:cNvSpPr>
          <p:nvPr/>
        </p:nvSpPr>
        <p:spPr>
          <a:xfrm>
            <a:off x="9124997" y="1769403"/>
            <a:ext cx="1871707" cy="37851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PSR is produced</a:t>
            </a:r>
          </a:p>
        </p:txBody>
      </p:sp>
      <p:cxnSp>
        <p:nvCxnSpPr>
          <p:cNvPr id="24" name="Straight Arrow Connector 23">
            <a:extLst>
              <a:ext uri="{FF2B5EF4-FFF2-40B4-BE49-F238E27FC236}">
                <a16:creationId xmlns:a16="http://schemas.microsoft.com/office/drawing/2014/main" id="{C3772508-95A7-4E09-8F91-CEF006AE6F9B}"/>
              </a:ext>
            </a:extLst>
          </p:cNvPr>
          <p:cNvCxnSpPr>
            <a:cxnSpLocks/>
          </p:cNvCxnSpPr>
          <p:nvPr/>
        </p:nvCxnSpPr>
        <p:spPr>
          <a:xfrm>
            <a:off x="2994870" y="2567031"/>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630BE1B-FDD7-4F8D-BB3F-1E98981F6BDB}"/>
              </a:ext>
            </a:extLst>
          </p:cNvPr>
          <p:cNvCxnSpPr>
            <a:cxnSpLocks/>
          </p:cNvCxnSpPr>
          <p:nvPr/>
        </p:nvCxnSpPr>
        <p:spPr>
          <a:xfrm>
            <a:off x="8253940" y="2567031"/>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75D10A-F290-4A2D-98BF-58BC2648235A}"/>
              </a:ext>
            </a:extLst>
          </p:cNvPr>
          <p:cNvCxnSpPr>
            <a:cxnSpLocks/>
          </p:cNvCxnSpPr>
          <p:nvPr/>
        </p:nvCxnSpPr>
        <p:spPr>
          <a:xfrm>
            <a:off x="5544832" y="2567031"/>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Shape&#10;&#10;Description automatically generated with low confidence">
            <a:extLst>
              <a:ext uri="{FF2B5EF4-FFF2-40B4-BE49-F238E27FC236}">
                <a16:creationId xmlns:a16="http://schemas.microsoft.com/office/drawing/2014/main" id="{8230FC25-82B5-4853-8BB3-64DB6026762E}"/>
              </a:ext>
            </a:extLst>
          </p:cNvPr>
          <p:cNvPicPr>
            <a:picLocks noChangeAspect="1"/>
          </p:cNvPicPr>
          <p:nvPr/>
        </p:nvPicPr>
        <p:blipFill>
          <a:blip r:embed="rId7"/>
          <a:stretch>
            <a:fillRect/>
          </a:stretch>
        </p:blipFill>
        <p:spPr>
          <a:xfrm>
            <a:off x="1954912" y="4302768"/>
            <a:ext cx="594360" cy="594360"/>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9E5FD1D9-F7CB-4B6E-B1A6-DA8DF1E37579}"/>
              </a:ext>
            </a:extLst>
          </p:cNvPr>
          <p:cNvPicPr>
            <a:picLocks noChangeAspect="1"/>
          </p:cNvPicPr>
          <p:nvPr/>
        </p:nvPicPr>
        <p:blipFill>
          <a:blip r:embed="rId8"/>
          <a:stretch>
            <a:fillRect/>
          </a:stretch>
        </p:blipFill>
        <p:spPr>
          <a:xfrm>
            <a:off x="4307630" y="4308223"/>
            <a:ext cx="594360" cy="594360"/>
          </a:xfrm>
          <a:prstGeom prst="rect">
            <a:avLst/>
          </a:prstGeom>
        </p:spPr>
      </p:pic>
      <p:sp>
        <p:nvSpPr>
          <p:cNvPr id="29" name="Text Placeholder 16">
            <a:extLst>
              <a:ext uri="{FF2B5EF4-FFF2-40B4-BE49-F238E27FC236}">
                <a16:creationId xmlns:a16="http://schemas.microsoft.com/office/drawing/2014/main" id="{A4339A2E-2415-4548-B581-E11A498E744D}"/>
              </a:ext>
            </a:extLst>
          </p:cNvPr>
          <p:cNvSpPr txBox="1">
            <a:spLocks/>
          </p:cNvSpPr>
          <p:nvPr/>
        </p:nvSpPr>
        <p:spPr>
          <a:xfrm>
            <a:off x="1267995" y="3517053"/>
            <a:ext cx="2038666" cy="6785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PSR presented to magistrate</a:t>
            </a:r>
          </a:p>
        </p:txBody>
      </p:sp>
      <p:sp>
        <p:nvSpPr>
          <p:cNvPr id="30" name="Text Placeholder 6">
            <a:extLst>
              <a:ext uri="{FF2B5EF4-FFF2-40B4-BE49-F238E27FC236}">
                <a16:creationId xmlns:a16="http://schemas.microsoft.com/office/drawing/2014/main" id="{0D5D07CE-3108-4A7E-80D9-DF086AE799D7}"/>
              </a:ext>
            </a:extLst>
          </p:cNvPr>
          <p:cNvSpPr txBox="1">
            <a:spLocks/>
          </p:cNvSpPr>
          <p:nvPr/>
        </p:nvSpPr>
        <p:spPr>
          <a:xfrm>
            <a:off x="3638274" y="3743889"/>
            <a:ext cx="2260595" cy="45233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Art. 15.17 Hearing</a:t>
            </a:r>
          </a:p>
        </p:txBody>
      </p:sp>
      <p:sp>
        <p:nvSpPr>
          <p:cNvPr id="33" name="Text Placeholder 6">
            <a:extLst>
              <a:ext uri="{FF2B5EF4-FFF2-40B4-BE49-F238E27FC236}">
                <a16:creationId xmlns:a16="http://schemas.microsoft.com/office/drawing/2014/main" id="{C052B9B6-27A5-4DA8-BFD8-8B22A08C37B0}"/>
              </a:ext>
            </a:extLst>
          </p:cNvPr>
          <p:cNvSpPr txBox="1">
            <a:spLocks/>
          </p:cNvSpPr>
          <p:nvPr/>
        </p:nvSpPr>
        <p:spPr>
          <a:xfrm>
            <a:off x="6198502" y="3630561"/>
            <a:ext cx="2539140" cy="6776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Bail decisions entered in PSRS</a:t>
            </a:r>
          </a:p>
        </p:txBody>
      </p:sp>
      <p:sp>
        <p:nvSpPr>
          <p:cNvPr id="36" name="Text Placeholder 6">
            <a:extLst>
              <a:ext uri="{FF2B5EF4-FFF2-40B4-BE49-F238E27FC236}">
                <a16:creationId xmlns:a16="http://schemas.microsoft.com/office/drawing/2014/main" id="{309AA5FB-82B7-4D49-81A6-D2948F72016D}"/>
              </a:ext>
            </a:extLst>
          </p:cNvPr>
          <p:cNvSpPr txBox="1">
            <a:spLocks/>
          </p:cNvSpPr>
          <p:nvPr/>
        </p:nvSpPr>
        <p:spPr>
          <a:xfrm>
            <a:off x="9126395" y="3623115"/>
            <a:ext cx="1871707" cy="5731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Certification of information</a:t>
            </a:r>
          </a:p>
        </p:txBody>
      </p:sp>
      <p:cxnSp>
        <p:nvCxnSpPr>
          <p:cNvPr id="37" name="Straight Arrow Connector 36">
            <a:extLst>
              <a:ext uri="{FF2B5EF4-FFF2-40B4-BE49-F238E27FC236}">
                <a16:creationId xmlns:a16="http://schemas.microsoft.com/office/drawing/2014/main" id="{A68D4494-04EA-4EE2-9607-7C606A1BD459}"/>
              </a:ext>
            </a:extLst>
          </p:cNvPr>
          <p:cNvCxnSpPr>
            <a:cxnSpLocks/>
          </p:cNvCxnSpPr>
          <p:nvPr/>
        </p:nvCxnSpPr>
        <p:spPr>
          <a:xfrm>
            <a:off x="2996268" y="4615345"/>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5348DB8-1A65-438C-89B2-178BB83120FF}"/>
              </a:ext>
            </a:extLst>
          </p:cNvPr>
          <p:cNvCxnSpPr>
            <a:cxnSpLocks/>
          </p:cNvCxnSpPr>
          <p:nvPr/>
        </p:nvCxnSpPr>
        <p:spPr>
          <a:xfrm>
            <a:off x="8255338" y="4615345"/>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1FC6B57-383D-4FD8-8F59-1D547A16ED01}"/>
              </a:ext>
            </a:extLst>
          </p:cNvPr>
          <p:cNvCxnSpPr>
            <a:cxnSpLocks/>
          </p:cNvCxnSpPr>
          <p:nvPr/>
        </p:nvCxnSpPr>
        <p:spPr>
          <a:xfrm>
            <a:off x="5546230" y="4615345"/>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descr="Shape&#10;&#10;Description automatically generated with low confidence">
            <a:extLst>
              <a:ext uri="{FF2B5EF4-FFF2-40B4-BE49-F238E27FC236}">
                <a16:creationId xmlns:a16="http://schemas.microsoft.com/office/drawing/2014/main" id="{F9CC5DF6-334B-4CDF-A592-E5C3B50CDA3B}"/>
              </a:ext>
            </a:extLst>
          </p:cNvPr>
          <p:cNvPicPr>
            <a:picLocks noChangeAspect="1"/>
          </p:cNvPicPr>
          <p:nvPr/>
        </p:nvPicPr>
        <p:blipFill>
          <a:blip r:embed="rId5"/>
          <a:stretch>
            <a:fillRect/>
          </a:stretch>
        </p:blipFill>
        <p:spPr>
          <a:xfrm>
            <a:off x="7169494" y="4282905"/>
            <a:ext cx="594360" cy="59436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DCAD042A-486E-44E5-9D19-797CF752309B}"/>
              </a:ext>
            </a:extLst>
          </p:cNvPr>
          <p:cNvPicPr>
            <a:picLocks noChangeAspect="1"/>
          </p:cNvPicPr>
          <p:nvPr/>
        </p:nvPicPr>
        <p:blipFill>
          <a:blip r:embed="rId9"/>
          <a:stretch>
            <a:fillRect/>
          </a:stretch>
        </p:blipFill>
        <p:spPr>
          <a:xfrm>
            <a:off x="9906699" y="4356448"/>
            <a:ext cx="520817" cy="520817"/>
          </a:xfrm>
          <a:prstGeom prst="rect">
            <a:avLst/>
          </a:prstGeom>
        </p:spPr>
      </p:pic>
      <p:sp>
        <p:nvSpPr>
          <p:cNvPr id="43" name="Text Placeholder 16">
            <a:extLst>
              <a:ext uri="{FF2B5EF4-FFF2-40B4-BE49-F238E27FC236}">
                <a16:creationId xmlns:a16="http://schemas.microsoft.com/office/drawing/2014/main" id="{97FF192A-A310-4E4A-9A26-895A9C93C341}"/>
              </a:ext>
            </a:extLst>
          </p:cNvPr>
          <p:cNvSpPr txBox="1">
            <a:spLocks/>
          </p:cNvSpPr>
          <p:nvPr/>
        </p:nvSpPr>
        <p:spPr>
          <a:xfrm>
            <a:off x="3937095" y="5129139"/>
            <a:ext cx="2038666" cy="6785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Bail form is produced</a:t>
            </a:r>
          </a:p>
        </p:txBody>
      </p:sp>
      <p:sp>
        <p:nvSpPr>
          <p:cNvPr id="44" name="Text Placeholder 6">
            <a:extLst>
              <a:ext uri="{FF2B5EF4-FFF2-40B4-BE49-F238E27FC236}">
                <a16:creationId xmlns:a16="http://schemas.microsoft.com/office/drawing/2014/main" id="{4328B0B6-A851-457E-803E-1B7865CA5387}"/>
              </a:ext>
            </a:extLst>
          </p:cNvPr>
          <p:cNvSpPr txBox="1">
            <a:spLocks/>
          </p:cNvSpPr>
          <p:nvPr/>
        </p:nvSpPr>
        <p:spPr>
          <a:xfrm>
            <a:off x="6609378" y="5213955"/>
            <a:ext cx="2038666" cy="59436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Bail form is published by OCA</a:t>
            </a:r>
          </a:p>
        </p:txBody>
      </p:sp>
      <p:cxnSp>
        <p:nvCxnSpPr>
          <p:cNvPr id="45" name="Straight Arrow Connector 44">
            <a:extLst>
              <a:ext uri="{FF2B5EF4-FFF2-40B4-BE49-F238E27FC236}">
                <a16:creationId xmlns:a16="http://schemas.microsoft.com/office/drawing/2014/main" id="{0D9115D3-377B-45BE-BF0B-9508E13E8BD2}"/>
              </a:ext>
            </a:extLst>
          </p:cNvPr>
          <p:cNvCxnSpPr>
            <a:cxnSpLocks/>
          </p:cNvCxnSpPr>
          <p:nvPr/>
        </p:nvCxnSpPr>
        <p:spPr>
          <a:xfrm>
            <a:off x="5665368" y="6227431"/>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descr="Shape&#10;&#10;Description automatically generated with low confidence">
            <a:extLst>
              <a:ext uri="{FF2B5EF4-FFF2-40B4-BE49-F238E27FC236}">
                <a16:creationId xmlns:a16="http://schemas.microsoft.com/office/drawing/2014/main" id="{DC612BFD-6FE3-40C3-BB4C-95D544ACA021}"/>
              </a:ext>
            </a:extLst>
          </p:cNvPr>
          <p:cNvPicPr>
            <a:picLocks noChangeAspect="1"/>
          </p:cNvPicPr>
          <p:nvPr/>
        </p:nvPicPr>
        <p:blipFill>
          <a:blip r:embed="rId10"/>
          <a:stretch>
            <a:fillRect/>
          </a:stretch>
        </p:blipFill>
        <p:spPr>
          <a:xfrm>
            <a:off x="4307630" y="5920309"/>
            <a:ext cx="594360" cy="594360"/>
          </a:xfrm>
          <a:prstGeom prst="rect">
            <a:avLst/>
          </a:prstGeom>
        </p:spPr>
      </p:pic>
      <p:pic>
        <p:nvPicPr>
          <p:cNvPr id="53" name="Picture 52" descr="Shape&#10;&#10;Description automatically generated with low confidence">
            <a:extLst>
              <a:ext uri="{FF2B5EF4-FFF2-40B4-BE49-F238E27FC236}">
                <a16:creationId xmlns:a16="http://schemas.microsoft.com/office/drawing/2014/main" id="{66539966-F0F6-4DD3-9E02-CDB650F8311E}"/>
              </a:ext>
            </a:extLst>
          </p:cNvPr>
          <p:cNvPicPr>
            <a:picLocks noChangeAspect="1"/>
          </p:cNvPicPr>
          <p:nvPr/>
        </p:nvPicPr>
        <p:blipFill>
          <a:blip r:embed="rId11"/>
          <a:stretch>
            <a:fillRect/>
          </a:stretch>
        </p:blipFill>
        <p:spPr>
          <a:xfrm>
            <a:off x="7306654" y="5930251"/>
            <a:ext cx="594360" cy="594360"/>
          </a:xfrm>
          <a:prstGeom prst="rect">
            <a:avLst/>
          </a:prstGeom>
        </p:spPr>
      </p:pic>
      <p:cxnSp>
        <p:nvCxnSpPr>
          <p:cNvPr id="54" name="Straight Arrow Connector 53">
            <a:extLst>
              <a:ext uri="{FF2B5EF4-FFF2-40B4-BE49-F238E27FC236}">
                <a16:creationId xmlns:a16="http://schemas.microsoft.com/office/drawing/2014/main" id="{FB43AF73-7CBB-44AA-AD89-840FE4CCEF6D}"/>
              </a:ext>
            </a:extLst>
          </p:cNvPr>
          <p:cNvCxnSpPr>
            <a:cxnSpLocks/>
          </p:cNvCxnSpPr>
          <p:nvPr/>
        </p:nvCxnSpPr>
        <p:spPr>
          <a:xfrm>
            <a:off x="10806262" y="2567031"/>
            <a:ext cx="38367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5461A90-9AC4-4230-8D64-1E55A56C82AA}"/>
              </a:ext>
            </a:extLst>
          </p:cNvPr>
          <p:cNvCxnSpPr>
            <a:cxnSpLocks/>
          </p:cNvCxnSpPr>
          <p:nvPr/>
        </p:nvCxnSpPr>
        <p:spPr>
          <a:xfrm>
            <a:off x="10806262" y="4615345"/>
            <a:ext cx="38367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55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A586AC-C7C2-4345-8C9D-6ED0DA62E393}"/>
              </a:ext>
            </a:extLst>
          </p:cNvPr>
          <p:cNvSpPr>
            <a:spLocks noGrp="1"/>
          </p:cNvSpPr>
          <p:nvPr>
            <p:ph type="pic" sz="quarter" idx="4294967295"/>
          </p:nvPr>
        </p:nvSpPr>
        <p:spPr>
          <a:xfrm>
            <a:off x="1124486" y="9051"/>
            <a:ext cx="11067514" cy="6857999"/>
          </a:xfrm>
        </p:spPr>
      </p:sp>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1524000" y="3985901"/>
            <a:ext cx="7242495" cy="356462"/>
          </a:xfrm>
        </p:spPr>
        <p:txBody>
          <a:bodyPr/>
          <a:lstStyle/>
          <a:p>
            <a:r>
              <a:rPr lang="en-US" dirty="0">
                <a:solidFill>
                  <a:schemeClr val="bg1"/>
                </a:solidFill>
              </a:rPr>
              <a:t>Bond modifications</a:t>
            </a:r>
            <a:endParaRPr lang="id-ID" dirty="0">
              <a:solidFill>
                <a:schemeClr val="bg1"/>
              </a:solidFill>
            </a:endParaRPr>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3999" y="1490996"/>
            <a:ext cx="10069585" cy="2387600"/>
          </a:xfrm>
        </p:spPr>
        <p:txBody>
          <a:bodyPr/>
          <a:lstStyle/>
          <a:p>
            <a:r>
              <a:rPr lang="en-US" dirty="0">
                <a:solidFill>
                  <a:schemeClr val="bg1"/>
                </a:solidFill>
              </a:rPr>
              <a:t>PSRS integration in </a:t>
            </a:r>
            <a:br>
              <a:rPr lang="en-US" dirty="0">
                <a:solidFill>
                  <a:schemeClr val="bg1"/>
                </a:solidFill>
              </a:rPr>
            </a:br>
            <a:r>
              <a:rPr lang="en-US" dirty="0">
                <a:solidFill>
                  <a:schemeClr val="bg1"/>
                </a:solidFill>
              </a:rPr>
              <a:t>local processes</a:t>
            </a:r>
          </a:p>
        </p:txBody>
      </p:sp>
    </p:spTree>
    <p:extLst>
      <p:ext uri="{BB962C8B-B14F-4D97-AF65-F5344CB8AC3E}">
        <p14:creationId xmlns:p14="http://schemas.microsoft.com/office/powerpoint/2010/main" val="276745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627321" y="343949"/>
            <a:ext cx="10134369" cy="1342197"/>
          </a:xfrm>
        </p:spPr>
        <p:txBody>
          <a:bodyPr/>
          <a:lstStyle/>
          <a:p>
            <a:r>
              <a:rPr lang="en-US" dirty="0"/>
              <a:t>Modifications </a:t>
            </a:r>
            <a:br>
              <a:rPr lang="en-US" dirty="0"/>
            </a:br>
            <a:r>
              <a:rPr lang="en-US" dirty="0"/>
              <a:t>after initial </a:t>
            </a:r>
            <a:r>
              <a:rPr lang="en-US" dirty="0" err="1"/>
              <a:t>magistration</a:t>
            </a:r>
            <a:endParaRPr lang="en-US"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627321" y="2590883"/>
            <a:ext cx="4693727" cy="2144037"/>
          </a:xfrm>
        </p:spPr>
        <p:txBody>
          <a:bodyPr>
            <a:normAutofit/>
          </a:bodyPr>
          <a:lstStyle/>
          <a:p>
            <a:r>
              <a:rPr lang="en-US" dirty="0"/>
              <a:t>If there is a modification of the bail type and/or amount, a new Bail Form must be created.</a:t>
            </a:r>
          </a:p>
          <a:p>
            <a:r>
              <a:rPr lang="en-US" dirty="0"/>
              <a:t>A modified Bail Form will be generated in the PSRS</a:t>
            </a:r>
          </a:p>
          <a:p>
            <a:r>
              <a:rPr lang="en-US" dirty="0"/>
              <a:t>A PSR does </a:t>
            </a:r>
            <a:r>
              <a:rPr lang="en-US" u="sng" dirty="0"/>
              <a:t>not</a:t>
            </a:r>
            <a:r>
              <a:rPr lang="en-US" dirty="0"/>
              <a:t> need to be considered, however, Art. 17.15(a)(6) requires that the criminal history record information be considered.</a:t>
            </a:r>
          </a:p>
        </p:txBody>
      </p:sp>
      <p:sp>
        <p:nvSpPr>
          <p:cNvPr id="16" name="Content Placeholder 15">
            <a:extLst>
              <a:ext uri="{FF2B5EF4-FFF2-40B4-BE49-F238E27FC236}">
                <a16:creationId xmlns:a16="http://schemas.microsoft.com/office/drawing/2014/main" id="{61E23B57-A482-8F4B-9021-86FE326A6D10}"/>
              </a:ext>
            </a:extLst>
          </p:cNvPr>
          <p:cNvSpPr>
            <a:spLocks noGrp="1"/>
          </p:cNvSpPr>
          <p:nvPr>
            <p:ph sz="half" idx="2"/>
          </p:nvPr>
        </p:nvSpPr>
        <p:spPr>
          <a:xfrm>
            <a:off x="7067963" y="2590883"/>
            <a:ext cx="4693727" cy="823437"/>
          </a:xfrm>
        </p:spPr>
        <p:txBody>
          <a:bodyPr/>
          <a:lstStyle/>
          <a:p>
            <a:r>
              <a:rPr lang="en-US" dirty="0"/>
              <a:t>Bail Form does not have to be produced if there is only a change to the conditions.</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a:xfrm>
            <a:off x="1627322" y="2114025"/>
            <a:ext cx="4823812" cy="438685"/>
          </a:xfrm>
        </p:spPr>
        <p:txBody>
          <a:bodyPr>
            <a:normAutofit fontScale="92500" lnSpcReduction="10000"/>
          </a:bodyPr>
          <a:lstStyle/>
          <a:p>
            <a:pPr lvl="0"/>
            <a:r>
              <a:rPr lang="en-US" dirty="0"/>
              <a:t>Changes to bail type or amount</a:t>
            </a:r>
          </a:p>
        </p:txBody>
      </p:sp>
      <p:sp>
        <p:nvSpPr>
          <p:cNvPr id="7" name="Text Placeholder 6">
            <a:extLst>
              <a:ext uri="{FF2B5EF4-FFF2-40B4-BE49-F238E27FC236}">
                <a16:creationId xmlns:a16="http://schemas.microsoft.com/office/drawing/2014/main" id="{D9218E33-9E8A-D249-93A7-9EDFE3BEA503}"/>
              </a:ext>
            </a:extLst>
          </p:cNvPr>
          <p:cNvSpPr>
            <a:spLocks noGrp="1"/>
          </p:cNvSpPr>
          <p:nvPr>
            <p:ph type="body" sz="quarter" idx="3"/>
          </p:nvPr>
        </p:nvSpPr>
        <p:spPr>
          <a:xfrm>
            <a:off x="7067963" y="2114025"/>
            <a:ext cx="4695165" cy="438686"/>
          </a:xfrm>
        </p:spPr>
        <p:txBody>
          <a:bodyPr>
            <a:normAutofit lnSpcReduction="10000"/>
          </a:bodyPr>
          <a:lstStyle/>
          <a:p>
            <a:pPr lvl="0"/>
            <a:r>
              <a:rPr lang="en-US" dirty="0"/>
              <a:t>Changes to conditions ONLY</a:t>
            </a:r>
          </a:p>
        </p:txBody>
      </p:sp>
      <p:pic>
        <p:nvPicPr>
          <p:cNvPr id="4" name="Picture 3" descr="Shape&#10;&#10;Description automatically generated with low confidence">
            <a:extLst>
              <a:ext uri="{FF2B5EF4-FFF2-40B4-BE49-F238E27FC236}">
                <a16:creationId xmlns:a16="http://schemas.microsoft.com/office/drawing/2014/main" id="{E615CC6A-B02F-4A2C-A1EE-ACD069AD4874}"/>
              </a:ext>
            </a:extLst>
          </p:cNvPr>
          <p:cNvPicPr>
            <a:picLocks noChangeAspect="1"/>
          </p:cNvPicPr>
          <p:nvPr/>
        </p:nvPicPr>
        <p:blipFill>
          <a:blip r:embed="rId3"/>
          <a:stretch>
            <a:fillRect/>
          </a:stretch>
        </p:blipFill>
        <p:spPr>
          <a:xfrm>
            <a:off x="4577416" y="4431253"/>
            <a:ext cx="2090956" cy="2090956"/>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74BA200D-74C0-425B-967B-EFB72E55B539}"/>
              </a:ext>
            </a:extLst>
          </p:cNvPr>
          <p:cNvPicPr>
            <a:picLocks noChangeAspect="1"/>
          </p:cNvPicPr>
          <p:nvPr/>
        </p:nvPicPr>
        <p:blipFill>
          <a:blip r:embed="rId4"/>
          <a:stretch>
            <a:fillRect/>
          </a:stretch>
        </p:blipFill>
        <p:spPr>
          <a:xfrm rot="944612">
            <a:off x="1686453" y="5141215"/>
            <a:ext cx="1193248" cy="1193248"/>
          </a:xfrm>
          <a:prstGeom prst="rect">
            <a:avLst/>
          </a:prstGeom>
        </p:spPr>
      </p:pic>
      <p:cxnSp>
        <p:nvCxnSpPr>
          <p:cNvPr id="9" name="Straight Arrow Connector 8">
            <a:extLst>
              <a:ext uri="{FF2B5EF4-FFF2-40B4-BE49-F238E27FC236}">
                <a16:creationId xmlns:a16="http://schemas.microsoft.com/office/drawing/2014/main" id="{B475DC4A-EB87-44F1-9E45-72ADD9EB34E7}"/>
              </a:ext>
            </a:extLst>
          </p:cNvPr>
          <p:cNvCxnSpPr>
            <a:cxnSpLocks/>
          </p:cNvCxnSpPr>
          <p:nvPr/>
        </p:nvCxnSpPr>
        <p:spPr>
          <a:xfrm>
            <a:off x="3204594" y="5889072"/>
            <a:ext cx="1102336" cy="0"/>
          </a:xfrm>
          <a:prstGeom prst="straightConnector1">
            <a:avLst/>
          </a:prstGeom>
          <a:ln w="38100">
            <a:solidFill>
              <a:srgbClr val="5685B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666AD9-47E0-46F2-9B49-D005EF6DFC07}"/>
              </a:ext>
            </a:extLst>
          </p:cNvPr>
          <p:cNvSpPr txBox="1"/>
          <p:nvPr/>
        </p:nvSpPr>
        <p:spPr>
          <a:xfrm rot="955620">
            <a:off x="2073454" y="5216830"/>
            <a:ext cx="662730" cy="307777"/>
          </a:xfrm>
          <a:prstGeom prst="rect">
            <a:avLst/>
          </a:prstGeom>
          <a:noFill/>
        </p:spPr>
        <p:txBody>
          <a:bodyPr wrap="square" rtlCol="0">
            <a:spAutoFit/>
          </a:bodyPr>
          <a:lstStyle/>
          <a:p>
            <a:r>
              <a:rPr lang="en-US" sz="1400" b="1" dirty="0"/>
              <a:t>CHRI</a:t>
            </a:r>
          </a:p>
        </p:txBody>
      </p:sp>
      <p:sp>
        <p:nvSpPr>
          <p:cNvPr id="18" name="TextBox 17">
            <a:extLst>
              <a:ext uri="{FF2B5EF4-FFF2-40B4-BE49-F238E27FC236}">
                <a16:creationId xmlns:a16="http://schemas.microsoft.com/office/drawing/2014/main" id="{34B86B51-0D36-423C-A8CB-644BD30EBDD5}"/>
              </a:ext>
            </a:extLst>
          </p:cNvPr>
          <p:cNvSpPr txBox="1"/>
          <p:nvPr/>
        </p:nvSpPr>
        <p:spPr>
          <a:xfrm rot="1587840">
            <a:off x="5880588" y="5453145"/>
            <a:ext cx="548270" cy="261610"/>
          </a:xfrm>
          <a:prstGeom prst="rect">
            <a:avLst/>
          </a:prstGeom>
          <a:noFill/>
        </p:spPr>
        <p:txBody>
          <a:bodyPr wrap="square" rtlCol="0">
            <a:spAutoFit/>
          </a:bodyPr>
          <a:lstStyle/>
          <a:p>
            <a:r>
              <a:rPr lang="en-US" sz="1100" b="1" dirty="0"/>
              <a:t>PSRS</a:t>
            </a:r>
          </a:p>
        </p:txBody>
      </p:sp>
    </p:spTree>
    <p:extLst>
      <p:ext uri="{BB962C8B-B14F-4D97-AF65-F5344CB8AC3E}">
        <p14:creationId xmlns:p14="http://schemas.microsoft.com/office/powerpoint/2010/main" val="361407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627321" y="343949"/>
            <a:ext cx="10134369" cy="1342197"/>
          </a:xfrm>
        </p:spPr>
        <p:txBody>
          <a:bodyPr/>
          <a:lstStyle/>
          <a:p>
            <a:r>
              <a:rPr lang="en-US" dirty="0"/>
              <a:t>Modifications </a:t>
            </a:r>
            <a:br>
              <a:rPr lang="en-US" dirty="0"/>
            </a:br>
            <a:r>
              <a:rPr lang="en-US" dirty="0"/>
              <a:t>after initial </a:t>
            </a:r>
            <a:r>
              <a:rPr lang="en-US" dirty="0" err="1"/>
              <a:t>magistration</a:t>
            </a:r>
            <a:endParaRPr lang="en-US" dirty="0"/>
          </a:p>
        </p:txBody>
      </p:sp>
      <p:sp>
        <p:nvSpPr>
          <p:cNvPr id="16" name="Content Placeholder 15">
            <a:extLst>
              <a:ext uri="{FF2B5EF4-FFF2-40B4-BE49-F238E27FC236}">
                <a16:creationId xmlns:a16="http://schemas.microsoft.com/office/drawing/2014/main" id="{61E23B57-A482-8F4B-9021-86FE326A6D10}"/>
              </a:ext>
            </a:extLst>
          </p:cNvPr>
          <p:cNvSpPr>
            <a:spLocks noGrp="1"/>
          </p:cNvSpPr>
          <p:nvPr>
            <p:ph sz="half" idx="2"/>
          </p:nvPr>
        </p:nvSpPr>
        <p:spPr>
          <a:xfrm>
            <a:off x="1627321" y="2798717"/>
            <a:ext cx="4693727" cy="823437"/>
          </a:xfrm>
        </p:spPr>
        <p:txBody>
          <a:bodyPr/>
          <a:lstStyle/>
          <a:p>
            <a:r>
              <a:rPr lang="en-US" dirty="0"/>
              <a:t>At indictment</a:t>
            </a:r>
          </a:p>
          <a:p>
            <a:r>
              <a:rPr lang="en-US" dirty="0"/>
              <a:t>When the case is filed</a:t>
            </a:r>
          </a:p>
          <a:p>
            <a:pPr marL="0" indent="0">
              <a:buNone/>
            </a:pPr>
            <a:endParaRPr lang="en-US" dirty="0"/>
          </a:p>
        </p:txBody>
      </p:sp>
      <p:sp>
        <p:nvSpPr>
          <p:cNvPr id="7" name="Text Placeholder 6">
            <a:extLst>
              <a:ext uri="{FF2B5EF4-FFF2-40B4-BE49-F238E27FC236}">
                <a16:creationId xmlns:a16="http://schemas.microsoft.com/office/drawing/2014/main" id="{D9218E33-9E8A-D249-93A7-9EDFE3BEA503}"/>
              </a:ext>
            </a:extLst>
          </p:cNvPr>
          <p:cNvSpPr>
            <a:spLocks noGrp="1"/>
          </p:cNvSpPr>
          <p:nvPr>
            <p:ph type="body" sz="quarter" idx="3"/>
          </p:nvPr>
        </p:nvSpPr>
        <p:spPr>
          <a:xfrm>
            <a:off x="1627321" y="2321859"/>
            <a:ext cx="4695165" cy="438686"/>
          </a:xfrm>
        </p:spPr>
        <p:txBody>
          <a:bodyPr>
            <a:normAutofit lnSpcReduction="10000"/>
          </a:bodyPr>
          <a:lstStyle/>
          <a:p>
            <a:pPr lvl="0"/>
            <a:r>
              <a:rPr lang="en-US" dirty="0"/>
              <a:t>When could this happen?</a:t>
            </a:r>
          </a:p>
        </p:txBody>
      </p:sp>
      <p:sp>
        <p:nvSpPr>
          <p:cNvPr id="10" name="Content Placeholder 15">
            <a:extLst>
              <a:ext uri="{FF2B5EF4-FFF2-40B4-BE49-F238E27FC236}">
                <a16:creationId xmlns:a16="http://schemas.microsoft.com/office/drawing/2014/main" id="{DB6F37D4-5681-452E-8559-63C4B5D7FFD6}"/>
              </a:ext>
            </a:extLst>
          </p:cNvPr>
          <p:cNvSpPr txBox="1">
            <a:spLocks/>
          </p:cNvSpPr>
          <p:nvPr/>
        </p:nvSpPr>
        <p:spPr>
          <a:xfrm>
            <a:off x="6893192" y="3201389"/>
            <a:ext cx="4693727" cy="186367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j-lt"/>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Judge</a:t>
            </a:r>
          </a:p>
          <a:p>
            <a:r>
              <a:rPr lang="en-US" dirty="0"/>
              <a:t>Court Staff</a:t>
            </a:r>
          </a:p>
          <a:p>
            <a:r>
              <a:rPr lang="en-US" dirty="0"/>
              <a:t>Local Law Enforcement</a:t>
            </a:r>
          </a:p>
          <a:p>
            <a:r>
              <a:rPr lang="en-US" dirty="0"/>
              <a:t>District Attorney’s Office</a:t>
            </a:r>
          </a:p>
          <a:p>
            <a:r>
              <a:rPr lang="en-US" b="1" dirty="0"/>
              <a:t>This should be decided at the local level*</a:t>
            </a:r>
          </a:p>
          <a:p>
            <a:pPr marL="0" indent="0">
              <a:buFont typeface="Arial" panose="020B0604020202020204" pitchFamily="34" charset="0"/>
              <a:buNone/>
            </a:pPr>
            <a:endParaRPr lang="en-US" dirty="0"/>
          </a:p>
        </p:txBody>
      </p:sp>
      <p:sp>
        <p:nvSpPr>
          <p:cNvPr id="11" name="Text Placeholder 6">
            <a:extLst>
              <a:ext uri="{FF2B5EF4-FFF2-40B4-BE49-F238E27FC236}">
                <a16:creationId xmlns:a16="http://schemas.microsoft.com/office/drawing/2014/main" id="{B8621608-D56C-47A7-8925-07AC52711639}"/>
              </a:ext>
            </a:extLst>
          </p:cNvPr>
          <p:cNvSpPr txBox="1">
            <a:spLocks/>
          </p:cNvSpPr>
          <p:nvPr/>
        </p:nvSpPr>
        <p:spPr>
          <a:xfrm>
            <a:off x="6834469" y="2273417"/>
            <a:ext cx="4348056" cy="88980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Who is responsible </a:t>
            </a:r>
            <a:r>
              <a:rPr lang="en-US" dirty="0">
                <a:solidFill>
                  <a:srgbClr val="FF0000"/>
                </a:solidFill>
              </a:rPr>
              <a:t>for entering the information in the PSR system to produce </a:t>
            </a:r>
            <a:r>
              <a:rPr lang="en-US" dirty="0"/>
              <a:t>the Bail Form?</a:t>
            </a:r>
          </a:p>
        </p:txBody>
      </p:sp>
      <p:sp>
        <p:nvSpPr>
          <p:cNvPr id="14" name="Content Placeholder 15">
            <a:extLst>
              <a:ext uri="{FF2B5EF4-FFF2-40B4-BE49-F238E27FC236}">
                <a16:creationId xmlns:a16="http://schemas.microsoft.com/office/drawing/2014/main" id="{9DDD41A9-8884-41E2-8627-81DD4D931D26}"/>
              </a:ext>
            </a:extLst>
          </p:cNvPr>
          <p:cNvSpPr txBox="1">
            <a:spLocks/>
          </p:cNvSpPr>
          <p:nvPr/>
        </p:nvSpPr>
        <p:spPr>
          <a:xfrm>
            <a:off x="1628719" y="5300037"/>
            <a:ext cx="4693727" cy="10755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j-lt"/>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Prosecutor</a:t>
            </a:r>
          </a:p>
          <a:p>
            <a:r>
              <a:rPr lang="en-US" dirty="0"/>
              <a:t>Local Law Enforcement</a:t>
            </a:r>
          </a:p>
          <a:p>
            <a:r>
              <a:rPr lang="en-US" b="1" dirty="0"/>
              <a:t>This should be decided at the local level*</a:t>
            </a:r>
            <a:endParaRPr lang="en-US" dirty="0"/>
          </a:p>
          <a:p>
            <a:pPr marL="0" indent="0">
              <a:buFont typeface="Arial" panose="020B0604020202020204" pitchFamily="34" charset="0"/>
              <a:buNone/>
            </a:pPr>
            <a:endParaRPr lang="en-US" dirty="0"/>
          </a:p>
        </p:txBody>
      </p:sp>
      <p:sp>
        <p:nvSpPr>
          <p:cNvPr id="15" name="Text Placeholder 6">
            <a:extLst>
              <a:ext uri="{FF2B5EF4-FFF2-40B4-BE49-F238E27FC236}">
                <a16:creationId xmlns:a16="http://schemas.microsoft.com/office/drawing/2014/main" id="{78165FB6-78D6-4C2F-92B2-E45B4DC6E788}"/>
              </a:ext>
            </a:extLst>
          </p:cNvPr>
          <p:cNvSpPr txBox="1">
            <a:spLocks/>
          </p:cNvSpPr>
          <p:nvPr/>
        </p:nvSpPr>
        <p:spPr>
          <a:xfrm>
            <a:off x="1628719" y="4018327"/>
            <a:ext cx="4695165" cy="124353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Who is responsible for updating criminal history record information?</a:t>
            </a:r>
          </a:p>
        </p:txBody>
      </p:sp>
    </p:spTree>
    <p:extLst>
      <p:ext uri="{BB962C8B-B14F-4D97-AF65-F5344CB8AC3E}">
        <p14:creationId xmlns:p14="http://schemas.microsoft.com/office/powerpoint/2010/main" val="88650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627321" y="201337"/>
            <a:ext cx="10134369" cy="924530"/>
          </a:xfrm>
        </p:spPr>
        <p:txBody>
          <a:bodyPr/>
          <a:lstStyle/>
          <a:p>
            <a:r>
              <a:rPr lang="en-US" dirty="0"/>
              <a:t>Overview</a:t>
            </a:r>
          </a:p>
        </p:txBody>
      </p:sp>
      <p:cxnSp>
        <p:nvCxnSpPr>
          <p:cNvPr id="37" name="Straight Arrow Connector 36">
            <a:extLst>
              <a:ext uri="{FF2B5EF4-FFF2-40B4-BE49-F238E27FC236}">
                <a16:creationId xmlns:a16="http://schemas.microsoft.com/office/drawing/2014/main" id="{A68D4494-04EA-4EE2-9607-7C606A1BD459}"/>
              </a:ext>
            </a:extLst>
          </p:cNvPr>
          <p:cNvCxnSpPr>
            <a:cxnSpLocks/>
          </p:cNvCxnSpPr>
          <p:nvPr/>
        </p:nvCxnSpPr>
        <p:spPr>
          <a:xfrm>
            <a:off x="2834759" y="2516699"/>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5348DB8-1A65-438C-89B2-178BB83120FF}"/>
              </a:ext>
            </a:extLst>
          </p:cNvPr>
          <p:cNvCxnSpPr>
            <a:cxnSpLocks/>
          </p:cNvCxnSpPr>
          <p:nvPr/>
        </p:nvCxnSpPr>
        <p:spPr>
          <a:xfrm>
            <a:off x="2834759" y="4574172"/>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9061CDA-F544-4C66-AEB3-AA3F1E64C840}"/>
              </a:ext>
            </a:extLst>
          </p:cNvPr>
          <p:cNvGrpSpPr/>
          <p:nvPr/>
        </p:nvGrpSpPr>
        <p:grpSpPr>
          <a:xfrm>
            <a:off x="1267995" y="3630561"/>
            <a:ext cx="1861099" cy="1246704"/>
            <a:chOff x="1397955" y="3630561"/>
            <a:chExt cx="1861099" cy="1246704"/>
          </a:xfrm>
        </p:grpSpPr>
        <p:sp>
          <p:nvSpPr>
            <p:cNvPr id="33" name="Text Placeholder 6">
              <a:extLst>
                <a:ext uri="{FF2B5EF4-FFF2-40B4-BE49-F238E27FC236}">
                  <a16:creationId xmlns:a16="http://schemas.microsoft.com/office/drawing/2014/main" id="{C052B9B6-27A5-4DA8-BFD8-8B22A08C37B0}"/>
                </a:ext>
              </a:extLst>
            </p:cNvPr>
            <p:cNvSpPr txBox="1">
              <a:spLocks/>
            </p:cNvSpPr>
            <p:nvPr/>
          </p:nvSpPr>
          <p:spPr>
            <a:xfrm>
              <a:off x="1397955" y="3630561"/>
              <a:ext cx="1861099" cy="6776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Bail decisions   entered in PSRS</a:t>
              </a:r>
            </a:p>
          </p:txBody>
        </p:sp>
        <p:pic>
          <p:nvPicPr>
            <p:cNvPr id="40" name="Picture 39" descr="Shape&#10;&#10;Description automatically generated with low confidence">
              <a:extLst>
                <a:ext uri="{FF2B5EF4-FFF2-40B4-BE49-F238E27FC236}">
                  <a16:creationId xmlns:a16="http://schemas.microsoft.com/office/drawing/2014/main" id="{F9CC5DF6-334B-4CDF-A592-E5C3B50CDA3B}"/>
                </a:ext>
              </a:extLst>
            </p:cNvPr>
            <p:cNvPicPr>
              <a:picLocks noChangeAspect="1"/>
            </p:cNvPicPr>
            <p:nvPr/>
          </p:nvPicPr>
          <p:blipFill>
            <a:blip r:embed="rId3"/>
            <a:stretch>
              <a:fillRect/>
            </a:stretch>
          </p:blipFill>
          <p:spPr>
            <a:xfrm>
              <a:off x="2031324" y="4282905"/>
              <a:ext cx="594360" cy="594360"/>
            </a:xfrm>
            <a:prstGeom prst="rect">
              <a:avLst/>
            </a:prstGeom>
          </p:spPr>
        </p:pic>
      </p:grpSp>
      <p:cxnSp>
        <p:nvCxnSpPr>
          <p:cNvPr id="45" name="Straight Arrow Connector 44">
            <a:extLst>
              <a:ext uri="{FF2B5EF4-FFF2-40B4-BE49-F238E27FC236}">
                <a16:creationId xmlns:a16="http://schemas.microsoft.com/office/drawing/2014/main" id="{0D9115D3-377B-45BE-BF0B-9508E13E8BD2}"/>
              </a:ext>
            </a:extLst>
          </p:cNvPr>
          <p:cNvCxnSpPr>
            <a:cxnSpLocks/>
          </p:cNvCxnSpPr>
          <p:nvPr/>
        </p:nvCxnSpPr>
        <p:spPr>
          <a:xfrm>
            <a:off x="6537859" y="4574172"/>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A2EB45C-28DE-4C50-A9C8-A76ACFB8CA40}"/>
              </a:ext>
            </a:extLst>
          </p:cNvPr>
          <p:cNvGrpSpPr/>
          <p:nvPr/>
        </p:nvGrpSpPr>
        <p:grpSpPr>
          <a:xfrm>
            <a:off x="4105333" y="3604395"/>
            <a:ext cx="2038666" cy="1328870"/>
            <a:chOff x="5436160" y="3604395"/>
            <a:chExt cx="2038666" cy="1328870"/>
          </a:xfrm>
        </p:grpSpPr>
        <p:sp>
          <p:nvSpPr>
            <p:cNvPr id="43" name="Text Placeholder 16">
              <a:extLst>
                <a:ext uri="{FF2B5EF4-FFF2-40B4-BE49-F238E27FC236}">
                  <a16:creationId xmlns:a16="http://schemas.microsoft.com/office/drawing/2014/main" id="{97FF192A-A310-4E4A-9A26-895A9C93C341}"/>
                </a:ext>
              </a:extLst>
            </p:cNvPr>
            <p:cNvSpPr txBox="1">
              <a:spLocks/>
            </p:cNvSpPr>
            <p:nvPr/>
          </p:nvSpPr>
          <p:spPr>
            <a:xfrm>
              <a:off x="5436160" y="3604395"/>
              <a:ext cx="2038666" cy="6785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Modification Bail form is produced</a:t>
              </a:r>
            </a:p>
          </p:txBody>
        </p:sp>
        <p:pic>
          <p:nvPicPr>
            <p:cNvPr id="51" name="Picture 50" descr="Shape&#10;&#10;Description automatically generated with low confidence">
              <a:extLst>
                <a:ext uri="{FF2B5EF4-FFF2-40B4-BE49-F238E27FC236}">
                  <a16:creationId xmlns:a16="http://schemas.microsoft.com/office/drawing/2014/main" id="{DC612BFD-6FE3-40C3-BB4C-95D544ACA021}"/>
                </a:ext>
              </a:extLst>
            </p:cNvPr>
            <p:cNvPicPr>
              <a:picLocks noChangeAspect="1"/>
            </p:cNvPicPr>
            <p:nvPr/>
          </p:nvPicPr>
          <p:blipFill>
            <a:blip r:embed="rId4"/>
            <a:stretch>
              <a:fillRect/>
            </a:stretch>
          </p:blipFill>
          <p:spPr>
            <a:xfrm>
              <a:off x="6158313" y="4338905"/>
              <a:ext cx="594360" cy="594360"/>
            </a:xfrm>
            <a:prstGeom prst="rect">
              <a:avLst/>
            </a:prstGeom>
          </p:spPr>
        </p:pic>
      </p:grpSp>
      <p:grpSp>
        <p:nvGrpSpPr>
          <p:cNvPr id="23" name="Group 22">
            <a:extLst>
              <a:ext uri="{FF2B5EF4-FFF2-40B4-BE49-F238E27FC236}">
                <a16:creationId xmlns:a16="http://schemas.microsoft.com/office/drawing/2014/main" id="{321F1977-0786-436F-8AAD-467952F785D7}"/>
              </a:ext>
            </a:extLst>
          </p:cNvPr>
          <p:cNvGrpSpPr/>
          <p:nvPr/>
        </p:nvGrpSpPr>
        <p:grpSpPr>
          <a:xfrm>
            <a:off x="7860553" y="3713863"/>
            <a:ext cx="2038666" cy="1310656"/>
            <a:chOff x="8821459" y="3713863"/>
            <a:chExt cx="2038666" cy="1310656"/>
          </a:xfrm>
        </p:grpSpPr>
        <p:sp>
          <p:nvSpPr>
            <p:cNvPr id="44" name="Text Placeholder 6">
              <a:extLst>
                <a:ext uri="{FF2B5EF4-FFF2-40B4-BE49-F238E27FC236}">
                  <a16:creationId xmlns:a16="http://schemas.microsoft.com/office/drawing/2014/main" id="{4328B0B6-A851-457E-803E-1B7865CA5387}"/>
                </a:ext>
              </a:extLst>
            </p:cNvPr>
            <p:cNvSpPr txBox="1">
              <a:spLocks/>
            </p:cNvSpPr>
            <p:nvPr/>
          </p:nvSpPr>
          <p:spPr>
            <a:xfrm>
              <a:off x="8821459" y="3713863"/>
              <a:ext cx="2038666" cy="59436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Bail form is published by OCA</a:t>
              </a:r>
            </a:p>
          </p:txBody>
        </p:sp>
        <p:pic>
          <p:nvPicPr>
            <p:cNvPr id="53" name="Picture 52" descr="Shape&#10;&#10;Description automatically generated with low confidence">
              <a:extLst>
                <a:ext uri="{FF2B5EF4-FFF2-40B4-BE49-F238E27FC236}">
                  <a16:creationId xmlns:a16="http://schemas.microsoft.com/office/drawing/2014/main" id="{66539966-F0F6-4DD3-9E02-CDB650F8311E}"/>
                </a:ext>
              </a:extLst>
            </p:cNvPr>
            <p:cNvPicPr>
              <a:picLocks noChangeAspect="1"/>
            </p:cNvPicPr>
            <p:nvPr/>
          </p:nvPicPr>
          <p:blipFill>
            <a:blip r:embed="rId5"/>
            <a:stretch>
              <a:fillRect/>
            </a:stretch>
          </p:blipFill>
          <p:spPr>
            <a:xfrm>
              <a:off x="9543612" y="4430159"/>
              <a:ext cx="594360" cy="594360"/>
            </a:xfrm>
            <a:prstGeom prst="rect">
              <a:avLst/>
            </a:prstGeom>
          </p:spPr>
        </p:pic>
      </p:grpSp>
      <p:cxnSp>
        <p:nvCxnSpPr>
          <p:cNvPr id="54" name="Straight Arrow Connector 53">
            <a:extLst>
              <a:ext uri="{FF2B5EF4-FFF2-40B4-BE49-F238E27FC236}">
                <a16:creationId xmlns:a16="http://schemas.microsoft.com/office/drawing/2014/main" id="{FB43AF73-7CBB-44AA-AD89-840FE4CCEF6D}"/>
              </a:ext>
            </a:extLst>
          </p:cNvPr>
          <p:cNvCxnSpPr>
            <a:cxnSpLocks/>
          </p:cNvCxnSpPr>
          <p:nvPr/>
        </p:nvCxnSpPr>
        <p:spPr>
          <a:xfrm>
            <a:off x="10347278" y="2516699"/>
            <a:ext cx="38367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56E61DE-D356-4577-A26E-FD12EFB32D42}"/>
              </a:ext>
            </a:extLst>
          </p:cNvPr>
          <p:cNvGrpSpPr/>
          <p:nvPr/>
        </p:nvGrpSpPr>
        <p:grpSpPr>
          <a:xfrm>
            <a:off x="1267995" y="1353113"/>
            <a:ext cx="1642985" cy="1637298"/>
            <a:chOff x="1267995" y="1358341"/>
            <a:chExt cx="1642985" cy="1637298"/>
          </a:xfrm>
        </p:grpSpPr>
        <p:sp>
          <p:nvSpPr>
            <p:cNvPr id="29" name="Text Placeholder 16">
              <a:extLst>
                <a:ext uri="{FF2B5EF4-FFF2-40B4-BE49-F238E27FC236}">
                  <a16:creationId xmlns:a16="http://schemas.microsoft.com/office/drawing/2014/main" id="{A4339A2E-2415-4548-B581-E11A498E744D}"/>
                </a:ext>
              </a:extLst>
            </p:cNvPr>
            <p:cNvSpPr txBox="1">
              <a:spLocks/>
            </p:cNvSpPr>
            <p:nvPr/>
          </p:nvSpPr>
          <p:spPr>
            <a:xfrm>
              <a:off x="1267995" y="1358341"/>
              <a:ext cx="1642985" cy="924530"/>
            </a:xfrm>
            <a:prstGeom prst="rect">
              <a:avLst/>
            </a:prstGeom>
          </p:spPr>
          <p:txBody>
            <a:bodyPr vert="horz" lIns="91440" tIns="45720" rIns="91440" bIns="45720" rtlCol="0" anchor="b">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Case filed </a:t>
              </a:r>
              <a:r>
                <a:rPr lang="en-US" sz="2000" dirty="0">
                  <a:solidFill>
                    <a:srgbClr val="FF0000"/>
                  </a:solidFill>
                </a:rPr>
                <a:t>by </a:t>
              </a:r>
              <a:r>
                <a:rPr lang="en-US" sz="2000" dirty="0"/>
                <a:t> Indictment </a:t>
              </a:r>
              <a:r>
                <a:rPr lang="en-US" sz="2000" dirty="0">
                  <a:solidFill>
                    <a:srgbClr val="FF0000"/>
                  </a:solidFill>
                </a:rPr>
                <a:t>or Information at County of District Court</a:t>
              </a:r>
              <a:endParaRPr lang="en-US" sz="2000" dirty="0"/>
            </a:p>
          </p:txBody>
        </p:sp>
        <p:pic>
          <p:nvPicPr>
            <p:cNvPr id="8" name="Picture 7" descr="Shape&#10;&#10;Description automatically generated with low confidence">
              <a:extLst>
                <a:ext uri="{FF2B5EF4-FFF2-40B4-BE49-F238E27FC236}">
                  <a16:creationId xmlns:a16="http://schemas.microsoft.com/office/drawing/2014/main" id="{E13ED505-E43A-4349-A008-2A44BCA0F9E2}"/>
                </a:ext>
              </a:extLst>
            </p:cNvPr>
            <p:cNvPicPr>
              <a:picLocks noChangeAspect="1"/>
            </p:cNvPicPr>
            <p:nvPr/>
          </p:nvPicPr>
          <p:blipFill>
            <a:blip r:embed="rId6"/>
            <a:stretch>
              <a:fillRect/>
            </a:stretch>
          </p:blipFill>
          <p:spPr>
            <a:xfrm>
              <a:off x="1792307" y="2401279"/>
              <a:ext cx="594360" cy="594360"/>
            </a:xfrm>
            <a:prstGeom prst="rect">
              <a:avLst/>
            </a:prstGeom>
          </p:spPr>
        </p:pic>
      </p:grpSp>
      <p:grpSp>
        <p:nvGrpSpPr>
          <p:cNvPr id="12" name="Group 11">
            <a:extLst>
              <a:ext uri="{FF2B5EF4-FFF2-40B4-BE49-F238E27FC236}">
                <a16:creationId xmlns:a16="http://schemas.microsoft.com/office/drawing/2014/main" id="{232AF4B6-0A16-4EB3-89A4-A77AAE9059A0}"/>
              </a:ext>
            </a:extLst>
          </p:cNvPr>
          <p:cNvGrpSpPr/>
          <p:nvPr/>
        </p:nvGrpSpPr>
        <p:grpSpPr>
          <a:xfrm>
            <a:off x="4105333" y="1599133"/>
            <a:ext cx="2560867" cy="1367475"/>
            <a:chOff x="3338002" y="1645905"/>
            <a:chExt cx="2560867" cy="1367475"/>
          </a:xfrm>
        </p:grpSpPr>
        <p:sp>
          <p:nvSpPr>
            <p:cNvPr id="20" name="Text Placeholder 6">
              <a:extLst>
                <a:ext uri="{FF2B5EF4-FFF2-40B4-BE49-F238E27FC236}">
                  <a16:creationId xmlns:a16="http://schemas.microsoft.com/office/drawing/2014/main" id="{79D07D37-55D1-47FF-9AEB-710354ADB7D7}"/>
                </a:ext>
              </a:extLst>
            </p:cNvPr>
            <p:cNvSpPr txBox="1">
              <a:spLocks/>
            </p:cNvSpPr>
            <p:nvPr/>
          </p:nvSpPr>
          <p:spPr>
            <a:xfrm>
              <a:off x="3338002" y="1645905"/>
              <a:ext cx="2560867" cy="63696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Updated CHRI presented to the judge</a:t>
              </a:r>
            </a:p>
          </p:txBody>
        </p:sp>
        <p:pic>
          <p:nvPicPr>
            <p:cNvPr id="41" name="Picture 40" descr="Shape&#10;&#10;Description automatically generated with low confidence">
              <a:extLst>
                <a:ext uri="{FF2B5EF4-FFF2-40B4-BE49-F238E27FC236}">
                  <a16:creationId xmlns:a16="http://schemas.microsoft.com/office/drawing/2014/main" id="{8C88FA75-47BC-4CC6-BC72-33E6B12A67C1}"/>
                </a:ext>
              </a:extLst>
            </p:cNvPr>
            <p:cNvPicPr>
              <a:picLocks noChangeAspect="1"/>
            </p:cNvPicPr>
            <p:nvPr/>
          </p:nvPicPr>
          <p:blipFill>
            <a:blip r:embed="rId7"/>
            <a:stretch>
              <a:fillRect/>
            </a:stretch>
          </p:blipFill>
          <p:spPr>
            <a:xfrm>
              <a:off x="4321255" y="2419020"/>
              <a:ext cx="594360" cy="594360"/>
            </a:xfrm>
            <a:prstGeom prst="rect">
              <a:avLst/>
            </a:prstGeom>
          </p:spPr>
        </p:pic>
      </p:grpSp>
      <p:grpSp>
        <p:nvGrpSpPr>
          <p:cNvPr id="10" name="Group 9">
            <a:extLst>
              <a:ext uri="{FF2B5EF4-FFF2-40B4-BE49-F238E27FC236}">
                <a16:creationId xmlns:a16="http://schemas.microsoft.com/office/drawing/2014/main" id="{F32A0BA1-6DCD-41BF-8781-AB4D7339E9BF}"/>
              </a:ext>
            </a:extLst>
          </p:cNvPr>
          <p:cNvGrpSpPr/>
          <p:nvPr/>
        </p:nvGrpSpPr>
        <p:grpSpPr>
          <a:xfrm>
            <a:off x="7860553" y="1599133"/>
            <a:ext cx="2539140" cy="1407746"/>
            <a:chOff x="6587255" y="1605209"/>
            <a:chExt cx="2539140" cy="1407746"/>
          </a:xfrm>
        </p:grpSpPr>
        <p:pic>
          <p:nvPicPr>
            <p:cNvPr id="19" name="Picture 18" descr="Shape&#10;&#10;Description automatically generated with low confidence">
              <a:extLst>
                <a:ext uri="{FF2B5EF4-FFF2-40B4-BE49-F238E27FC236}">
                  <a16:creationId xmlns:a16="http://schemas.microsoft.com/office/drawing/2014/main" id="{21161CA6-FBDC-4A4D-9181-7F0D291F8A28}"/>
                </a:ext>
              </a:extLst>
            </p:cNvPr>
            <p:cNvPicPr>
              <a:picLocks noChangeAspect="1"/>
            </p:cNvPicPr>
            <p:nvPr/>
          </p:nvPicPr>
          <p:blipFill>
            <a:blip r:embed="rId8"/>
            <a:stretch>
              <a:fillRect/>
            </a:stretch>
          </p:blipFill>
          <p:spPr>
            <a:xfrm rot="944612">
              <a:off x="7559645" y="2418595"/>
              <a:ext cx="594360" cy="594360"/>
            </a:xfrm>
            <a:prstGeom prst="rect">
              <a:avLst/>
            </a:prstGeom>
          </p:spPr>
        </p:pic>
        <p:sp>
          <p:nvSpPr>
            <p:cNvPr id="42" name="Text Placeholder 6">
              <a:extLst>
                <a:ext uri="{FF2B5EF4-FFF2-40B4-BE49-F238E27FC236}">
                  <a16:creationId xmlns:a16="http://schemas.microsoft.com/office/drawing/2014/main" id="{AEDE6A11-C4B7-4794-B2D3-D984D250E4AE}"/>
                </a:ext>
              </a:extLst>
            </p:cNvPr>
            <p:cNvSpPr txBox="1">
              <a:spLocks/>
            </p:cNvSpPr>
            <p:nvPr/>
          </p:nvSpPr>
          <p:spPr>
            <a:xfrm>
              <a:off x="6587255" y="1605209"/>
              <a:ext cx="2539140" cy="6776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Change </a:t>
              </a:r>
              <a:r>
                <a:rPr lang="en-US" sz="2000" dirty="0">
                  <a:solidFill>
                    <a:srgbClr val="FF0000"/>
                  </a:solidFill>
                </a:rPr>
                <a:t>in</a:t>
              </a:r>
              <a:r>
                <a:rPr lang="en-US" sz="2000" dirty="0"/>
                <a:t> bail type or amount is made</a:t>
              </a:r>
            </a:p>
          </p:txBody>
        </p:sp>
      </p:grpSp>
      <p:cxnSp>
        <p:nvCxnSpPr>
          <p:cNvPr id="46" name="Straight Arrow Connector 45">
            <a:extLst>
              <a:ext uri="{FF2B5EF4-FFF2-40B4-BE49-F238E27FC236}">
                <a16:creationId xmlns:a16="http://schemas.microsoft.com/office/drawing/2014/main" id="{5C915247-35BD-4573-87FE-776D2B9BA339}"/>
              </a:ext>
            </a:extLst>
          </p:cNvPr>
          <p:cNvCxnSpPr>
            <a:cxnSpLocks/>
          </p:cNvCxnSpPr>
          <p:nvPr/>
        </p:nvCxnSpPr>
        <p:spPr>
          <a:xfrm>
            <a:off x="6537859" y="2516699"/>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2919767-CD0F-448D-81BB-34DF947805AF}"/>
              </a:ext>
            </a:extLst>
          </p:cNvPr>
          <p:cNvSpPr txBox="1"/>
          <p:nvPr/>
        </p:nvSpPr>
        <p:spPr>
          <a:xfrm>
            <a:off x="5201243" y="438980"/>
            <a:ext cx="5318620" cy="646331"/>
          </a:xfrm>
          <a:prstGeom prst="rect">
            <a:avLst/>
          </a:prstGeom>
          <a:noFill/>
        </p:spPr>
        <p:txBody>
          <a:bodyPr wrap="square" rtlCol="0">
            <a:spAutoFit/>
          </a:bodyPr>
          <a:lstStyle/>
          <a:p>
            <a:r>
              <a:rPr lang="en-US" dirty="0">
                <a:solidFill>
                  <a:srgbClr val="FF0000"/>
                </a:solidFill>
              </a:rPr>
              <a:t>The information is required to be entered into the PSR system within 72 hours of the change in the bail.</a:t>
            </a:r>
          </a:p>
        </p:txBody>
      </p:sp>
    </p:spTree>
    <p:extLst>
      <p:ext uri="{BB962C8B-B14F-4D97-AF65-F5344CB8AC3E}">
        <p14:creationId xmlns:p14="http://schemas.microsoft.com/office/powerpoint/2010/main" val="3816634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A586AC-C7C2-4345-8C9D-6ED0DA62E393}"/>
              </a:ext>
            </a:extLst>
          </p:cNvPr>
          <p:cNvSpPr>
            <a:spLocks noGrp="1"/>
          </p:cNvSpPr>
          <p:nvPr>
            <p:ph type="pic" sz="quarter" idx="4294967295"/>
          </p:nvPr>
        </p:nvSpPr>
        <p:spPr>
          <a:xfrm>
            <a:off x="1124486" y="9051"/>
            <a:ext cx="11067514" cy="6857999"/>
          </a:xfrm>
        </p:spPr>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3999" y="2872099"/>
            <a:ext cx="10069585" cy="875337"/>
          </a:xfrm>
        </p:spPr>
        <p:txBody>
          <a:bodyPr/>
          <a:lstStyle/>
          <a:p>
            <a:r>
              <a:rPr lang="en-US" dirty="0">
                <a:solidFill>
                  <a:schemeClr val="bg1"/>
                </a:solidFill>
              </a:rPr>
              <a:t>DPS required certification</a:t>
            </a:r>
          </a:p>
        </p:txBody>
      </p:sp>
    </p:spTree>
    <p:extLst>
      <p:ext uri="{BB962C8B-B14F-4D97-AF65-F5344CB8AC3E}">
        <p14:creationId xmlns:p14="http://schemas.microsoft.com/office/powerpoint/2010/main" val="383463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627321" y="2330824"/>
            <a:ext cx="8154242" cy="3846139"/>
          </a:xfrm>
        </p:spPr>
        <p:txBody>
          <a:bodyPr/>
          <a:lstStyle/>
          <a:p>
            <a:pPr marL="0" indent="0">
              <a:buNone/>
            </a:pPr>
            <a:r>
              <a:rPr lang="en-US" dirty="0"/>
              <a:t>Any individual who accesses either hard or electronic copies that contain criminal history record information (ex. The PSR and CHRI from TLETS) must obtain and maintain a CJP certification through the Texas Department of Public Safety.</a:t>
            </a:r>
          </a:p>
          <a:p>
            <a:pPr marL="0" indent="0">
              <a:buNone/>
            </a:pPr>
            <a:r>
              <a:rPr lang="en-US" dirty="0"/>
              <a:t>Please note that a TLETS user id will be assigned to you so you can complete the CJP certification. This TLETS user id will </a:t>
            </a:r>
            <a:r>
              <a:rPr lang="en-US" u="sng" dirty="0"/>
              <a:t>not</a:t>
            </a:r>
            <a:r>
              <a:rPr lang="en-US" dirty="0"/>
              <a:t> provide access to TLETS, it is solely for the purpose of completing your CJP certification.</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a:xfrm>
            <a:off x="1627321" y="1468740"/>
            <a:ext cx="7139173" cy="823912"/>
          </a:xfrm>
        </p:spPr>
        <p:txBody>
          <a:bodyPr>
            <a:normAutofit/>
          </a:bodyPr>
          <a:lstStyle/>
          <a:p>
            <a:pPr lvl="0"/>
            <a:r>
              <a:rPr lang="en-US" dirty="0"/>
              <a:t>Criminal Justice Practitioner (CJP) Certification</a:t>
            </a:r>
          </a:p>
        </p:txBody>
      </p:sp>
    </p:spTree>
    <p:extLst>
      <p:ext uri="{BB962C8B-B14F-4D97-AF65-F5344CB8AC3E}">
        <p14:creationId xmlns:p14="http://schemas.microsoft.com/office/powerpoint/2010/main" val="279856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A586AC-C7C2-4345-8C9D-6ED0DA62E393}"/>
              </a:ext>
            </a:extLst>
          </p:cNvPr>
          <p:cNvSpPr>
            <a:spLocks noGrp="1"/>
          </p:cNvSpPr>
          <p:nvPr>
            <p:ph type="pic" sz="quarter" idx="4294967295"/>
          </p:nvPr>
        </p:nvSpPr>
        <p:spPr>
          <a:xfrm>
            <a:off x="1124486" y="9051"/>
            <a:ext cx="11067514" cy="6857999"/>
          </a:xfrm>
        </p:spPr>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3999" y="2872099"/>
            <a:ext cx="10069585" cy="875337"/>
          </a:xfrm>
        </p:spPr>
        <p:txBody>
          <a:bodyPr>
            <a:normAutofit fontScale="90000"/>
          </a:bodyPr>
          <a:lstStyle/>
          <a:p>
            <a:r>
              <a:rPr lang="en-US" dirty="0"/>
              <a:t>Information for County and District Court Judges</a:t>
            </a:r>
            <a:endParaRPr lang="en-US" dirty="0">
              <a:solidFill>
                <a:schemeClr val="bg1"/>
              </a:solidFill>
            </a:endParaRPr>
          </a:p>
        </p:txBody>
      </p:sp>
    </p:spTree>
    <p:extLst>
      <p:ext uri="{BB962C8B-B14F-4D97-AF65-F5344CB8AC3E}">
        <p14:creationId xmlns:p14="http://schemas.microsoft.com/office/powerpoint/2010/main" val="322231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dirty="0"/>
              <a:t>Senate Bill 6- Damon Allen Act</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4392891" y="2111604"/>
            <a:ext cx="6210794" cy="4127299"/>
          </a:xfrm>
        </p:spPr>
        <p:txBody>
          <a:bodyPr>
            <a:normAutofit/>
          </a:bodyPr>
          <a:lstStyle/>
          <a:p>
            <a:pPr marL="285750" indent="-285750">
              <a:buFont typeface="Arial" panose="020B0604020202020204" pitchFamily="34" charset="0"/>
              <a:buChar char="•"/>
            </a:pPr>
            <a:r>
              <a:rPr lang="en-US" sz="2400" dirty="0"/>
              <a:t>Reforms the bail system in Texas by giving magistrates information about a defendant, including criminal history information regarding:</a:t>
            </a:r>
          </a:p>
          <a:p>
            <a:pPr marL="742950" lvl="1" indent="-285750">
              <a:buFont typeface="Arial" panose="020B0604020202020204" pitchFamily="34" charset="0"/>
              <a:buChar char="•"/>
            </a:pPr>
            <a:r>
              <a:rPr lang="en-US" sz="2400" dirty="0"/>
              <a:t>Eligibility of release on a personal bond, with or without conditions</a:t>
            </a:r>
          </a:p>
          <a:p>
            <a:pPr marL="742950" lvl="1" indent="-285750">
              <a:buFont typeface="Arial" panose="020B0604020202020204" pitchFamily="34" charset="0"/>
              <a:buChar char="•"/>
            </a:pPr>
            <a:r>
              <a:rPr lang="en-US" sz="2400" dirty="0"/>
              <a:t>Ineligibility of release on a personal bond due to a violent offense or an arrest with a new offense while already released on bail for a previous violent offense.</a:t>
            </a:r>
          </a:p>
          <a:p>
            <a:pPr lvl="1"/>
            <a:endParaRPr lang="en-US" sz="2000" dirty="0"/>
          </a:p>
          <a:p>
            <a:pPr marL="742950" lvl="1"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E5F6D5D3-9247-4534-8DD5-096AE7A5067D}"/>
              </a:ext>
            </a:extLst>
          </p:cNvPr>
          <p:cNvPicPr>
            <a:picLocks noChangeAspect="1"/>
          </p:cNvPicPr>
          <p:nvPr/>
        </p:nvPicPr>
        <p:blipFill>
          <a:blip r:embed="rId3"/>
          <a:stretch>
            <a:fillRect/>
          </a:stretch>
        </p:blipFill>
        <p:spPr>
          <a:xfrm>
            <a:off x="1254868" y="2111604"/>
            <a:ext cx="3053181" cy="2244286"/>
          </a:xfrm>
          <a:prstGeom prst="rect">
            <a:avLst/>
          </a:prstGeom>
        </p:spPr>
      </p:pic>
      <p:sp>
        <p:nvSpPr>
          <p:cNvPr id="8" name="TextBox 7">
            <a:extLst>
              <a:ext uri="{FF2B5EF4-FFF2-40B4-BE49-F238E27FC236}">
                <a16:creationId xmlns:a16="http://schemas.microsoft.com/office/drawing/2014/main" id="{76A4A220-8E38-4AB8-BD0F-0BFA3ADD2C85}"/>
              </a:ext>
            </a:extLst>
          </p:cNvPr>
          <p:cNvSpPr txBox="1"/>
          <p:nvPr/>
        </p:nvSpPr>
        <p:spPr>
          <a:xfrm>
            <a:off x="1254868" y="4940631"/>
            <a:ext cx="3288852" cy="369332"/>
          </a:xfrm>
          <a:prstGeom prst="rect">
            <a:avLst/>
          </a:prstGeom>
          <a:noFill/>
        </p:spPr>
        <p:txBody>
          <a:bodyPr wrap="square">
            <a:spAutoFit/>
          </a:bodyPr>
          <a:lstStyle/>
          <a:p>
            <a:r>
              <a:rPr lang="en-US" dirty="0"/>
              <a:t>https://www.trooperallen.com/</a:t>
            </a:r>
          </a:p>
        </p:txBody>
      </p:sp>
    </p:spTree>
    <p:extLst>
      <p:ext uri="{BB962C8B-B14F-4D97-AF65-F5344CB8AC3E}">
        <p14:creationId xmlns:p14="http://schemas.microsoft.com/office/powerpoint/2010/main" val="176494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518284"/>
            <a:ext cx="10517352" cy="1158115"/>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dirty="0">
                <a:effectLst/>
                <a:latin typeface="Calibri" panose="020F0502020204030204" pitchFamily="34" charset="0"/>
                <a:ea typeface="Calibri" panose="020F0502020204030204" pitchFamily="34" charset="0"/>
                <a:cs typeface="Arial" panose="020B0604020202020204" pitchFamily="34" charset="0"/>
              </a:rPr>
            </a:br>
            <a:r>
              <a:rPr lang="en-US" sz="2800" b="1" dirty="0">
                <a:effectLst/>
                <a:latin typeface="Calibri" panose="020F0502020204030204" pitchFamily="34" charset="0"/>
                <a:ea typeface="Calibri" panose="020F0502020204030204" pitchFamily="34" charset="0"/>
                <a:cs typeface="Arial" panose="020B0604020202020204" pitchFamily="34" charset="0"/>
              </a:rPr>
              <a:t>When Does a Judge of the County Court or District Court have to consider a public safety report generated by the PSRS or submit a bail form?</a:t>
            </a: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428750" y="1998482"/>
            <a:ext cx="9201150" cy="4178481"/>
          </a:xfrm>
        </p:spPr>
        <p:txBody>
          <a:bodyPr/>
          <a:lstStyle/>
          <a:p>
            <a:pPr marL="0" indent="0">
              <a:buNone/>
            </a:pPr>
            <a:r>
              <a:rPr lang="en-US" sz="3200" dirty="0">
                <a:effectLst/>
                <a:latin typeface="Calibri" panose="020F0502020204030204" pitchFamily="34" charset="0"/>
                <a:ea typeface="Calibri" panose="020F0502020204030204" pitchFamily="34" charset="0"/>
                <a:cs typeface="Arial" panose="020B0604020202020204" pitchFamily="34" charset="0"/>
              </a:rPr>
              <a:t>Art. 17.022(d) of the Code of Criminal Procedure requires a magistrate setting bail for a </a:t>
            </a:r>
            <a:r>
              <a:rPr lang="en-US" sz="3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defendant charged with a Class B misdemeanor or higher category offense to consider a public safety report generated by the PSRS and to promptly, but no later than 72 hours after setting bail, submit a bail form (Sec. 72.038, Gov’t Code) to OCA using the PSRS.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43358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3E5C-8CD9-4CEC-B2B4-D2AF864E1220}"/>
              </a:ext>
            </a:extLst>
          </p:cNvPr>
          <p:cNvSpPr>
            <a:spLocks noGrp="1"/>
          </p:cNvSpPr>
          <p:nvPr>
            <p:ph type="ctrTitle"/>
          </p:nvPr>
        </p:nvSpPr>
        <p:spPr>
          <a:xfrm>
            <a:off x="295276" y="339645"/>
            <a:ext cx="11734799" cy="1002552"/>
          </a:xfrm>
        </p:spPr>
        <p:txBody>
          <a:bodyPr/>
          <a:lstStyle/>
          <a:p>
            <a:r>
              <a:rPr lang="en-US" sz="3200" b="1" dirty="0"/>
              <a:t>SB 6’s Public Safety Report System Information for District and County Court Judges </a:t>
            </a:r>
          </a:p>
        </p:txBody>
      </p:sp>
      <p:graphicFrame>
        <p:nvGraphicFramePr>
          <p:cNvPr id="7" name="Table 6">
            <a:extLst>
              <a:ext uri="{FF2B5EF4-FFF2-40B4-BE49-F238E27FC236}">
                <a16:creationId xmlns:a16="http://schemas.microsoft.com/office/drawing/2014/main" id="{F995D67E-AC69-4BD2-AA40-78260446DD0F}"/>
              </a:ext>
            </a:extLst>
          </p:cNvPr>
          <p:cNvGraphicFramePr>
            <a:graphicFrameLocks noGrp="1"/>
          </p:cNvGraphicFramePr>
          <p:nvPr>
            <p:extLst>
              <p:ext uri="{D42A27DB-BD31-4B8C-83A1-F6EECF244321}">
                <p14:modId xmlns:p14="http://schemas.microsoft.com/office/powerpoint/2010/main" val="3487840681"/>
              </p:ext>
            </p:extLst>
          </p:nvPr>
        </p:nvGraphicFramePr>
        <p:xfrm>
          <a:off x="161925" y="1342197"/>
          <a:ext cx="11734799" cy="5449125"/>
        </p:xfrm>
        <a:graphic>
          <a:graphicData uri="http://schemas.openxmlformats.org/drawingml/2006/table">
            <a:tbl>
              <a:tblPr firstRow="1" firstCol="1" bandRow="1">
                <a:tableStyleId>{5C22544A-7EE6-4342-B048-85BDC9FD1C3A}</a:tableStyleId>
              </a:tblPr>
              <a:tblGrid>
                <a:gridCol w="7448774">
                  <a:extLst>
                    <a:ext uri="{9D8B030D-6E8A-4147-A177-3AD203B41FA5}">
                      <a16:colId xmlns:a16="http://schemas.microsoft.com/office/drawing/2014/main" val="3990342187"/>
                    </a:ext>
                  </a:extLst>
                </a:gridCol>
                <a:gridCol w="2372060">
                  <a:extLst>
                    <a:ext uri="{9D8B030D-6E8A-4147-A177-3AD203B41FA5}">
                      <a16:colId xmlns:a16="http://schemas.microsoft.com/office/drawing/2014/main" val="911372269"/>
                    </a:ext>
                  </a:extLst>
                </a:gridCol>
                <a:gridCol w="1913965">
                  <a:extLst>
                    <a:ext uri="{9D8B030D-6E8A-4147-A177-3AD203B41FA5}">
                      <a16:colId xmlns:a16="http://schemas.microsoft.com/office/drawing/2014/main" val="1218779510"/>
                    </a:ext>
                  </a:extLst>
                </a:gridCol>
              </a:tblGrid>
              <a:tr h="544305">
                <a:tc>
                  <a:txBody>
                    <a:bodyPr/>
                    <a:lstStyle/>
                    <a:p>
                      <a:pPr marL="0" marR="0" algn="ctr">
                        <a:lnSpc>
                          <a:spcPct val="107000"/>
                        </a:lnSpc>
                        <a:spcBef>
                          <a:spcPts val="0"/>
                        </a:spcBef>
                        <a:spcAft>
                          <a:spcPts val="0"/>
                        </a:spcAft>
                      </a:pPr>
                      <a:r>
                        <a:rPr lang="en-US" sz="1200">
                          <a:effectLst/>
                        </a:rPr>
                        <a:t>Activity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900">
                          <a:effectLst/>
                        </a:rPr>
                        <a:t>Must I Consider a Public Safety Report?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900">
                          <a:effectLst/>
                        </a:rPr>
                        <a:t>Am I required to submit a bail form?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3219773308"/>
                  </a:ext>
                </a:extLst>
              </a:tr>
              <a:tr h="448654">
                <a:tc>
                  <a:txBody>
                    <a:bodyPr/>
                    <a:lstStyle/>
                    <a:p>
                      <a:pPr marL="0" marR="0" algn="l">
                        <a:lnSpc>
                          <a:spcPct val="107000"/>
                        </a:lnSpc>
                        <a:spcBef>
                          <a:spcPts val="0"/>
                        </a:spcBef>
                        <a:spcAft>
                          <a:spcPts val="0"/>
                        </a:spcAft>
                      </a:pPr>
                      <a:r>
                        <a:rPr lang="en-US" sz="1400" dirty="0">
                          <a:effectLst/>
                        </a:rPr>
                        <a:t>Performing a 15.17 hearing and setting bail after arrest on a warrant (no indictment, information, or complaint filed)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2158570335"/>
                  </a:ext>
                </a:extLst>
              </a:tr>
              <a:tr h="440240">
                <a:tc>
                  <a:txBody>
                    <a:bodyPr/>
                    <a:lstStyle/>
                    <a:p>
                      <a:pPr marL="0" marR="0" algn="l">
                        <a:lnSpc>
                          <a:spcPct val="107000"/>
                        </a:lnSpc>
                        <a:spcBef>
                          <a:spcPts val="0"/>
                        </a:spcBef>
                        <a:spcAft>
                          <a:spcPts val="0"/>
                        </a:spcAft>
                      </a:pPr>
                      <a:r>
                        <a:rPr lang="en-US" sz="1400" dirty="0">
                          <a:effectLst/>
                        </a:rPr>
                        <a:t>Performing a 15.17 hearing and setting bail after warrantless arrest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117095008"/>
                  </a:ext>
                </a:extLst>
              </a:tr>
              <a:tr h="665340">
                <a:tc>
                  <a:txBody>
                    <a:bodyPr/>
                    <a:lstStyle/>
                    <a:p>
                      <a:pPr marL="0" marR="0" algn="l">
                        <a:lnSpc>
                          <a:spcPct val="107000"/>
                        </a:lnSpc>
                        <a:spcBef>
                          <a:spcPts val="0"/>
                        </a:spcBef>
                        <a:spcAft>
                          <a:spcPts val="0"/>
                        </a:spcAft>
                      </a:pPr>
                      <a:r>
                        <a:rPr lang="en-US" sz="1400" dirty="0">
                          <a:effectLst/>
                        </a:rPr>
                        <a:t>Determining bail after a 15.17 hearing performed by another magistrate because the judge is the only judge authorized to set bail (b/c of pending felony)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3638123229"/>
                  </a:ext>
                </a:extLst>
              </a:tr>
              <a:tr h="239228">
                <a:tc>
                  <a:txBody>
                    <a:bodyPr/>
                    <a:lstStyle/>
                    <a:p>
                      <a:pPr marL="0" marR="0" algn="l">
                        <a:lnSpc>
                          <a:spcPct val="107000"/>
                        </a:lnSpc>
                        <a:spcBef>
                          <a:spcPts val="0"/>
                        </a:spcBef>
                        <a:spcAft>
                          <a:spcPts val="0"/>
                        </a:spcAft>
                      </a:pPr>
                      <a:r>
                        <a:rPr lang="en-US" sz="1400" dirty="0">
                          <a:effectLst/>
                        </a:rPr>
                        <a:t>Setting a new bail after surety surrender on previous bail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1554816909"/>
                  </a:ext>
                </a:extLst>
              </a:tr>
              <a:tr h="239228">
                <a:tc>
                  <a:txBody>
                    <a:bodyPr/>
                    <a:lstStyle/>
                    <a:p>
                      <a:pPr marL="0" marR="0" algn="l">
                        <a:lnSpc>
                          <a:spcPct val="107000"/>
                        </a:lnSpc>
                        <a:spcBef>
                          <a:spcPts val="0"/>
                        </a:spcBef>
                        <a:spcAft>
                          <a:spcPts val="0"/>
                        </a:spcAft>
                      </a:pPr>
                      <a:r>
                        <a:rPr lang="en-US" sz="1400" dirty="0">
                          <a:effectLst/>
                        </a:rPr>
                        <a:t>Bond modification - type of bond or amount of bond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3310584431"/>
                  </a:ext>
                </a:extLst>
              </a:tr>
              <a:tr h="239228">
                <a:tc>
                  <a:txBody>
                    <a:bodyPr/>
                    <a:lstStyle/>
                    <a:p>
                      <a:pPr marL="0" marR="0" algn="l">
                        <a:lnSpc>
                          <a:spcPct val="107000"/>
                        </a:lnSpc>
                        <a:spcBef>
                          <a:spcPts val="0"/>
                        </a:spcBef>
                        <a:spcAft>
                          <a:spcPts val="0"/>
                        </a:spcAft>
                      </a:pPr>
                      <a:r>
                        <a:rPr lang="en-US" sz="1400" dirty="0">
                          <a:effectLst/>
                        </a:rPr>
                        <a:t>Bond revocation without new bond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2748350476"/>
                  </a:ext>
                </a:extLst>
              </a:tr>
              <a:tr h="239228">
                <a:tc>
                  <a:txBody>
                    <a:bodyPr/>
                    <a:lstStyle/>
                    <a:p>
                      <a:pPr marL="0" marR="0" algn="l">
                        <a:lnSpc>
                          <a:spcPct val="107000"/>
                        </a:lnSpc>
                        <a:spcBef>
                          <a:spcPts val="0"/>
                        </a:spcBef>
                        <a:spcAft>
                          <a:spcPts val="0"/>
                        </a:spcAft>
                      </a:pPr>
                      <a:r>
                        <a:rPr lang="en-US" sz="1400" dirty="0">
                          <a:effectLst/>
                        </a:rPr>
                        <a:t>Issuing a capias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2544929758"/>
                  </a:ext>
                </a:extLst>
              </a:tr>
              <a:tr h="469524">
                <a:tc>
                  <a:txBody>
                    <a:bodyPr/>
                    <a:lstStyle/>
                    <a:p>
                      <a:pPr marL="0" marR="0" algn="l">
                        <a:lnSpc>
                          <a:spcPct val="107000"/>
                        </a:lnSpc>
                        <a:spcBef>
                          <a:spcPts val="0"/>
                        </a:spcBef>
                        <a:spcAft>
                          <a:spcPts val="0"/>
                        </a:spcAft>
                      </a:pPr>
                      <a:r>
                        <a:rPr lang="en-US" sz="1400" dirty="0">
                          <a:effectLst/>
                        </a:rPr>
                        <a:t>Arrest warrant following indictment (new charges)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 </a:t>
                      </a:r>
                      <a:r>
                        <a:rPr lang="en-US" sz="1100">
                          <a:effectLst/>
                        </a:rPr>
                        <a:t>(at time of arrest)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1012718727"/>
                  </a:ext>
                </a:extLst>
              </a:tr>
              <a:tr h="489500">
                <a:tc>
                  <a:txBody>
                    <a:bodyPr/>
                    <a:lstStyle/>
                    <a:p>
                      <a:pPr marL="0" marR="0" algn="l">
                        <a:lnSpc>
                          <a:spcPct val="107000"/>
                        </a:lnSpc>
                        <a:spcBef>
                          <a:spcPts val="0"/>
                        </a:spcBef>
                        <a:spcAft>
                          <a:spcPts val="0"/>
                        </a:spcAft>
                      </a:pPr>
                      <a:r>
                        <a:rPr lang="en-US" sz="1400" dirty="0">
                          <a:effectLst/>
                        </a:rPr>
                        <a:t>Arrest warrant following indictment (no new charges and no change to originally set bail)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endParaRPr>
                    </a:p>
                    <a:p>
                      <a:pPr marL="0" marR="0" algn="l">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153483497"/>
                  </a:ext>
                </a:extLst>
              </a:tr>
              <a:tr h="469524">
                <a:tc>
                  <a:txBody>
                    <a:bodyPr/>
                    <a:lstStyle/>
                    <a:p>
                      <a:pPr marL="0" marR="0" algn="l">
                        <a:lnSpc>
                          <a:spcPct val="107000"/>
                        </a:lnSpc>
                        <a:spcBef>
                          <a:spcPts val="0"/>
                        </a:spcBef>
                        <a:spcAft>
                          <a:spcPts val="0"/>
                        </a:spcAft>
                      </a:pPr>
                      <a:r>
                        <a:rPr lang="en-US" sz="1400" dirty="0">
                          <a:effectLst/>
                        </a:rPr>
                        <a:t>Arrest warrant following indictment (with change to originally set bail)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 </a:t>
                      </a:r>
                      <a:r>
                        <a:rPr lang="en-US" sz="1100">
                          <a:effectLst/>
                        </a:rPr>
                        <a:t>(at time of arrest)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4102986018"/>
                  </a:ext>
                </a:extLst>
              </a:tr>
              <a:tr h="725898">
                <a:tc>
                  <a:txBody>
                    <a:bodyPr/>
                    <a:lstStyle/>
                    <a:p>
                      <a:pPr marL="0" marR="0" algn="l">
                        <a:lnSpc>
                          <a:spcPct val="107000"/>
                        </a:lnSpc>
                        <a:spcBef>
                          <a:spcPts val="0"/>
                        </a:spcBef>
                        <a:spcAft>
                          <a:spcPts val="0"/>
                        </a:spcAft>
                      </a:pPr>
                      <a:r>
                        <a:rPr lang="en-US" sz="1400" dirty="0">
                          <a:effectLst/>
                        </a:rPr>
                        <a:t>Warrant for violation of parole/probation (community supervision)</a:t>
                      </a:r>
                    </a:p>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Yes (if bail taken after arrest)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2191431024"/>
                  </a:ext>
                </a:extLst>
              </a:tr>
              <a:tr h="239228">
                <a:tc>
                  <a:txBody>
                    <a:bodyPr/>
                    <a:lstStyle/>
                    <a:p>
                      <a:pPr marL="0" marR="0" algn="l">
                        <a:lnSpc>
                          <a:spcPct val="107000"/>
                        </a:lnSpc>
                        <a:spcBef>
                          <a:spcPts val="0"/>
                        </a:spcBef>
                        <a:spcAft>
                          <a:spcPts val="0"/>
                        </a:spcAft>
                      </a:pPr>
                      <a:r>
                        <a:rPr lang="en-US" sz="1400" dirty="0">
                          <a:effectLst/>
                        </a:rPr>
                        <a:t>Issuing an arrest warrant based on probable cause affidavit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l">
                        <a:lnSpc>
                          <a:spcPct val="107000"/>
                        </a:lnSpc>
                        <a:spcBef>
                          <a:spcPts val="0"/>
                        </a:spcBef>
                        <a:spcAft>
                          <a:spcPts val="0"/>
                        </a:spcAft>
                      </a:pPr>
                      <a:r>
                        <a:rPr lang="en-US" sz="1200" dirty="0">
                          <a:effectLst/>
                        </a:rPr>
                        <a:t>No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58096302"/>
                  </a:ext>
                </a:extLst>
              </a:tr>
            </a:tbl>
          </a:graphicData>
        </a:graphic>
      </p:graphicFrame>
    </p:spTree>
    <p:extLst>
      <p:ext uri="{BB962C8B-B14F-4D97-AF65-F5344CB8AC3E}">
        <p14:creationId xmlns:p14="http://schemas.microsoft.com/office/powerpoint/2010/main" val="92800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518284"/>
            <a:ext cx="10517352" cy="1951539"/>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Are there training requirements For County and </a:t>
            </a:r>
            <a:r>
              <a:rPr lang="en-US" sz="4400" dirty="0" err="1"/>
              <a:t>DistriCt</a:t>
            </a:r>
            <a:r>
              <a:rPr lang="en-US" sz="4400" dirty="0"/>
              <a:t> Judge imposed by SB 6?</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244339" y="1998482"/>
            <a:ext cx="10162093" cy="4178481"/>
          </a:xfrm>
        </p:spPr>
        <p:txBody>
          <a:bodyPr>
            <a:noAutofit/>
          </a:bodyPr>
          <a:lstStyle/>
          <a:p>
            <a:pPr marL="0" indent="0">
              <a:buNone/>
            </a:pPr>
            <a:r>
              <a:rPr lang="en-US" sz="2000" dirty="0"/>
              <a:t>Required Judicial Education - 8-Hour Course Regarding Duties of Magistrates: </a:t>
            </a:r>
          </a:p>
          <a:p>
            <a:r>
              <a:rPr lang="en-US" sz="2000" dirty="0"/>
              <a:t>Only judges who are in compliance with the judicial education requirements of SB 6 (Art. 17.024, Code of Criminal Procedure) may set bail for a defendant who has been charged with a Class B misdemeanor or higher category offense. Art. 17.024 requires the completion of an 8-hour judicial education course on the duties of a magistrate, including duties with respect to setting bail in criminal cases. After the initial 8-hour training, judges will need to take a 2-hour judicial education course on the duties of a magistrate in each subsequent state fiscal biennium in which the judge serves. (Please note that all Justices of the Peace must take this training regardless of whether they set bail.) </a:t>
            </a:r>
          </a:p>
          <a:p>
            <a:r>
              <a:rPr lang="en-US" sz="2000" dirty="0"/>
              <a:t>Judges in office on April 1, 2022, have until December 1, 2022 to complete this required judicial education. The Texas Center for the Judiciary will provide training for district and statutory county court judges and the Texas Association of Counties will provide training for constitutional county judges. </a:t>
            </a:r>
          </a:p>
        </p:txBody>
      </p:sp>
    </p:spTree>
    <p:extLst>
      <p:ext uri="{BB962C8B-B14F-4D97-AF65-F5344CB8AC3E}">
        <p14:creationId xmlns:p14="http://schemas.microsoft.com/office/powerpoint/2010/main" val="364174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518284"/>
            <a:ext cx="10517352" cy="1951539"/>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Are there training requirements For County and </a:t>
            </a:r>
            <a:r>
              <a:rPr lang="en-US" sz="4400" dirty="0" err="1"/>
              <a:t>DistriCt</a:t>
            </a:r>
            <a:r>
              <a:rPr lang="en-US" sz="4400" dirty="0"/>
              <a:t> Judge imposed by SB 6?</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428750" y="2469823"/>
            <a:ext cx="9201150" cy="3707140"/>
          </a:xfrm>
        </p:spPr>
        <p:txBody>
          <a:bodyPr>
            <a:noAutofit/>
          </a:bodyPr>
          <a:lstStyle/>
          <a:p>
            <a:pPr marL="0" indent="0">
              <a:buNone/>
            </a:pPr>
            <a:r>
              <a:rPr lang="en-US" sz="2400" dirty="0"/>
              <a:t>Training Required to View/Access Criminal History Information: </a:t>
            </a:r>
          </a:p>
          <a:p>
            <a:r>
              <a:rPr lang="en-US" sz="2400" dirty="0"/>
              <a:t>In order to generate a public safety report, the Public Safety Report System will be used to access criminal history information from the National Law Enforcement Telecommunications System (NLETS) and the Texas Law Enforcement Telecommunications System (TLETS). This criminal history information will be maintained by the PSRS until the purpose for the information is served. Training requirements regarding access to criminal history will depend on a user’s activity in the PSRS. </a:t>
            </a:r>
          </a:p>
        </p:txBody>
      </p:sp>
    </p:spTree>
    <p:extLst>
      <p:ext uri="{BB962C8B-B14F-4D97-AF65-F5344CB8AC3E}">
        <p14:creationId xmlns:p14="http://schemas.microsoft.com/office/powerpoint/2010/main" val="224125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518284"/>
            <a:ext cx="10517352" cy="1951539"/>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Are there training requirements For County and </a:t>
            </a:r>
            <a:r>
              <a:rPr lang="en-US" sz="4400" dirty="0" err="1"/>
              <a:t>DistriCt</a:t>
            </a:r>
            <a:r>
              <a:rPr lang="en-US" sz="4400" dirty="0"/>
              <a:t> Judge imposed by SB 6?</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428750" y="2469823"/>
            <a:ext cx="9201150" cy="3707140"/>
          </a:xfrm>
        </p:spPr>
        <p:txBody>
          <a:bodyPr>
            <a:noAutofit/>
          </a:bodyPr>
          <a:lstStyle/>
          <a:p>
            <a:pPr marL="0" indent="0">
              <a:buNone/>
            </a:pPr>
            <a:r>
              <a:rPr lang="en-US" sz="2400" dirty="0"/>
              <a:t>Criminal Justice Practitioner Training: </a:t>
            </a:r>
          </a:p>
          <a:p>
            <a:r>
              <a:rPr lang="en-US" sz="2400" dirty="0"/>
              <a:t>All judges or court staff who access or view hard or electronic copies of criminal history reports are required to obtain and maintain a Criminal Justice Practitioner (CJP) certification. CJP certification can be obtained after a 2-hour self-paced online course provided by the Department of Public Safety (DPS). Recertification is required after two years. </a:t>
            </a:r>
          </a:p>
        </p:txBody>
      </p:sp>
    </p:spTree>
    <p:extLst>
      <p:ext uri="{BB962C8B-B14F-4D97-AF65-F5344CB8AC3E}">
        <p14:creationId xmlns:p14="http://schemas.microsoft.com/office/powerpoint/2010/main" val="105343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518284"/>
            <a:ext cx="10517352" cy="1951539"/>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Are there training requirements For County and </a:t>
            </a:r>
            <a:r>
              <a:rPr lang="en-US" sz="4400" dirty="0" err="1"/>
              <a:t>DistriCt</a:t>
            </a:r>
            <a:r>
              <a:rPr lang="en-US" sz="4400" dirty="0"/>
              <a:t> Judge imposed by SB 6?</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244338" y="2253006"/>
            <a:ext cx="9385561" cy="3923957"/>
          </a:xfrm>
        </p:spPr>
        <p:txBody>
          <a:bodyPr>
            <a:noAutofit/>
          </a:bodyPr>
          <a:lstStyle/>
          <a:p>
            <a:pPr marL="0" indent="0">
              <a:buNone/>
            </a:pPr>
            <a:r>
              <a:rPr lang="en-US" sz="2200" dirty="0"/>
              <a:t>Texas Law Enforcement Telecommunications System (TLETS) Mobile Access Training: </a:t>
            </a:r>
          </a:p>
          <a:p>
            <a:r>
              <a:rPr lang="en-US" sz="2200" dirty="0"/>
              <a:t>The public safety reports generated by the PSRS will contain full and summary criminal history information on defendants pulled from NLETS and TLETS. Users who prepare public safety reports for judges will need their own individual TLETS user ID so that they can query NLETS and TLETS to obtain a defendant’s criminal history. These users must maintain TLETS Mobile Access Certification. This certification is granted after the completion of an eight-hour live training provided on specific days and times, hosted by DPS with virtual and in-person options. New users have six months to complete the training after initial access to the PSRS is granted. Recertification is required after two years. </a:t>
            </a:r>
          </a:p>
        </p:txBody>
      </p:sp>
    </p:spTree>
    <p:extLst>
      <p:ext uri="{BB962C8B-B14F-4D97-AF65-F5344CB8AC3E}">
        <p14:creationId xmlns:p14="http://schemas.microsoft.com/office/powerpoint/2010/main" val="2213512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518284"/>
            <a:ext cx="10517352" cy="1951539"/>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Are there training requirements For County and </a:t>
            </a:r>
            <a:r>
              <a:rPr lang="en-US" sz="4400" dirty="0" err="1"/>
              <a:t>DistriCt</a:t>
            </a:r>
            <a:r>
              <a:rPr lang="en-US" sz="4400" dirty="0"/>
              <a:t> Judges imposed by SB 6?</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244338" y="2253006"/>
            <a:ext cx="9385561" cy="3923957"/>
          </a:xfrm>
        </p:spPr>
        <p:txBody>
          <a:bodyPr>
            <a:noAutofit/>
          </a:bodyPr>
          <a:lstStyle/>
          <a:p>
            <a:pPr marL="0" indent="0">
              <a:buNone/>
            </a:pPr>
            <a:r>
              <a:rPr lang="en-US" sz="2200" dirty="0"/>
              <a:t>Texas Law Enforcement Telecommunications System (TLETS) Mobile Access Training: </a:t>
            </a:r>
          </a:p>
          <a:p>
            <a:r>
              <a:rPr lang="en-US" sz="2200" dirty="0"/>
              <a:t>The public safety reports generated by the PSRS will contain full and summary criminal history information on defendants pulled from NLETS and TLETS. Users who prepare public safety reports for judges will need their own individual TLETS user ID so that they can query NLETS and TLETS to obtain a defendant’s criminal history. These users must maintain TLETS Mobile Access Certification. This certification is granted after the completion of an eight-hour live training provided on specific days and times, hosted by DPS with virtual and in-person options. New users have six months to complete the training after initial access to the PSRS is granted. Recertification is required after two years. </a:t>
            </a:r>
          </a:p>
        </p:txBody>
      </p:sp>
    </p:spTree>
    <p:extLst>
      <p:ext uri="{BB962C8B-B14F-4D97-AF65-F5344CB8AC3E}">
        <p14:creationId xmlns:p14="http://schemas.microsoft.com/office/powerpoint/2010/main" val="298857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518284"/>
            <a:ext cx="10517352" cy="1951539"/>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Are there training requirements For County and </a:t>
            </a:r>
            <a:r>
              <a:rPr lang="en-US" sz="4400" dirty="0" err="1"/>
              <a:t>DistriCt</a:t>
            </a:r>
            <a:r>
              <a:rPr lang="en-US" sz="4400" dirty="0"/>
              <a:t> Judges imposed by SB 6?</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244338" y="2253006"/>
            <a:ext cx="9385561" cy="3923957"/>
          </a:xfrm>
        </p:spPr>
        <p:txBody>
          <a:bodyPr>
            <a:noAutofit/>
          </a:bodyPr>
          <a:lstStyle/>
          <a:p>
            <a:pPr marL="0" indent="0">
              <a:buNone/>
            </a:pPr>
            <a:r>
              <a:rPr lang="en-US" sz="2800" dirty="0"/>
              <a:t>For information on how to request access to CJP certification training or TLETS Mobile Access Training or to confirm whether a user’s certification is still valid, please email DPS at TCIC.Training@DPS.Texas.gov. </a:t>
            </a:r>
            <a:endParaRPr lang="en-US" sz="2200" dirty="0"/>
          </a:p>
        </p:txBody>
      </p:sp>
    </p:spTree>
    <p:extLst>
      <p:ext uri="{BB962C8B-B14F-4D97-AF65-F5344CB8AC3E}">
        <p14:creationId xmlns:p14="http://schemas.microsoft.com/office/powerpoint/2010/main" val="2226701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358219"/>
            <a:ext cx="10517352" cy="2026761"/>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new Felony offense while released on Bail from a Pending Felony Offense</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244338" y="2253006"/>
            <a:ext cx="9385561" cy="3923957"/>
          </a:xfrm>
        </p:spPr>
        <p:txBody>
          <a:bodyPr>
            <a:noAutofit/>
          </a:bodyPr>
          <a:lstStyle/>
          <a:p>
            <a:pPr marL="0" indent="0">
              <a:buNone/>
            </a:pPr>
            <a:r>
              <a:rPr lang="en-US" sz="2800" dirty="0"/>
              <a:t>If a defendant is arrested for committing a felony offense while released on bail for another felony the following apply:</a:t>
            </a:r>
          </a:p>
          <a:p>
            <a:pPr lvl="1"/>
            <a:r>
              <a:rPr lang="en-US" sz="2200" dirty="0"/>
              <a:t>If in the same county-</a:t>
            </a:r>
          </a:p>
          <a:p>
            <a:pPr lvl="2"/>
            <a:r>
              <a:rPr lang="en-US" sz="2200" dirty="0"/>
              <a:t>The court before whom the previous offense is pending must magistrate and set bail or</a:t>
            </a:r>
          </a:p>
          <a:p>
            <a:pPr lvl="2"/>
            <a:r>
              <a:rPr lang="en-US" sz="2200" dirty="0"/>
              <a:t>Must designate in writing, permission for the court where the new offense is pending the ability to magistrate and set bond. (This can be a local rule/consent with judges and does not have to be a letter on each case.)</a:t>
            </a:r>
          </a:p>
        </p:txBody>
      </p:sp>
    </p:spTree>
    <p:extLst>
      <p:ext uri="{BB962C8B-B14F-4D97-AF65-F5344CB8AC3E}">
        <p14:creationId xmlns:p14="http://schemas.microsoft.com/office/powerpoint/2010/main" val="3129472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358219"/>
            <a:ext cx="10517352" cy="2026761"/>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new Felony offense while released on Bail from a Pending Felony Offense</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244338" y="2253006"/>
            <a:ext cx="9385561" cy="3923957"/>
          </a:xfrm>
        </p:spPr>
        <p:txBody>
          <a:bodyPr>
            <a:noAutofit/>
          </a:bodyPr>
          <a:lstStyle/>
          <a:p>
            <a:pPr marL="0" indent="0">
              <a:buNone/>
            </a:pPr>
            <a:r>
              <a:rPr lang="en-US" sz="2800" dirty="0"/>
              <a:t>If a defendant is arrested for committing a felony offense while released on bail for another felony in a different county, the following apply:</a:t>
            </a:r>
          </a:p>
          <a:p>
            <a:pPr lvl="2"/>
            <a:r>
              <a:rPr lang="en-US" sz="2200" dirty="0"/>
              <a:t>Electronic notice of the charge must be given to the court or designated court with the pending charge for:</a:t>
            </a:r>
          </a:p>
          <a:p>
            <a:pPr lvl="3"/>
            <a:r>
              <a:rPr lang="en-US" sz="2200" dirty="0"/>
              <a:t>Re-evaluating the bail decision, and determining what bail conditions were violated.</a:t>
            </a:r>
          </a:p>
          <a:p>
            <a:pPr lvl="3"/>
            <a:r>
              <a:rPr lang="en-US" sz="2200" dirty="0"/>
              <a:t>Previous court taking any other necessary action they believe appropriate or applicable.  (Art. 17.027)</a:t>
            </a:r>
          </a:p>
          <a:p>
            <a:pPr lvl="3"/>
            <a:endParaRPr lang="en-US" sz="2200" dirty="0"/>
          </a:p>
        </p:txBody>
      </p:sp>
    </p:spTree>
    <p:extLst>
      <p:ext uri="{BB962C8B-B14F-4D97-AF65-F5344CB8AC3E}">
        <p14:creationId xmlns:p14="http://schemas.microsoft.com/office/powerpoint/2010/main" val="280325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dirty="0"/>
              <a:t>Senate Bill 6</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627323" y="1389620"/>
            <a:ext cx="8976362" cy="4849283"/>
          </a:xfrm>
        </p:spPr>
        <p:txBody>
          <a:bodyPr>
            <a:normAutofit lnSpcReduction="10000"/>
          </a:bodyPr>
          <a:lstStyle/>
          <a:p>
            <a:pPr marL="285750" indent="-285750">
              <a:buFont typeface="Arial" panose="020B0604020202020204" pitchFamily="34" charset="0"/>
              <a:buChar char="•"/>
            </a:pPr>
            <a:r>
              <a:rPr lang="en-US" sz="2000" dirty="0"/>
              <a:t>Enacted during the Second Called Session of the 87</a:t>
            </a:r>
            <a:r>
              <a:rPr lang="en-US" sz="2000" baseline="30000" dirty="0"/>
              <a:t>th</a:t>
            </a:r>
            <a:r>
              <a:rPr lang="en-US" sz="2000" dirty="0"/>
              <a:t> Legislature (2021)</a:t>
            </a:r>
          </a:p>
          <a:p>
            <a:pPr marL="285750" indent="-285750">
              <a:buFont typeface="Arial" panose="020B0604020202020204" pitchFamily="34" charset="0"/>
              <a:buChar char="•"/>
            </a:pPr>
            <a:r>
              <a:rPr lang="en-US" sz="2000" dirty="0"/>
              <a:t>Related to procedures for: </a:t>
            </a:r>
          </a:p>
          <a:p>
            <a:pPr marL="742950" lvl="1" indent="-285750">
              <a:buFont typeface="Arial" panose="020B0604020202020204" pitchFamily="34" charset="0"/>
              <a:buChar char="•"/>
            </a:pPr>
            <a:r>
              <a:rPr lang="en-US" sz="2000" dirty="0"/>
              <a:t>Setting the amount of bail</a:t>
            </a:r>
          </a:p>
          <a:p>
            <a:pPr marL="742950" lvl="1" indent="-285750">
              <a:buFont typeface="Arial" panose="020B0604020202020204" pitchFamily="34" charset="0"/>
              <a:buChar char="•"/>
            </a:pPr>
            <a:r>
              <a:rPr lang="en-US" sz="2000" dirty="0"/>
              <a:t>Release of certain defendants on a monetary or personal bond</a:t>
            </a:r>
          </a:p>
          <a:p>
            <a:pPr marL="742950" lvl="1" indent="-285750">
              <a:buFont typeface="Arial" panose="020B0604020202020204" pitchFamily="34" charset="0"/>
              <a:buChar char="•"/>
            </a:pPr>
            <a:r>
              <a:rPr lang="en-US" sz="2000" dirty="0"/>
              <a:t>Duties of certain officers taking bail bonds</a:t>
            </a:r>
          </a:p>
          <a:p>
            <a:pPr marL="742950" lvl="1" indent="-285750">
              <a:buFont typeface="Arial" panose="020B0604020202020204" pitchFamily="34" charset="0"/>
              <a:buChar char="•"/>
            </a:pPr>
            <a:r>
              <a:rPr lang="en-US" sz="2000" dirty="0"/>
              <a:t>Duties of magistrates in criminal cases</a:t>
            </a:r>
          </a:p>
          <a:p>
            <a:pPr marL="742950" lvl="1" indent="-285750">
              <a:buFont typeface="Arial" panose="020B0604020202020204" pitchFamily="34" charset="0"/>
              <a:buChar char="•"/>
            </a:pPr>
            <a:r>
              <a:rPr lang="en-US" sz="2000" dirty="0"/>
              <a:t>Reporting information pertaining to bail bonds</a:t>
            </a:r>
          </a:p>
          <a:p>
            <a:pPr marL="285750" indent="-285750">
              <a:buFont typeface="Arial" panose="020B0604020202020204" pitchFamily="34" charset="0"/>
              <a:buChar char="•"/>
            </a:pPr>
            <a:r>
              <a:rPr lang="en-US" sz="2000" dirty="0"/>
              <a:t>Requires:</a:t>
            </a:r>
          </a:p>
          <a:p>
            <a:pPr marL="742950" lvl="1" indent="-285750">
              <a:buFont typeface="Arial" panose="020B0604020202020204" pitchFamily="34" charset="0"/>
              <a:buChar char="•"/>
            </a:pPr>
            <a:r>
              <a:rPr lang="en-US" sz="2000" dirty="0"/>
              <a:t>The implementation of a standardized public safety report system (PSRS) for statewide use</a:t>
            </a:r>
          </a:p>
          <a:p>
            <a:pPr marL="1200150" lvl="2" indent="-285750">
              <a:buFont typeface="Arial" panose="020B0604020202020204" pitchFamily="34" charset="0"/>
              <a:buChar char="•"/>
            </a:pPr>
            <a:r>
              <a:rPr lang="en-US" sz="2000" dirty="0"/>
              <a:t>Produce a public safety report (PSR)</a:t>
            </a:r>
          </a:p>
          <a:p>
            <a:pPr marL="1200150" lvl="2" indent="-285750">
              <a:buFont typeface="Arial" panose="020B0604020202020204" pitchFamily="34" charset="0"/>
              <a:buChar char="•"/>
            </a:pPr>
            <a:r>
              <a:rPr lang="en-US" sz="2000" dirty="0"/>
              <a:t>Create the Bail Form</a:t>
            </a:r>
          </a:p>
          <a:p>
            <a:pPr marL="742950" lvl="1" indent="-285750">
              <a:buFont typeface="Arial" panose="020B0604020202020204" pitchFamily="34" charset="0"/>
              <a:buChar char="•"/>
            </a:pPr>
            <a:r>
              <a:rPr lang="en-US" sz="2000" dirty="0"/>
              <a:t>Magistrates to consider the PSR for defendants charged with a Class B misdemeanor or higher offense</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625297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29CF-DF14-4BE4-8915-F70F47311AC7}"/>
              </a:ext>
            </a:extLst>
          </p:cNvPr>
          <p:cNvSpPr>
            <a:spLocks noGrp="1"/>
          </p:cNvSpPr>
          <p:nvPr>
            <p:ph type="ctrTitle"/>
          </p:nvPr>
        </p:nvSpPr>
        <p:spPr>
          <a:xfrm>
            <a:off x="1216059" y="339645"/>
            <a:ext cx="10545632" cy="1002552"/>
          </a:xfrm>
        </p:spPr>
        <p:txBody>
          <a:bodyPr/>
          <a:lstStyle/>
          <a:p>
            <a:r>
              <a:rPr lang="en-US" dirty="0"/>
              <a:t>Basic Rules: </a:t>
            </a:r>
          </a:p>
        </p:txBody>
      </p:sp>
      <p:sp>
        <p:nvSpPr>
          <p:cNvPr id="8" name="TextBox 7">
            <a:extLst>
              <a:ext uri="{FF2B5EF4-FFF2-40B4-BE49-F238E27FC236}">
                <a16:creationId xmlns:a16="http://schemas.microsoft.com/office/drawing/2014/main" id="{74EDC304-1B37-4410-A391-0CA2C57CA755}"/>
              </a:ext>
            </a:extLst>
          </p:cNvPr>
          <p:cNvSpPr txBox="1"/>
          <p:nvPr/>
        </p:nvSpPr>
        <p:spPr>
          <a:xfrm>
            <a:off x="1310325" y="1788120"/>
            <a:ext cx="9813303" cy="5078313"/>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Art. 17.022 of the CCP mandates when a PSR must be considered before making a bail decision. That statute says the PSR must be considered when a person has been arrested and is in custody on an offense that is a Class B misdemeanor or higher.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Sec. 72.038 of the Government Code mandates when a bail form must be submitted, which is any time bail is determined under Chapter 17 of the CCP for a defendant charged with a Class B or higher offense. The bail form must certify, among other things, that the person considered "the information provided by the public safety report system." So this statute doesn't mandate consideration of a PSR specifically, so if 17.022 applies, they would consider a PSR, and if it doesn't, then they can consider the info provided by the PSRS, such as the defendant's current charge, identifying info, etc., that the person can consider when certifying the bail form, so they have considered info in the PSRS. Additionally, we added "if applicable" to the certification specifically to cover situations where a PSR isn't required.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Due largely to practical considerations, we are considering bail to be determined once the defendant is ordered to post it or remain in custody. This could be after an arrest or at a modification/revocation hearing. That starts the clock on the 72 hours to submit the bail form. The reasons for this are to help the process for sealed indictments, and to avoid bail forms sitting open for months or years where the defendant was never arrested on a warrant.</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22769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29CF-DF14-4BE4-8915-F70F47311AC7}"/>
              </a:ext>
            </a:extLst>
          </p:cNvPr>
          <p:cNvSpPr>
            <a:spLocks noGrp="1"/>
          </p:cNvSpPr>
          <p:nvPr>
            <p:ph type="ctrTitle"/>
          </p:nvPr>
        </p:nvSpPr>
        <p:spPr>
          <a:xfrm>
            <a:off x="1216059" y="339645"/>
            <a:ext cx="10545632" cy="1002552"/>
          </a:xfrm>
        </p:spPr>
        <p:txBody>
          <a:bodyPr/>
          <a:lstStyle/>
          <a:p>
            <a:r>
              <a:rPr lang="en-US" dirty="0"/>
              <a:t>Specific Case Scenarios</a:t>
            </a:r>
          </a:p>
        </p:txBody>
      </p:sp>
      <p:sp>
        <p:nvSpPr>
          <p:cNvPr id="8" name="TextBox 7">
            <a:extLst>
              <a:ext uri="{FF2B5EF4-FFF2-40B4-BE49-F238E27FC236}">
                <a16:creationId xmlns:a16="http://schemas.microsoft.com/office/drawing/2014/main" id="{74EDC304-1B37-4410-A391-0CA2C57CA755}"/>
              </a:ext>
            </a:extLst>
          </p:cNvPr>
          <p:cNvSpPr txBox="1"/>
          <p:nvPr/>
        </p:nvSpPr>
        <p:spPr>
          <a:xfrm>
            <a:off x="1310325" y="1788120"/>
            <a:ext cx="9813303" cy="4247317"/>
          </a:xfrm>
          <a:prstGeom prst="rect">
            <a:avLst/>
          </a:prstGeom>
          <a:noFill/>
        </p:spPr>
        <p:txBody>
          <a:bodyPr wrap="square">
            <a:spAutoFit/>
          </a:bodyPr>
          <a:lstStyle/>
          <a:p>
            <a:pPr marL="0" marR="0">
              <a:spcBef>
                <a:spcPts val="0"/>
              </a:spcBef>
              <a:spcAft>
                <a:spcPts val="0"/>
              </a:spcAft>
            </a:pPr>
            <a:r>
              <a:rPr lang="en-US" sz="1800" b="1" i="1" dirty="0">
                <a:effectLst/>
                <a:latin typeface="Calibri" panose="020F0502020204030204" pitchFamily="34" charset="0"/>
                <a:ea typeface="Times New Roman" panose="02020603050405020304" pitchFamily="18" charset="0"/>
              </a:rPr>
              <a:t>"Setting a new bail after surety surrender on previous bail"</a:t>
            </a:r>
            <a:r>
              <a:rPr lang="en-US" sz="1800" dirty="0">
                <a:effectLst/>
                <a:latin typeface="Calibri" panose="020F0502020204030204" pitchFamily="34" charset="0"/>
                <a:ea typeface="Times New Roman" panose="02020603050405020304" pitchFamily="18" charset="0"/>
              </a:rPr>
              <a:t> - No PSR must be considered, b/c the person hasn't been arrested for the offense, but instead is before the magistrate on a surety surrender (there may have been a warrant, but they aren't being arrested specifically for the offense). A bail form must be submitted once the new bail is set, since that was a determination of bail under Ch. 17.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i="1" dirty="0">
                <a:effectLst/>
                <a:latin typeface="Calibri" panose="020F0502020204030204" pitchFamily="34" charset="0"/>
                <a:ea typeface="Times New Roman" panose="02020603050405020304" pitchFamily="18" charset="0"/>
              </a:rPr>
              <a:t>"Bond modification - type of bond or amount of bond" </a:t>
            </a:r>
            <a:r>
              <a:rPr lang="en-US" sz="1800" dirty="0">
                <a:effectLst/>
                <a:latin typeface="Calibri" panose="020F0502020204030204" pitchFamily="34" charset="0"/>
                <a:ea typeface="Times New Roman" panose="02020603050405020304" pitchFamily="18" charset="0"/>
              </a:rPr>
              <a:t>- Same answer as above. We decided that if all that was being modified was the conditions, no need for new bail form, since the bail form page won't be reporting the conditions. Of course, the new conditions must be reported to the sheriff as others, as required by Art. 17.50-17.52, but that is not done via the PSRS or bail form.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i="1" dirty="0">
                <a:effectLst/>
                <a:latin typeface="Calibri" panose="020F0502020204030204" pitchFamily="34" charset="0"/>
                <a:ea typeface="Times New Roman" panose="02020603050405020304" pitchFamily="18" charset="0"/>
              </a:rPr>
              <a:t>"Bond revocation without new bond"</a:t>
            </a:r>
            <a:r>
              <a:rPr lang="en-US" sz="1800" dirty="0">
                <a:effectLst/>
                <a:latin typeface="Calibri" panose="020F0502020204030204" pitchFamily="34" charset="0"/>
                <a:ea typeface="Times New Roman" panose="02020603050405020304" pitchFamily="18" charset="0"/>
              </a:rPr>
              <a:t> - No PSR for the same reason as above. We originally said no bail form either, but now that the bail form has an option for bail denied, I actually think the better answer is to submit a bail form showing that the bail is denied. I don't think our current answer is significantly wrong either, but this would be more accurate.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94019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29CF-DF14-4BE4-8915-F70F47311AC7}"/>
              </a:ext>
            </a:extLst>
          </p:cNvPr>
          <p:cNvSpPr>
            <a:spLocks noGrp="1"/>
          </p:cNvSpPr>
          <p:nvPr>
            <p:ph type="ctrTitle"/>
          </p:nvPr>
        </p:nvSpPr>
        <p:spPr>
          <a:xfrm>
            <a:off x="1216059" y="339645"/>
            <a:ext cx="10545632" cy="1002552"/>
          </a:xfrm>
        </p:spPr>
        <p:txBody>
          <a:bodyPr/>
          <a:lstStyle/>
          <a:p>
            <a:r>
              <a:rPr lang="en-US" dirty="0"/>
              <a:t>Specific Case Scenarios</a:t>
            </a:r>
          </a:p>
        </p:txBody>
      </p:sp>
      <p:sp>
        <p:nvSpPr>
          <p:cNvPr id="8" name="TextBox 7">
            <a:extLst>
              <a:ext uri="{FF2B5EF4-FFF2-40B4-BE49-F238E27FC236}">
                <a16:creationId xmlns:a16="http://schemas.microsoft.com/office/drawing/2014/main" id="{74EDC304-1B37-4410-A391-0CA2C57CA755}"/>
              </a:ext>
            </a:extLst>
          </p:cNvPr>
          <p:cNvSpPr txBox="1"/>
          <p:nvPr/>
        </p:nvSpPr>
        <p:spPr>
          <a:xfrm>
            <a:off x="1216059" y="1502688"/>
            <a:ext cx="9813303" cy="5355312"/>
          </a:xfrm>
          <a:prstGeom prst="rect">
            <a:avLst/>
          </a:prstGeom>
          <a:noFill/>
        </p:spPr>
        <p:txBody>
          <a:bodyPr wrap="square">
            <a:spAutoFit/>
          </a:bodyPr>
          <a:lstStyle/>
          <a:p>
            <a:pPr marL="0" marR="0">
              <a:spcBef>
                <a:spcPts val="0"/>
              </a:spcBef>
              <a:spcAft>
                <a:spcPts val="0"/>
              </a:spcAft>
            </a:pPr>
            <a:r>
              <a:rPr lang="en-US" sz="1800" b="1" i="1" dirty="0">
                <a:effectLst/>
                <a:latin typeface="Calibri" panose="020F0502020204030204" pitchFamily="34" charset="0"/>
                <a:ea typeface="Times New Roman" panose="02020603050405020304" pitchFamily="18" charset="0"/>
              </a:rPr>
              <a:t>"Issuing a capias" </a:t>
            </a:r>
            <a:r>
              <a:rPr lang="en-US" sz="1800" dirty="0">
                <a:effectLst/>
                <a:latin typeface="Calibri" panose="020F0502020204030204" pitchFamily="34" charset="0"/>
                <a:ea typeface="Times New Roman" panose="02020603050405020304" pitchFamily="18" charset="0"/>
              </a:rPr>
              <a:t>- When the court issues a capias, the person is not under arrest, so no PSR must be considered. As far as the bail form, we consistently treat the bail being set as when the person is arrested and forced to post the bail or remain in custody. So no bail form would be submitted on issuance. When the person is arrested, if the person is going to have their bond modified by the court issuing the capias, they would then submit a modified bail form to reflect the updated bail.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i="1" dirty="0">
                <a:effectLst/>
                <a:latin typeface="Calibri" panose="020F0502020204030204" pitchFamily="34" charset="0"/>
                <a:ea typeface="Times New Roman" panose="02020603050405020304" pitchFamily="18" charset="0"/>
              </a:rPr>
              <a:t>"Arrest warrant following indictment (new charges)" </a:t>
            </a:r>
            <a:r>
              <a:rPr lang="en-US" sz="1800" dirty="0">
                <a:effectLst/>
                <a:latin typeface="Calibri" panose="020F0502020204030204" pitchFamily="34" charset="0"/>
                <a:ea typeface="Times New Roman" panose="02020603050405020304" pitchFamily="18" charset="0"/>
              </a:rPr>
              <a:t>- This means that a person is indicted on at least one offense that they were not arrested for before indictment. Once the indictment is filed, only that court has jurisdiction to make a bail decision. They will generally issue a warrant with a set bond amount. No PSR must be considered since the person has not been arrested and is not in custody. When the person is arrested, a magistrate won't consider a PSR since they have no authority to make a bail decision (b/c only the trial court can.)  Once the defendant is ordered to post bail after arrest, the 72h clock to submit the bail form begins, which may be done by the magistrate, jail, or district court staff, as desired on a local level.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i="1" dirty="0">
                <a:effectLst/>
                <a:latin typeface="Calibri" panose="020F0502020204030204" pitchFamily="34" charset="0"/>
                <a:ea typeface="Times New Roman" panose="02020603050405020304" pitchFamily="18" charset="0"/>
              </a:rPr>
              <a:t> "Arrest warrant following indictment (no new charges and no change to originally set bail)"</a:t>
            </a:r>
            <a:r>
              <a:rPr lang="en-US" sz="1800" dirty="0">
                <a:effectLst/>
                <a:latin typeface="Calibri" panose="020F0502020204030204" pitchFamily="34" charset="0"/>
                <a:ea typeface="Times New Roman" panose="02020603050405020304" pitchFamily="18" charset="0"/>
              </a:rPr>
              <a:t> - Here, the person was already arrested on the charges, bail was set, and the trial court isn't changing bail. Since no new bail decision is being made, no PSR or bail form is needed.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196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29CF-DF14-4BE4-8915-F70F47311AC7}"/>
              </a:ext>
            </a:extLst>
          </p:cNvPr>
          <p:cNvSpPr>
            <a:spLocks noGrp="1"/>
          </p:cNvSpPr>
          <p:nvPr>
            <p:ph type="ctrTitle"/>
          </p:nvPr>
        </p:nvSpPr>
        <p:spPr>
          <a:xfrm>
            <a:off x="1216059" y="339645"/>
            <a:ext cx="10545632" cy="1002552"/>
          </a:xfrm>
        </p:spPr>
        <p:txBody>
          <a:bodyPr/>
          <a:lstStyle/>
          <a:p>
            <a:r>
              <a:rPr lang="en-US" dirty="0"/>
              <a:t>Specific Case Scenarios</a:t>
            </a:r>
          </a:p>
        </p:txBody>
      </p:sp>
      <p:sp>
        <p:nvSpPr>
          <p:cNvPr id="5" name="TextBox 4">
            <a:extLst>
              <a:ext uri="{FF2B5EF4-FFF2-40B4-BE49-F238E27FC236}">
                <a16:creationId xmlns:a16="http://schemas.microsoft.com/office/drawing/2014/main" id="{416A7D0C-79D6-476E-955D-C732AE638364}"/>
              </a:ext>
            </a:extLst>
          </p:cNvPr>
          <p:cNvSpPr txBox="1"/>
          <p:nvPr/>
        </p:nvSpPr>
        <p:spPr>
          <a:xfrm>
            <a:off x="1074656" y="1342197"/>
            <a:ext cx="10545632" cy="5632311"/>
          </a:xfrm>
          <a:prstGeom prst="rect">
            <a:avLst/>
          </a:prstGeom>
          <a:noFill/>
        </p:spPr>
        <p:txBody>
          <a:bodyPr wrap="square">
            <a:spAutoFit/>
          </a:bodyPr>
          <a:lstStyle/>
          <a:p>
            <a:pPr marL="0" marR="0">
              <a:spcBef>
                <a:spcPts val="0"/>
              </a:spcBef>
              <a:spcAft>
                <a:spcPts val="0"/>
              </a:spcAft>
            </a:pPr>
            <a:r>
              <a:rPr lang="en-US" sz="1800" b="1" i="1" dirty="0">
                <a:effectLst/>
                <a:latin typeface="Calibri" panose="020F0502020204030204" pitchFamily="34" charset="0"/>
                <a:ea typeface="Times New Roman" panose="02020603050405020304" pitchFamily="18" charset="0"/>
              </a:rPr>
              <a:t> "Arrest warrant following indictment (with change to originally set bail)"</a:t>
            </a:r>
            <a:r>
              <a:rPr lang="en-US" sz="1800" dirty="0">
                <a:effectLst/>
                <a:latin typeface="Calibri" panose="020F0502020204030204" pitchFamily="34" charset="0"/>
                <a:ea typeface="Times New Roman" panose="02020603050405020304" pitchFamily="18" charset="0"/>
              </a:rPr>
              <a:t> - Here, the district judge is modifying the bail set by the original magistrate in the new warrant. They don't have to consider a PSR in setting that amount since the person has not been arrested and is not in custody. When the person is arrested, a magistrate won't consider a PSR since they have no authority to make a bail decision (b/c only the trial court can.)  Once the defendant is ordered to post bail after arrest, the 72h clock to submit the bail form begins, which may be done by the magistrate, jail, or district court staff, as desired on a local level.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i="1" dirty="0">
                <a:effectLst/>
                <a:latin typeface="Calibri" panose="020F0502020204030204" pitchFamily="34" charset="0"/>
                <a:ea typeface="Times New Roman" panose="02020603050405020304" pitchFamily="18" charset="0"/>
              </a:rPr>
              <a:t> "Warrant for violation of parole/probation (community supervision)"</a:t>
            </a:r>
            <a:r>
              <a:rPr lang="en-US" sz="1800" dirty="0">
                <a:effectLst/>
                <a:latin typeface="Calibri" panose="020F0502020204030204" pitchFamily="34" charset="0"/>
                <a:ea typeface="Times New Roman" panose="02020603050405020304" pitchFamily="18" charset="0"/>
              </a:rPr>
              <a:t> - No PSR since the defendant isn't in custody or arrested when warrant is issued. Bail form since a bail decision is being made, though there's a decent argument even that isn't needed on parole revocations since the case is adjudicated and it's a post-judgment procedure. No harm in getting the bail form though, but if a court doesn't submit one in that spot, also no harm.</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i="1" dirty="0">
                <a:effectLst/>
                <a:latin typeface="Calibri" panose="020F0502020204030204" pitchFamily="34" charset="0"/>
                <a:ea typeface="Times New Roman" panose="02020603050405020304" pitchFamily="18" charset="0"/>
              </a:rPr>
              <a:t> "Issuing an arrest warrant based on probable cause affidavit"</a:t>
            </a:r>
            <a:r>
              <a:rPr lang="en-US" sz="1800" dirty="0">
                <a:effectLst/>
                <a:latin typeface="Calibri" panose="020F0502020204030204" pitchFamily="34" charset="0"/>
                <a:ea typeface="Times New Roman" panose="02020603050405020304" pitchFamily="18" charset="0"/>
              </a:rPr>
              <a:t> - Here, no PSR because the defendant isn't in custody/hasn't been arrested. No bail form because the bail decision hasn't officially been made yet. As discussed above, we consider it made when the defendant is ordered to post the bond. Additionally, in this situation as compared to the post-indictment situations, the magistrate at the jail does have jurisdiction to determine the bail amount differently from what is on the warrant. So the magistrate who sees the person after the arrest on the warrant would consider a PSR and submit a bail form.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651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A586AC-C7C2-4345-8C9D-6ED0DA62E393}"/>
              </a:ext>
            </a:extLst>
          </p:cNvPr>
          <p:cNvSpPr>
            <a:spLocks noGrp="1"/>
          </p:cNvSpPr>
          <p:nvPr>
            <p:ph type="pic" sz="quarter" idx="4294967295"/>
          </p:nvPr>
        </p:nvSpPr>
        <p:spPr>
          <a:xfrm>
            <a:off x="1124486" y="9051"/>
            <a:ext cx="11067514" cy="6857999"/>
          </a:xfrm>
        </p:spPr>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3999" y="2872099"/>
            <a:ext cx="10069585" cy="875337"/>
          </a:xfrm>
        </p:spPr>
        <p:txBody>
          <a:bodyPr>
            <a:normAutofit fontScale="90000"/>
          </a:bodyPr>
          <a:lstStyle/>
          <a:p>
            <a:r>
              <a:rPr lang="en-US" dirty="0"/>
              <a:t>Information for County and District Courts and Clerk’s</a:t>
            </a:r>
            <a:endParaRPr lang="en-US" dirty="0">
              <a:solidFill>
                <a:schemeClr val="bg1"/>
              </a:solidFill>
            </a:endParaRPr>
          </a:p>
        </p:txBody>
      </p:sp>
    </p:spTree>
    <p:extLst>
      <p:ext uri="{BB962C8B-B14F-4D97-AF65-F5344CB8AC3E}">
        <p14:creationId xmlns:p14="http://schemas.microsoft.com/office/powerpoint/2010/main" val="4270081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358219"/>
            <a:ext cx="10517352" cy="2026761"/>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244338" y="2253006"/>
            <a:ext cx="9385561" cy="3923957"/>
          </a:xfrm>
        </p:spPr>
        <p:txBody>
          <a:bodyPr>
            <a:noAutofit/>
          </a:bodyPr>
          <a:lstStyle/>
          <a:p>
            <a:pPr marL="0" indent="0">
              <a:buNone/>
            </a:pPr>
            <a:r>
              <a:rPr lang="en-US" sz="2800" dirty="0"/>
              <a:t>If a defendant is arrested for committing a felony offense while released on bail for another felony in a different county, the following apply:</a:t>
            </a:r>
          </a:p>
          <a:p>
            <a:pPr lvl="2"/>
            <a:r>
              <a:rPr lang="en-US" sz="2200" dirty="0"/>
              <a:t>Electronic notice of the charge must be given to the court or designated court with the pending charge for:</a:t>
            </a:r>
          </a:p>
          <a:p>
            <a:pPr lvl="3"/>
            <a:r>
              <a:rPr lang="en-US" sz="2200" dirty="0"/>
              <a:t>Re-evaluating the bail decision, and determining what bail conditions were violated.</a:t>
            </a:r>
          </a:p>
          <a:p>
            <a:pPr lvl="3"/>
            <a:r>
              <a:rPr lang="en-US" sz="2200" dirty="0"/>
              <a:t>Previous court taking any other necessary action they believe appropriate or applicable.  (Art. 17.027)</a:t>
            </a:r>
          </a:p>
          <a:p>
            <a:pPr lvl="3"/>
            <a:endParaRPr lang="en-US" sz="2200" dirty="0"/>
          </a:p>
        </p:txBody>
      </p:sp>
      <p:sp>
        <p:nvSpPr>
          <p:cNvPr id="4" name="Title 21">
            <a:extLst>
              <a:ext uri="{FF2B5EF4-FFF2-40B4-BE49-F238E27FC236}">
                <a16:creationId xmlns:a16="http://schemas.microsoft.com/office/drawing/2014/main" id="{2B9F6251-B426-4230-BC87-116449E1206F}"/>
              </a:ext>
            </a:extLst>
          </p:cNvPr>
          <p:cNvSpPr txBox="1">
            <a:spLocks/>
          </p:cNvSpPr>
          <p:nvPr/>
        </p:nvSpPr>
        <p:spPr>
          <a:xfrm>
            <a:off x="1244339" y="358219"/>
            <a:ext cx="10517352" cy="1772239"/>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br>
              <a:rPr lang="en-US" sz="2800" b="1">
                <a:latin typeface="Calibri" panose="020F0502020204030204" pitchFamily="34" charset="0"/>
                <a:ea typeface="Calibri" panose="020F0502020204030204" pitchFamily="34" charset="0"/>
                <a:cs typeface="Arial" panose="020B0604020202020204" pitchFamily="34" charset="0"/>
              </a:rPr>
            </a:br>
            <a:br>
              <a:rPr lang="en-US" sz="2800" b="1">
                <a:latin typeface="Calibri" panose="020F0502020204030204" pitchFamily="34" charset="0"/>
                <a:ea typeface="Calibri" panose="020F0502020204030204" pitchFamily="34" charset="0"/>
                <a:cs typeface="Arial" panose="020B0604020202020204" pitchFamily="34" charset="0"/>
              </a:rPr>
            </a:br>
            <a:br>
              <a:rPr lang="en-US" sz="2800" b="1">
                <a:latin typeface="Calibri" panose="020F0502020204030204" pitchFamily="34" charset="0"/>
                <a:ea typeface="Calibri" panose="020F0502020204030204" pitchFamily="34" charset="0"/>
                <a:cs typeface="Arial" panose="020B0604020202020204" pitchFamily="34" charset="0"/>
              </a:rPr>
            </a:br>
            <a:r>
              <a:rPr lang="en-US" sz="4400"/>
              <a:t>Additional Reporting Requirements</a:t>
            </a:r>
            <a:br>
              <a:rPr lang="en-US" sz="2800">
                <a:latin typeface="Calibri" panose="020F0502020204030204" pitchFamily="34" charset="0"/>
                <a:ea typeface="Calibri" panose="020F0502020204030204" pitchFamily="34" charset="0"/>
                <a:cs typeface="Arial" panose="020B0604020202020204" pitchFamily="34" charset="0"/>
              </a:rPr>
            </a:br>
            <a:endParaRPr lang="en-US" sz="2800" dirty="0"/>
          </a:p>
        </p:txBody>
      </p:sp>
    </p:spTree>
    <p:extLst>
      <p:ext uri="{BB962C8B-B14F-4D97-AF65-F5344CB8AC3E}">
        <p14:creationId xmlns:p14="http://schemas.microsoft.com/office/powerpoint/2010/main" val="3008218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358219"/>
            <a:ext cx="10517352" cy="1772239"/>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Additional Reporting Requirements</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244338" y="1819374"/>
            <a:ext cx="9385561" cy="4357590"/>
          </a:xfrm>
        </p:spPr>
        <p:txBody>
          <a:bodyPr>
            <a:noAutofit/>
          </a:bodyPr>
          <a:lstStyle/>
          <a:p>
            <a:pPr marL="0" indent="0">
              <a:buNone/>
            </a:pPr>
            <a:r>
              <a:rPr lang="en-US" sz="2800" dirty="0"/>
              <a:t>Notice of Bond Conditions:</a:t>
            </a:r>
          </a:p>
          <a:p>
            <a:r>
              <a:rPr lang="en-US" sz="2200" dirty="0"/>
              <a:t>The clerk of the court must:</a:t>
            </a:r>
          </a:p>
          <a:p>
            <a:pPr lvl="1"/>
            <a:r>
              <a:rPr lang="en-US" sz="2200" dirty="0"/>
              <a:t>Send a copy of an order imposing bond condition or modifying/removing a bond condition to:</a:t>
            </a:r>
          </a:p>
          <a:p>
            <a:pPr lvl="2"/>
            <a:r>
              <a:rPr lang="en-US" sz="2200" dirty="0"/>
              <a:t>Prosecutor</a:t>
            </a:r>
          </a:p>
          <a:p>
            <a:pPr lvl="2"/>
            <a:r>
              <a:rPr lang="en-US" sz="2200" dirty="0"/>
              <a:t>Sheriff of the county where the defendant resides.</a:t>
            </a:r>
          </a:p>
          <a:p>
            <a:pPr lvl="1"/>
            <a:r>
              <a:rPr lang="en-US" sz="2200" dirty="0"/>
              <a:t>Send a copy as practical but no later than the next </a:t>
            </a:r>
            <a:r>
              <a:rPr lang="en-US" sz="2200" b="1" dirty="0"/>
              <a:t>business </a:t>
            </a:r>
            <a:r>
              <a:rPr lang="en-US" sz="2200" dirty="0"/>
              <a:t>day after a magistrate issues the order.</a:t>
            </a:r>
          </a:p>
          <a:p>
            <a:pPr lvl="2"/>
            <a:r>
              <a:rPr lang="en-US" sz="2200" dirty="0"/>
              <a:t>May delay sending a copy only if they lack necessary information to ensure service and enforcement.</a:t>
            </a:r>
          </a:p>
          <a:p>
            <a:pPr lvl="3"/>
            <a:endParaRPr lang="en-US" sz="2200" dirty="0"/>
          </a:p>
        </p:txBody>
      </p:sp>
    </p:spTree>
    <p:extLst>
      <p:ext uri="{BB962C8B-B14F-4D97-AF65-F5344CB8AC3E}">
        <p14:creationId xmlns:p14="http://schemas.microsoft.com/office/powerpoint/2010/main" val="859615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358219"/>
            <a:ext cx="10517352" cy="1772239"/>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Additional Reporting Requirements</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244338" y="1819374"/>
            <a:ext cx="9385561" cy="4357590"/>
          </a:xfrm>
        </p:spPr>
        <p:txBody>
          <a:bodyPr>
            <a:noAutofit/>
          </a:bodyPr>
          <a:lstStyle/>
          <a:p>
            <a:pPr marL="0" indent="0">
              <a:buNone/>
            </a:pPr>
            <a:r>
              <a:rPr lang="en-US" sz="2800" dirty="0"/>
              <a:t>Notice of Bond Conditions:</a:t>
            </a:r>
          </a:p>
          <a:p>
            <a:r>
              <a:rPr lang="en-US" sz="2200" dirty="0"/>
              <a:t>The clerk of the court must:</a:t>
            </a:r>
          </a:p>
          <a:p>
            <a:pPr lvl="1"/>
            <a:r>
              <a:rPr lang="en-US" sz="2200" dirty="0"/>
              <a:t>Provide a copy of the bond conditions to a facility or school if the defendant is prohibited to go near a child-care facility or school.</a:t>
            </a:r>
          </a:p>
          <a:p>
            <a:pPr lvl="1"/>
            <a:r>
              <a:rPr lang="en-US" sz="2200" dirty="0"/>
              <a:t>The copy of the order may be sent electronically.  </a:t>
            </a:r>
          </a:p>
          <a:p>
            <a:r>
              <a:rPr lang="en-US" sz="2200" dirty="0"/>
              <a:t>The magistrate (judge)  or their designee must provide a written notice to the defendant of the bond conditions and the penalties for violating a bond condition.</a:t>
            </a:r>
          </a:p>
          <a:p>
            <a:pPr marL="457200" lvl="1" indent="0">
              <a:buNone/>
            </a:pPr>
            <a:endParaRPr lang="en-US" sz="2200" dirty="0"/>
          </a:p>
        </p:txBody>
      </p:sp>
    </p:spTree>
    <p:extLst>
      <p:ext uri="{BB962C8B-B14F-4D97-AF65-F5344CB8AC3E}">
        <p14:creationId xmlns:p14="http://schemas.microsoft.com/office/powerpoint/2010/main" val="1706649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244339" y="358219"/>
            <a:ext cx="10517352" cy="2187018"/>
          </a:xfrm>
        </p:spPr>
        <p:txBody>
          <a:bodyPr/>
          <a:lstStyle/>
          <a:p>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4400" dirty="0"/>
              <a:t>chief of Police or Sheriff Requirements of reported bond conditions</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244338" y="2158738"/>
            <a:ext cx="9385561" cy="4018226"/>
          </a:xfrm>
        </p:spPr>
        <p:txBody>
          <a:bodyPr>
            <a:noAutofit/>
          </a:bodyPr>
          <a:lstStyle/>
          <a:p>
            <a:pPr marL="0" indent="0">
              <a:buNone/>
            </a:pPr>
            <a:r>
              <a:rPr lang="en-US" sz="2800" dirty="0"/>
              <a:t>Receipt of Bond Conditions:</a:t>
            </a:r>
          </a:p>
          <a:p>
            <a:r>
              <a:rPr lang="en-US" sz="2200" dirty="0"/>
              <a:t>The chief of police or sheriff’s office must:</a:t>
            </a:r>
          </a:p>
          <a:p>
            <a:pPr lvl="1"/>
            <a:r>
              <a:rPr lang="en-US" sz="2200" dirty="0"/>
              <a:t>As soon as practical but no later than the 10</a:t>
            </a:r>
            <a:r>
              <a:rPr lang="en-US" sz="2200" baseline="30000" dirty="0"/>
              <a:t>th</a:t>
            </a:r>
            <a:r>
              <a:rPr lang="en-US" sz="2200" dirty="0"/>
              <a:t> day after receiving it, enter the information relating to the bond condition into CJIS/CCH, or modify or remove information as appropriate. (CCP, Art. 17.52)</a:t>
            </a:r>
          </a:p>
          <a:p>
            <a:pPr lvl="1"/>
            <a:r>
              <a:rPr lang="en-US" sz="2200" dirty="0"/>
              <a:t>Violent offenses must be entered, modified or removed from the TCIC database no later than the next business day after receipt. </a:t>
            </a:r>
          </a:p>
          <a:p>
            <a:pPr lvl="1"/>
            <a:r>
              <a:rPr lang="en-US" sz="2200" dirty="0"/>
              <a:t>Make a good faith effort to notify victims or anyone protected by a bond condition if a defendant is released. (CCP, Art. 17.50 (HB 766)</a:t>
            </a:r>
          </a:p>
          <a:p>
            <a:pPr marL="457200" lvl="1" indent="0">
              <a:buNone/>
            </a:pPr>
            <a:endParaRPr lang="en-US" sz="2200" dirty="0"/>
          </a:p>
        </p:txBody>
      </p:sp>
    </p:spTree>
    <p:extLst>
      <p:ext uri="{BB962C8B-B14F-4D97-AF65-F5344CB8AC3E}">
        <p14:creationId xmlns:p14="http://schemas.microsoft.com/office/powerpoint/2010/main" val="1097147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627321" y="339644"/>
            <a:ext cx="10134369" cy="1612981"/>
          </a:xfrm>
        </p:spPr>
        <p:txBody>
          <a:bodyPr/>
          <a:lstStyle/>
          <a:p>
            <a:r>
              <a:rPr lang="en-US" dirty="0"/>
              <a:t>Additional Reporting Requirements</a:t>
            </a:r>
            <a:r>
              <a:rPr lang="en-US" sz="4800" b="1" i="0" u="none" strike="noStrike" baseline="0" dirty="0">
                <a:solidFill>
                  <a:srgbClr val="000000"/>
                </a:solidFill>
                <a:latin typeface="Calibri" panose="020F0502020204030204" pitchFamily="34" charset="0"/>
              </a:rPr>
              <a:t> </a:t>
            </a:r>
            <a:br>
              <a:rPr lang="en-US" sz="4800" b="1" i="0" u="none" strike="noStrike" baseline="0" dirty="0">
                <a:solidFill>
                  <a:srgbClr val="000000"/>
                </a:solidFill>
                <a:latin typeface="Calibri" panose="020F0502020204030204" pitchFamily="34" charset="0"/>
              </a:rPr>
            </a:br>
            <a:r>
              <a:rPr lang="en-US" sz="2400" b="1" i="0" u="none" strike="noStrike" baseline="0" dirty="0">
                <a:solidFill>
                  <a:srgbClr val="000000"/>
                </a:solidFill>
                <a:latin typeface="Calibri" panose="020F0502020204030204" pitchFamily="34" charset="0"/>
              </a:rPr>
              <a:t>Judicial Council Monthly Court Activity Report Requirements</a:t>
            </a:r>
            <a:endParaRPr lang="en-US" sz="2400"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351096" y="2057400"/>
            <a:ext cx="10410594" cy="4460956"/>
          </a:xfrm>
        </p:spPr>
        <p:txBody>
          <a:bodyPr>
            <a:normAutofit/>
          </a:bodyPr>
          <a:lstStyle/>
          <a:p>
            <a:r>
              <a:rPr lang="en-US" sz="1600" b="1" i="0" u="none" strike="noStrike" baseline="0" dirty="0">
                <a:solidFill>
                  <a:srgbClr val="FF0000"/>
                </a:solidFill>
                <a:latin typeface="Calibri" panose="020F0502020204030204" pitchFamily="34" charset="0"/>
              </a:rPr>
              <a:t>Effective April 1, 2022 </a:t>
            </a:r>
            <a:r>
              <a:rPr lang="en-US" sz="1600" b="1" i="0" u="none" strike="noStrike" baseline="0" dirty="0">
                <a:latin typeface="Calibri" panose="020F0502020204030204" pitchFamily="34" charset="0"/>
              </a:rPr>
              <a:t>-</a:t>
            </a:r>
            <a:r>
              <a:rPr lang="en-US" sz="1600" b="0" i="0" u="none" strike="noStrike" baseline="0" dirty="0">
                <a:latin typeface="Calibri" panose="020F0502020204030204" pitchFamily="34" charset="0"/>
              </a:rPr>
              <a:t>Government Code, Sec 71.0351- Bail and Pretrial Release Information (Section 16, Senate Bill 6, 87</a:t>
            </a:r>
            <a:r>
              <a:rPr lang="en-US" sz="1600" b="0" i="0" u="none" strike="noStrike" baseline="30000" dirty="0">
                <a:latin typeface="Calibri" panose="020F0502020204030204" pitchFamily="34" charset="0"/>
              </a:rPr>
              <a:t>th </a:t>
            </a:r>
            <a:r>
              <a:rPr lang="en-US" sz="1600" b="0" i="0" u="none" strike="noStrike" baseline="0" dirty="0">
                <a:latin typeface="Calibri" panose="020F0502020204030204" pitchFamily="34" charset="0"/>
              </a:rPr>
              <a:t>Legislature, 3</a:t>
            </a:r>
            <a:r>
              <a:rPr lang="en-US" sz="1600" b="0" i="0" u="none" strike="noStrike" baseline="30000" dirty="0">
                <a:latin typeface="Calibri" panose="020F0502020204030204" pitchFamily="34" charset="0"/>
              </a:rPr>
              <a:t>rd</a:t>
            </a:r>
            <a:r>
              <a:rPr lang="en-US" sz="1600" b="0" i="0" u="none" strike="noStrike" baseline="0" dirty="0">
                <a:latin typeface="Calibri" panose="020F0502020204030204" pitchFamily="34" charset="0"/>
              </a:rPr>
              <a:t> Called Session) The clerk of each court setting bail in criminal cases shall report:</a:t>
            </a:r>
          </a:p>
          <a:p>
            <a:pPr marL="0" indent="0">
              <a:buNone/>
            </a:pPr>
            <a:r>
              <a:rPr lang="en-US" sz="1600" b="1" i="0" u="none" strike="noStrike" baseline="0" dirty="0">
                <a:latin typeface="Calibri" panose="020F0502020204030204" pitchFamily="34" charset="0"/>
              </a:rPr>
              <a:t> </a:t>
            </a:r>
            <a:r>
              <a:rPr lang="en-US" sz="2200" b="1" i="0" u="none" strike="noStrike" baseline="0" dirty="0">
                <a:latin typeface="Calibri" panose="020F0502020204030204" pitchFamily="34" charset="0"/>
              </a:rPr>
              <a:t>(1) The number of defendants for whom bail was set after arrest, including:</a:t>
            </a:r>
          </a:p>
          <a:p>
            <a:pPr marL="0" indent="0">
              <a:buNone/>
            </a:pPr>
            <a:r>
              <a:rPr lang="en-US" sz="2200" b="1" i="0" u="none" strike="noStrike" baseline="0" dirty="0">
                <a:latin typeface="Calibri" panose="020F0502020204030204" pitchFamily="34" charset="0"/>
              </a:rPr>
              <a:t> 	A. the number for each category of offense</a:t>
            </a:r>
          </a:p>
          <a:p>
            <a:pPr marL="0" indent="0">
              <a:buNone/>
            </a:pPr>
            <a:r>
              <a:rPr lang="en-US" sz="2200" b="1" dirty="0">
                <a:latin typeface="Calibri" panose="020F0502020204030204" pitchFamily="34" charset="0"/>
              </a:rPr>
              <a:t>	B. </a:t>
            </a:r>
            <a:r>
              <a:rPr lang="en-US" sz="2200" b="1" i="0" u="none" strike="noStrike" baseline="0" dirty="0">
                <a:latin typeface="Calibri" panose="020F0502020204030204" pitchFamily="34" charset="0"/>
              </a:rPr>
              <a:t>the number of personal bonds; and</a:t>
            </a:r>
          </a:p>
          <a:p>
            <a:pPr marL="0" indent="0">
              <a:buNone/>
            </a:pPr>
            <a:r>
              <a:rPr lang="en-US" sz="2200" b="1" i="0" u="none" strike="noStrike" baseline="0" dirty="0">
                <a:latin typeface="Calibri" panose="020F0502020204030204" pitchFamily="34" charset="0"/>
              </a:rPr>
              <a:t>	C. the number of surety or cash bonds.</a:t>
            </a:r>
          </a:p>
          <a:p>
            <a:r>
              <a:rPr lang="en-US" sz="1800" b="0" i="0" u="none" strike="noStrike" baseline="0" dirty="0">
                <a:solidFill>
                  <a:srgbClr val="000000"/>
                </a:solidFill>
                <a:latin typeface="Calibri" panose="020F0502020204030204" pitchFamily="34" charset="0"/>
              </a:rPr>
              <a:t>Although Government Code Section 71.0351(a)(1)(A-C) requires the clerk of each court setting bail in criminal cases to report the number of defendants for each category of offense, the number of personal bonds, and the number of surety or cash bonds, this </a:t>
            </a:r>
            <a:r>
              <a:rPr lang="en-US" sz="1800" b="1" i="0" u="none" strike="noStrike" baseline="0" dirty="0">
                <a:solidFill>
                  <a:srgbClr val="FF0000"/>
                </a:solidFill>
                <a:latin typeface="Calibri" panose="020F0502020204030204" pitchFamily="34" charset="0"/>
              </a:rPr>
              <a:t>information will instead be captured from the Bail Form information submitted through the Office of Court Administration’s Public Safety Report System </a:t>
            </a:r>
            <a:r>
              <a:rPr lang="en-US" sz="1800" b="0" i="0" u="none" strike="noStrike" baseline="0" dirty="0">
                <a:solidFill>
                  <a:srgbClr val="000000"/>
                </a:solidFill>
                <a:latin typeface="Calibri" panose="020F0502020204030204" pitchFamily="34" charset="0"/>
              </a:rPr>
              <a:t>established by Article 17.021, Code of Criminal Procedure using the bail form required by Government Code 72.038.</a:t>
            </a:r>
          </a:p>
          <a:p>
            <a:pPr marL="0" indent="0">
              <a:buNone/>
            </a:pPr>
            <a:endParaRPr lang="en-US" sz="1600" b="1" i="0" u="none" strike="noStrike" baseline="0" dirty="0">
              <a:latin typeface="Calibri" panose="020F0502020204030204" pitchFamily="34" charset="0"/>
            </a:endParaRPr>
          </a:p>
          <a:p>
            <a:pPr marL="0" indent="0">
              <a:buNone/>
            </a:pPr>
            <a:endParaRPr lang="en-US" dirty="0"/>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a:xfrm>
            <a:off x="1627321" y="1468739"/>
            <a:ext cx="8154242" cy="862085"/>
          </a:xfrm>
        </p:spPr>
        <p:txBody>
          <a:bodyPr>
            <a:normAutofit/>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endParaRPr lang="en-US" dirty="0"/>
          </a:p>
        </p:txBody>
      </p:sp>
    </p:spTree>
    <p:extLst>
      <p:ext uri="{BB962C8B-B14F-4D97-AF65-F5344CB8AC3E}">
        <p14:creationId xmlns:p14="http://schemas.microsoft.com/office/powerpoint/2010/main" val="238103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dirty="0"/>
              <a:t>What is the </a:t>
            </a:r>
            <a:r>
              <a:rPr lang="en-US" dirty="0" err="1"/>
              <a:t>psrs</a:t>
            </a:r>
            <a:r>
              <a:rPr lang="en-US" dirty="0"/>
              <a:t>?</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627323" y="1389620"/>
            <a:ext cx="9009918" cy="5229294"/>
          </a:xfrm>
        </p:spPr>
        <p:txBody>
          <a:bodyPr>
            <a:normAutofit fontScale="92500" lnSpcReduction="20000"/>
          </a:bodyPr>
          <a:lstStyle/>
          <a:p>
            <a:pPr marL="285750" indent="-285750">
              <a:buFont typeface="Arial" panose="020B0604020202020204" pitchFamily="34" charset="0"/>
              <a:buChar char="•"/>
            </a:pPr>
            <a:r>
              <a:rPr lang="en-US" sz="2000" dirty="0"/>
              <a:t>Standardized system for statewide use.</a:t>
            </a:r>
          </a:p>
          <a:p>
            <a:pPr marL="285750" indent="-285750">
              <a:buFont typeface="Arial" panose="020B0604020202020204" pitchFamily="34" charset="0"/>
              <a:buChar char="•"/>
            </a:pPr>
            <a:r>
              <a:rPr lang="en-US" sz="2000" dirty="0"/>
              <a:t>Designed to capture bail related data for the entire state.</a:t>
            </a:r>
          </a:p>
          <a:p>
            <a:pPr marL="285750" indent="-285750">
              <a:buFont typeface="Arial" panose="020B0604020202020204" pitchFamily="34" charset="0"/>
              <a:buChar char="•"/>
            </a:pPr>
            <a:r>
              <a:rPr lang="en-US" sz="2000" dirty="0"/>
              <a:t>The system will provide a summary report of criminal history for magistrates to consider. </a:t>
            </a:r>
          </a:p>
          <a:p>
            <a:pPr marL="285750" indent="-285750">
              <a:buFont typeface="Arial" panose="020B0604020202020204" pitchFamily="34" charset="0"/>
              <a:buChar char="•"/>
            </a:pPr>
            <a:r>
              <a:rPr lang="en-US" sz="2000" dirty="0" err="1"/>
              <a:t>Automon</a:t>
            </a:r>
            <a:endParaRPr lang="en-US" sz="2000" dirty="0"/>
          </a:p>
          <a:p>
            <a:pPr marL="742950" lvl="1" indent="-285750">
              <a:buFont typeface="Arial" panose="020B0604020202020204" pitchFamily="34" charset="0"/>
              <a:buChar char="•"/>
            </a:pPr>
            <a:r>
              <a:rPr lang="en-US" sz="2000" dirty="0"/>
              <a:t>Contracted vendor</a:t>
            </a:r>
          </a:p>
          <a:p>
            <a:pPr marL="285750" indent="-285750">
              <a:buFont typeface="Arial" panose="020B0604020202020204" pitchFamily="34" charset="0"/>
              <a:buChar char="•"/>
            </a:pPr>
            <a:r>
              <a:rPr lang="en-US" sz="2000" dirty="0"/>
              <a:t>Training</a:t>
            </a:r>
          </a:p>
          <a:p>
            <a:pPr marL="742950" lvl="1" indent="-285750">
              <a:buFont typeface="Arial" panose="020B0604020202020204" pitchFamily="34" charset="0"/>
              <a:buChar char="•"/>
            </a:pPr>
            <a:r>
              <a:rPr lang="en-US" sz="2000" dirty="0" err="1"/>
              <a:t>Automon</a:t>
            </a:r>
            <a:r>
              <a:rPr lang="en-US" sz="2000" dirty="0"/>
              <a:t> will host live trainings from:</a:t>
            </a:r>
          </a:p>
          <a:p>
            <a:pPr marL="1200150" lvl="2" indent="-285750">
              <a:buFont typeface="Arial" panose="020B0604020202020204" pitchFamily="34" charset="0"/>
              <a:buChar char="•"/>
            </a:pPr>
            <a:r>
              <a:rPr lang="en-US" sz="2000" dirty="0"/>
              <a:t>March 21 – 31</a:t>
            </a:r>
          </a:p>
          <a:p>
            <a:pPr marL="1657350" lvl="3" indent="-285750">
              <a:buFont typeface="Arial" panose="020B0604020202020204" pitchFamily="34" charset="0"/>
              <a:buChar char="•"/>
            </a:pPr>
            <a:r>
              <a:rPr lang="en-US" sz="2000" dirty="0"/>
              <a:t>Admin training: 4 sessions</a:t>
            </a:r>
          </a:p>
          <a:p>
            <a:pPr marL="1657350" lvl="3" indent="-285750">
              <a:buFont typeface="Arial" panose="020B0604020202020204" pitchFamily="34" charset="0"/>
              <a:buChar char="•"/>
            </a:pPr>
            <a:r>
              <a:rPr lang="en-US" sz="2000" dirty="0"/>
              <a:t>End user training: 14</a:t>
            </a:r>
          </a:p>
          <a:p>
            <a:pPr marL="285750" indent="-285750">
              <a:buFont typeface="Arial" panose="020B0604020202020204" pitchFamily="34" charset="0"/>
              <a:buChar char="•"/>
            </a:pPr>
            <a:r>
              <a:rPr lang="en-US" sz="2000" dirty="0"/>
              <a:t>User Types</a:t>
            </a:r>
          </a:p>
          <a:p>
            <a:pPr marL="742950" lvl="1" indent="-285750">
              <a:buFont typeface="Arial" panose="020B0604020202020204" pitchFamily="34" charset="0"/>
              <a:buChar char="•"/>
            </a:pPr>
            <a:r>
              <a:rPr lang="en-US" sz="2000" dirty="0"/>
              <a:t>Local Administrative User</a:t>
            </a:r>
          </a:p>
          <a:p>
            <a:pPr marL="1200150" lvl="2" indent="-285750">
              <a:buFont typeface="Arial" panose="020B0604020202020204" pitchFamily="34" charset="0"/>
              <a:buChar char="•"/>
            </a:pPr>
            <a:r>
              <a:rPr lang="en-US" sz="2000" dirty="0"/>
              <a:t>More than one LAU per location</a:t>
            </a:r>
          </a:p>
          <a:p>
            <a:pPr marL="1200150" lvl="2" indent="-285750">
              <a:buFont typeface="Arial" panose="020B0604020202020204" pitchFamily="34" charset="0"/>
              <a:buChar char="•"/>
            </a:pPr>
            <a:r>
              <a:rPr lang="en-US" sz="2000" dirty="0"/>
              <a:t>Same LAU for multiple locations</a:t>
            </a:r>
          </a:p>
          <a:p>
            <a:pPr marL="742950" lvl="1" indent="-285750">
              <a:buFont typeface="Arial" panose="020B0604020202020204" pitchFamily="34" charset="0"/>
              <a:buChar char="•"/>
            </a:pPr>
            <a:r>
              <a:rPr lang="en-US" sz="2000" dirty="0"/>
              <a:t>End Users</a:t>
            </a:r>
          </a:p>
          <a:p>
            <a:pPr marL="1200150" lvl="2" indent="-285750">
              <a:buFont typeface="Arial" panose="020B0604020202020204" pitchFamily="34" charset="0"/>
              <a:buChar char="•"/>
            </a:pPr>
            <a:r>
              <a:rPr lang="en-US" sz="2000" dirty="0"/>
              <a:t>Will be added by the LAU</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931428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3397-EA25-43C7-841B-C90FD7E9BFF0}"/>
              </a:ext>
            </a:extLst>
          </p:cNvPr>
          <p:cNvSpPr>
            <a:spLocks noGrp="1"/>
          </p:cNvSpPr>
          <p:nvPr>
            <p:ph type="ctrTitle"/>
          </p:nvPr>
        </p:nvSpPr>
        <p:spPr>
          <a:xfrm>
            <a:off x="1627321" y="518285"/>
            <a:ext cx="10134369" cy="1178540"/>
          </a:xfrm>
        </p:spPr>
        <p:txBody>
          <a:bodyPr/>
          <a:lstStyle/>
          <a:p>
            <a:r>
              <a:rPr lang="en-US" dirty="0"/>
              <a:t>Additional Reporting Requirements</a:t>
            </a:r>
          </a:p>
        </p:txBody>
      </p:sp>
      <p:sp>
        <p:nvSpPr>
          <p:cNvPr id="4" name="Content Placeholder 3">
            <a:extLst>
              <a:ext uri="{FF2B5EF4-FFF2-40B4-BE49-F238E27FC236}">
                <a16:creationId xmlns:a16="http://schemas.microsoft.com/office/drawing/2014/main" id="{75010940-A10A-4059-BFA6-F73601544F20}"/>
              </a:ext>
            </a:extLst>
          </p:cNvPr>
          <p:cNvSpPr>
            <a:spLocks noGrp="1"/>
          </p:cNvSpPr>
          <p:nvPr>
            <p:ph sz="half" idx="2"/>
          </p:nvPr>
        </p:nvSpPr>
        <p:spPr>
          <a:xfrm>
            <a:off x="1634608" y="2330824"/>
            <a:ext cx="10134369" cy="3846139"/>
          </a:xfrm>
        </p:spPr>
        <p:txBody>
          <a:bodyPr/>
          <a:lstStyle/>
          <a:p>
            <a:r>
              <a:rPr lang="en-US" sz="1800" b="0" i="0" u="none" strike="noStrike" baseline="0" dirty="0">
                <a:latin typeface="Calibri" panose="020F0502020204030204" pitchFamily="34" charset="0"/>
              </a:rPr>
              <a:t>County and district clerks will not be reporting these data elements given that:</a:t>
            </a:r>
          </a:p>
          <a:p>
            <a:pPr lvl="1"/>
            <a:r>
              <a:rPr lang="en-US" sz="1800" b="0" i="0" u="none" strike="noStrike" baseline="0" dirty="0">
                <a:latin typeface="Calibri" panose="020F0502020204030204" pitchFamily="34" charset="0"/>
              </a:rPr>
              <a:t>In most cases, </a:t>
            </a:r>
            <a:r>
              <a:rPr lang="en-US" sz="1800" b="0" i="0" u="none" strike="noStrike" baseline="0" dirty="0" err="1">
                <a:latin typeface="Calibri" panose="020F0502020204030204" pitchFamily="34" charset="0"/>
              </a:rPr>
              <a:t>magistration</a:t>
            </a:r>
            <a:r>
              <a:rPr lang="en-US" sz="1800" b="0" i="0" u="none" strike="noStrike" baseline="0" dirty="0">
                <a:latin typeface="Calibri" panose="020F0502020204030204" pitchFamily="34" charset="0"/>
              </a:rPr>
              <a:t> activity occurs before prosecution files a case.</a:t>
            </a:r>
          </a:p>
          <a:p>
            <a:endParaRPr lang="en-US" sz="1800" b="0" i="0" u="none" strike="noStrike" baseline="0" dirty="0">
              <a:latin typeface="Calibri" panose="020F0502020204030204" pitchFamily="34" charset="0"/>
            </a:endParaRPr>
          </a:p>
          <a:p>
            <a:pPr marR="2370" lvl="1"/>
            <a:r>
              <a:rPr lang="en-US" sz="1800" b="0" i="0" u="none" strike="noStrike" baseline="0" dirty="0" err="1">
                <a:latin typeface="Calibri" panose="020F0502020204030204" pitchFamily="34" charset="0"/>
              </a:rPr>
              <a:t>Magistration</a:t>
            </a:r>
            <a:r>
              <a:rPr lang="en-US" sz="1800" b="0" i="0" u="none" strike="noStrike" baseline="0" dirty="0">
                <a:latin typeface="Calibri" panose="020F0502020204030204" pitchFamily="34" charset="0"/>
              </a:rPr>
              <a:t> arrangements vary by jurisdiction and bail may be set by a variety of officials depending on local rules – judges, judges acting as magistrates, magistrates employed by a local jurisdiction or even a jailer, sheriff, or other peace officer.</a:t>
            </a:r>
          </a:p>
          <a:p>
            <a:endParaRPr lang="en-US" sz="1800" b="0" i="0" u="none" strike="noStrike" baseline="0" dirty="0">
              <a:latin typeface="Calibri" panose="020F0502020204030204" pitchFamily="34" charset="0"/>
            </a:endParaRPr>
          </a:p>
          <a:p>
            <a:pPr marR="1090" lvl="1"/>
            <a:r>
              <a:rPr lang="en-US" sz="1800" b="0" i="0" u="none" strike="noStrike" baseline="0" dirty="0">
                <a:latin typeface="Calibri" panose="020F0502020204030204" pitchFamily="34" charset="0"/>
              </a:rPr>
              <a:t>Case management systems are designed to capture information at the time of case filing, so district clerks and county clerks would not be able to report this information</a:t>
            </a:r>
          </a:p>
          <a:p>
            <a:endParaRPr lang="en-US" dirty="0"/>
          </a:p>
        </p:txBody>
      </p:sp>
      <p:sp>
        <p:nvSpPr>
          <p:cNvPr id="6" name="Text Placeholder 5">
            <a:extLst>
              <a:ext uri="{FF2B5EF4-FFF2-40B4-BE49-F238E27FC236}">
                <a16:creationId xmlns:a16="http://schemas.microsoft.com/office/drawing/2014/main" id="{C4FDBF3B-814F-4B9F-8130-8F1415520A70}"/>
              </a:ext>
            </a:extLst>
          </p:cNvPr>
          <p:cNvSpPr>
            <a:spLocks noGrp="1"/>
          </p:cNvSpPr>
          <p:nvPr>
            <p:ph type="body" sz="quarter" idx="3"/>
          </p:nvPr>
        </p:nvSpPr>
        <p:spPr>
          <a:xfrm>
            <a:off x="1627321" y="1468740"/>
            <a:ext cx="10135807" cy="823912"/>
          </a:xfrm>
        </p:spPr>
        <p:txBody>
          <a:bodyPr/>
          <a:lstStyle/>
          <a:p>
            <a:r>
              <a:rPr lang="en-US" dirty="0"/>
              <a:t>Notes:</a:t>
            </a:r>
          </a:p>
        </p:txBody>
      </p:sp>
    </p:spTree>
    <p:extLst>
      <p:ext uri="{BB962C8B-B14F-4D97-AF65-F5344CB8AC3E}">
        <p14:creationId xmlns:p14="http://schemas.microsoft.com/office/powerpoint/2010/main" val="1061166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3397-EA25-43C7-841B-C90FD7E9BFF0}"/>
              </a:ext>
            </a:extLst>
          </p:cNvPr>
          <p:cNvSpPr>
            <a:spLocks noGrp="1"/>
          </p:cNvSpPr>
          <p:nvPr>
            <p:ph type="ctrTitle"/>
          </p:nvPr>
        </p:nvSpPr>
        <p:spPr>
          <a:xfrm>
            <a:off x="1627321" y="518285"/>
            <a:ext cx="10134369" cy="1178540"/>
          </a:xfrm>
        </p:spPr>
        <p:txBody>
          <a:bodyPr/>
          <a:lstStyle/>
          <a:p>
            <a:r>
              <a:rPr lang="en-US" dirty="0"/>
              <a:t>Additional Reporting Requirements</a:t>
            </a:r>
          </a:p>
        </p:txBody>
      </p:sp>
      <p:sp>
        <p:nvSpPr>
          <p:cNvPr id="4" name="Content Placeholder 3">
            <a:extLst>
              <a:ext uri="{FF2B5EF4-FFF2-40B4-BE49-F238E27FC236}">
                <a16:creationId xmlns:a16="http://schemas.microsoft.com/office/drawing/2014/main" id="{75010940-A10A-4059-BFA6-F73601544F20}"/>
              </a:ext>
            </a:extLst>
          </p:cNvPr>
          <p:cNvSpPr>
            <a:spLocks noGrp="1"/>
          </p:cNvSpPr>
          <p:nvPr>
            <p:ph sz="half" idx="2"/>
          </p:nvPr>
        </p:nvSpPr>
        <p:spPr>
          <a:xfrm>
            <a:off x="1634608" y="2330824"/>
            <a:ext cx="10134369" cy="3846139"/>
          </a:xfrm>
        </p:spPr>
        <p:txBody>
          <a:bodyPr>
            <a:normAutofit lnSpcReduction="10000"/>
          </a:bodyPr>
          <a:lstStyle/>
          <a:p>
            <a:pPr marR="1130"/>
            <a:r>
              <a:rPr lang="en-US" sz="1800" b="0" i="0" u="none" strike="noStrike" baseline="0" dirty="0">
                <a:latin typeface="Calibri" panose="020F0502020204030204" pitchFamily="34" charset="0"/>
              </a:rPr>
              <a:t>Justices of the peace, municipal courts, and other magistrates will not be reporting these data elements given that:</a:t>
            </a:r>
          </a:p>
          <a:p>
            <a:pPr marR="5570" lvl="1"/>
            <a:r>
              <a:rPr lang="en-US" sz="1800" b="0" i="0" u="none" strike="noStrike" baseline="0" dirty="0" err="1">
                <a:latin typeface="Calibri" panose="020F0502020204030204" pitchFamily="34" charset="0"/>
              </a:rPr>
              <a:t>Magistration</a:t>
            </a:r>
            <a:r>
              <a:rPr lang="en-US" sz="1800" b="0" i="0" u="none" strike="noStrike" baseline="0" dirty="0">
                <a:latin typeface="Calibri" panose="020F0502020204030204" pitchFamily="34" charset="0"/>
              </a:rPr>
              <a:t> arrangements vary by jurisdiction and bail may be set by a variety of officials depending on local rules – judges, judges acting as magistrates, magistrates employed by a local jurisdiction or even a jailer, sheriff, or other peace officer.</a:t>
            </a:r>
          </a:p>
          <a:p>
            <a:endParaRPr lang="en-US" sz="1800" b="0" i="0" u="none" strike="noStrike" baseline="0" dirty="0">
              <a:latin typeface="Calibri" panose="020F0502020204030204" pitchFamily="34" charset="0"/>
            </a:endParaRPr>
          </a:p>
          <a:p>
            <a:pPr marR="1430" lvl="1"/>
            <a:r>
              <a:rPr lang="en-US" sz="1800" b="0" i="0" u="none" strike="noStrike" baseline="0" dirty="0">
                <a:latin typeface="Calibri" panose="020F0502020204030204" pitchFamily="34" charset="0"/>
              </a:rPr>
              <a:t>While there is a system established on the Judicial Council monthly reports for capturing magistrate activity from justice or municipal court judges acting as magistrates, reporting is incomplete and data quality is poor due to lack of processes and systems to collect the information, which must often be tracked manually.</a:t>
            </a:r>
          </a:p>
          <a:p>
            <a:endParaRPr lang="en-US" sz="1800" b="0" i="0" u="none" strike="noStrike" baseline="0" dirty="0">
              <a:latin typeface="Calibri" panose="020F0502020204030204" pitchFamily="34" charset="0"/>
            </a:endParaRPr>
          </a:p>
          <a:p>
            <a:pPr marR="5800" lvl="1"/>
            <a:r>
              <a:rPr lang="en-US" sz="1800" b="0" i="0" u="none" strike="noStrike" baseline="0" dirty="0">
                <a:latin typeface="Calibri" panose="020F0502020204030204" pitchFamily="34" charset="0"/>
              </a:rPr>
              <a:t>There is no established system for collecting data from other magistrates, jailers, or other peace officers.</a:t>
            </a:r>
          </a:p>
          <a:p>
            <a:endParaRPr lang="en-US" dirty="0"/>
          </a:p>
        </p:txBody>
      </p:sp>
      <p:sp>
        <p:nvSpPr>
          <p:cNvPr id="6" name="Text Placeholder 5">
            <a:extLst>
              <a:ext uri="{FF2B5EF4-FFF2-40B4-BE49-F238E27FC236}">
                <a16:creationId xmlns:a16="http://schemas.microsoft.com/office/drawing/2014/main" id="{C4FDBF3B-814F-4B9F-8130-8F1415520A70}"/>
              </a:ext>
            </a:extLst>
          </p:cNvPr>
          <p:cNvSpPr>
            <a:spLocks noGrp="1"/>
          </p:cNvSpPr>
          <p:nvPr>
            <p:ph type="body" sz="quarter" idx="3"/>
          </p:nvPr>
        </p:nvSpPr>
        <p:spPr>
          <a:xfrm>
            <a:off x="1627321" y="1468740"/>
            <a:ext cx="10135807" cy="823912"/>
          </a:xfrm>
        </p:spPr>
        <p:txBody>
          <a:bodyPr/>
          <a:lstStyle/>
          <a:p>
            <a:r>
              <a:rPr lang="en-US" dirty="0"/>
              <a:t>Notes:</a:t>
            </a:r>
          </a:p>
        </p:txBody>
      </p:sp>
    </p:spTree>
    <p:extLst>
      <p:ext uri="{BB962C8B-B14F-4D97-AF65-F5344CB8AC3E}">
        <p14:creationId xmlns:p14="http://schemas.microsoft.com/office/powerpoint/2010/main" val="601019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1">
            <a:extLst>
              <a:ext uri="{FF2B5EF4-FFF2-40B4-BE49-F238E27FC236}">
                <a16:creationId xmlns:a16="http://schemas.microsoft.com/office/drawing/2014/main" id="{2BAB0FDB-7288-4577-B442-5E5BCD676E77}"/>
              </a:ext>
            </a:extLst>
          </p:cNvPr>
          <p:cNvSpPr>
            <a:spLocks noGrp="1"/>
          </p:cNvSpPr>
          <p:nvPr>
            <p:ph type="ctrTitle"/>
          </p:nvPr>
        </p:nvSpPr>
        <p:spPr>
          <a:xfrm>
            <a:off x="1627188" y="339725"/>
            <a:ext cx="10134600" cy="1200329"/>
          </a:xfrm>
        </p:spPr>
        <p:txBody>
          <a:bodyPr/>
          <a:lstStyle/>
          <a:p>
            <a:r>
              <a:rPr lang="en-US" dirty="0"/>
              <a:t>Additional Reporting Requirements</a:t>
            </a:r>
          </a:p>
        </p:txBody>
      </p:sp>
      <p:sp>
        <p:nvSpPr>
          <p:cNvPr id="13" name="TextBox 12">
            <a:extLst>
              <a:ext uri="{FF2B5EF4-FFF2-40B4-BE49-F238E27FC236}">
                <a16:creationId xmlns:a16="http://schemas.microsoft.com/office/drawing/2014/main" id="{E6054A55-2739-4960-9C7A-C21E2CB46119}"/>
              </a:ext>
            </a:extLst>
          </p:cNvPr>
          <p:cNvSpPr txBox="1"/>
          <p:nvPr/>
        </p:nvSpPr>
        <p:spPr>
          <a:xfrm>
            <a:off x="1123950" y="1809750"/>
            <a:ext cx="10410826" cy="2554545"/>
          </a:xfrm>
          <a:prstGeom prst="rect">
            <a:avLst/>
          </a:prstGeom>
          <a:noFill/>
        </p:spPr>
        <p:txBody>
          <a:bodyPr wrap="square">
            <a:spAutoFit/>
          </a:bodyPr>
          <a:lstStyle/>
          <a:p>
            <a:r>
              <a:rPr lang="en-US" sz="2000" b="0" i="0" u="none" strike="noStrike" baseline="0" dirty="0">
                <a:latin typeface="Calibri" panose="020F0502020204030204" pitchFamily="34" charset="0"/>
              </a:rPr>
              <a:t>The clerk of each court setting bail in criminal cases shall report:</a:t>
            </a:r>
          </a:p>
          <a:p>
            <a:endParaRPr lang="en-US" sz="2000" b="0" i="0" u="none" strike="noStrike" baseline="0" dirty="0">
              <a:latin typeface="Calibri" panose="020F0502020204030204" pitchFamily="34" charset="0"/>
            </a:endParaRPr>
          </a:p>
          <a:p>
            <a:r>
              <a:rPr lang="en-US" sz="2000" b="1" i="0" u="none" strike="noStrike" baseline="0" dirty="0">
                <a:latin typeface="Calibri" panose="020F0502020204030204" pitchFamily="34" charset="0"/>
              </a:rPr>
              <a:t>(2) the number of </a:t>
            </a:r>
            <a:r>
              <a:rPr lang="en-US" sz="2000" b="1" i="0" u="none" strike="noStrike" baseline="0" dirty="0">
                <a:solidFill>
                  <a:srgbClr val="FF0000"/>
                </a:solidFill>
                <a:latin typeface="Calibri" panose="020F0502020204030204" pitchFamily="34" charset="0"/>
              </a:rPr>
              <a:t>cases in which </a:t>
            </a:r>
            <a:r>
              <a:rPr lang="en-US" sz="2000" b="1" i="0" u="none" strike="noStrike" baseline="0" dirty="0">
                <a:solidFill>
                  <a:srgbClr val="000000"/>
                </a:solidFill>
                <a:latin typeface="Calibri" panose="020F0502020204030204" pitchFamily="34" charset="0"/>
              </a:rPr>
              <a:t>defendants released on bail subsequently failed to appear.</a:t>
            </a:r>
          </a:p>
          <a:p>
            <a:endParaRPr lang="en-US" sz="2000" b="0" i="0" u="none" strike="noStrike" baseline="0" dirty="0">
              <a:latin typeface="Calibri" panose="020F0502020204030204" pitchFamily="34" charset="0"/>
            </a:endParaRPr>
          </a:p>
          <a:p>
            <a:pPr marL="342900" indent="-342900">
              <a:buFont typeface="Arial" panose="020B0604020202020204" pitchFamily="34" charset="0"/>
              <a:buChar char="•"/>
            </a:pPr>
            <a:r>
              <a:rPr lang="en-US" sz="2000" b="0" i="0" u="none" strike="noStrike" baseline="0" dirty="0">
                <a:latin typeface="Calibri" panose="020F0502020204030204" pitchFamily="34" charset="0"/>
              </a:rPr>
              <a:t>Issuance of an arrest warrant for a </a:t>
            </a:r>
            <a:r>
              <a:rPr lang="en-US" sz="2000" b="0" i="0" u="sng" strike="noStrike" baseline="0" dirty="0">
                <a:latin typeface="Calibri" panose="020F0502020204030204" pitchFamily="34" charset="0"/>
              </a:rPr>
              <a:t>Failure to Appear </a:t>
            </a:r>
            <a:r>
              <a:rPr lang="en-US" sz="2000" b="0" i="0" u="none" strike="noStrike" baseline="0" dirty="0">
                <a:latin typeface="Calibri" panose="020F0502020204030204" pitchFamily="34" charset="0"/>
              </a:rPr>
              <a:t>should trigger a case to be reported in the Additional Activity section of the Criminal report. To differentiate a warrant for failure to appear from other warrants, it is recommended that clerks and case management system establish a separate code/form for warrants involving failure to appear.</a:t>
            </a:r>
          </a:p>
        </p:txBody>
      </p:sp>
    </p:spTree>
    <p:extLst>
      <p:ext uri="{BB962C8B-B14F-4D97-AF65-F5344CB8AC3E}">
        <p14:creationId xmlns:p14="http://schemas.microsoft.com/office/powerpoint/2010/main" val="331365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1">
            <a:extLst>
              <a:ext uri="{FF2B5EF4-FFF2-40B4-BE49-F238E27FC236}">
                <a16:creationId xmlns:a16="http://schemas.microsoft.com/office/drawing/2014/main" id="{2BAB0FDB-7288-4577-B442-5E5BCD676E77}"/>
              </a:ext>
            </a:extLst>
          </p:cNvPr>
          <p:cNvSpPr>
            <a:spLocks noGrp="1"/>
          </p:cNvSpPr>
          <p:nvPr>
            <p:ph type="ctrTitle"/>
          </p:nvPr>
        </p:nvSpPr>
        <p:spPr>
          <a:xfrm>
            <a:off x="1627188" y="339725"/>
            <a:ext cx="10134600" cy="1200329"/>
          </a:xfrm>
        </p:spPr>
        <p:txBody>
          <a:bodyPr/>
          <a:lstStyle/>
          <a:p>
            <a:r>
              <a:rPr lang="en-US" dirty="0"/>
              <a:t>Additional Reporting Requirements</a:t>
            </a:r>
          </a:p>
        </p:txBody>
      </p:sp>
      <p:sp>
        <p:nvSpPr>
          <p:cNvPr id="13" name="TextBox 12">
            <a:extLst>
              <a:ext uri="{FF2B5EF4-FFF2-40B4-BE49-F238E27FC236}">
                <a16:creationId xmlns:a16="http://schemas.microsoft.com/office/drawing/2014/main" id="{E6054A55-2739-4960-9C7A-C21E2CB46119}"/>
              </a:ext>
            </a:extLst>
          </p:cNvPr>
          <p:cNvSpPr txBox="1"/>
          <p:nvPr/>
        </p:nvSpPr>
        <p:spPr>
          <a:xfrm>
            <a:off x="1123950" y="1809750"/>
            <a:ext cx="10410826" cy="4801314"/>
          </a:xfrm>
          <a:prstGeom prst="rect">
            <a:avLst/>
          </a:prstGeom>
          <a:noFill/>
        </p:spPr>
        <p:txBody>
          <a:bodyPr wrap="square">
            <a:spAutoFit/>
          </a:bodyPr>
          <a:lstStyle/>
          <a:p>
            <a:pPr marR="3040"/>
            <a:r>
              <a:rPr lang="en-US" sz="1800" b="0" i="0" u="none" strike="noStrike" baseline="0" dirty="0">
                <a:latin typeface="Calibri" panose="020F0502020204030204" pitchFamily="34" charset="0"/>
              </a:rPr>
              <a:t>Notes:</a:t>
            </a:r>
          </a:p>
          <a:p>
            <a:pPr marL="285750" marR="3040" indent="-285750">
              <a:buFont typeface="Arial" panose="020B0604020202020204" pitchFamily="34" charset="0"/>
              <a:buChar char="•"/>
            </a:pPr>
            <a:r>
              <a:rPr lang="en-US" sz="1800" b="0" i="0" u="none" strike="noStrike" baseline="0" dirty="0">
                <a:latin typeface="Calibri" panose="020F0502020204030204" pitchFamily="34" charset="0"/>
              </a:rPr>
              <a:t>This data element potentially overlaps with item 2 given that a failure to appear may result in new charge of failure to appear being filed. It also potentially overlaps with the item 3 given that committing an offense while released on bail or community supervision also violates the condition of release. A general condition of a bond is usually:</a:t>
            </a:r>
          </a:p>
          <a:p>
            <a:endParaRPr lang="en-US" sz="1800" b="0" i="1" u="none" strike="noStrike" baseline="0" dirty="0">
              <a:latin typeface="Calibri" panose="020F0502020204030204" pitchFamily="34" charset="0"/>
            </a:endParaRPr>
          </a:p>
          <a:p>
            <a:r>
              <a:rPr lang="en-US" sz="1800" b="0" i="1" u="none" strike="noStrike" baseline="0" dirty="0">
                <a:latin typeface="Calibri" panose="020F0502020204030204" pitchFamily="34" charset="0"/>
              </a:rPr>
              <a:t>Defendant shall not commit, be charged with, or be arrested for the commission of any subsequent criminal offense in violation of the laws of the State of Texas, any other state, or of the United States.</a:t>
            </a:r>
          </a:p>
          <a:p>
            <a:endParaRPr lang="en-US" sz="1800" b="0" i="1" u="none" strike="noStrike" baseline="0" dirty="0">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latin typeface="Calibri" panose="020F0502020204030204" pitchFamily="34" charset="0"/>
              </a:rPr>
              <a:t>As a result, the same event might be reported under (2), (3) and (4), resulting in duplicative</a:t>
            </a:r>
          </a:p>
          <a:p>
            <a:r>
              <a:rPr lang="en-US" sz="1800" b="0" i="0" u="none" strike="noStrike" baseline="0" dirty="0">
                <a:latin typeface="Calibri" panose="020F0502020204030204" pitchFamily="34" charset="0"/>
              </a:rPr>
              <a:t>reporting.</a:t>
            </a:r>
          </a:p>
          <a:p>
            <a:endParaRPr lang="en-US" dirty="0">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latin typeface="Calibri" panose="020F0502020204030204" pitchFamily="34" charset="0"/>
              </a:rPr>
              <a:t>This data element will be reported by district and county clerks.</a:t>
            </a:r>
          </a:p>
          <a:p>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latin typeface="Calibri" panose="020F0502020204030204" pitchFamily="34" charset="0"/>
              </a:rPr>
              <a:t>Case management systems and the Judicial Council court activity reports are designed to track</a:t>
            </a:r>
          </a:p>
          <a:p>
            <a:r>
              <a:rPr lang="en-US" sz="1800" b="1" i="0" u="none" strike="noStrike" baseline="0" dirty="0">
                <a:latin typeface="Calibri" panose="020F0502020204030204" pitchFamily="34" charset="0"/>
              </a:rPr>
              <a:t>cases</a:t>
            </a:r>
            <a:r>
              <a:rPr lang="en-US" sz="1800" b="0" i="0" u="none" strike="noStrike" baseline="0" dirty="0">
                <a:latin typeface="Calibri" panose="020F0502020204030204" pitchFamily="34" charset="0"/>
              </a:rPr>
              <a:t>, not defendants, so case events will be the unit of count rather than defendants.</a:t>
            </a:r>
          </a:p>
          <a:p>
            <a:endParaRPr lang="en-US"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3017318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1">
            <a:extLst>
              <a:ext uri="{FF2B5EF4-FFF2-40B4-BE49-F238E27FC236}">
                <a16:creationId xmlns:a16="http://schemas.microsoft.com/office/drawing/2014/main" id="{2BAB0FDB-7288-4577-B442-5E5BCD676E77}"/>
              </a:ext>
            </a:extLst>
          </p:cNvPr>
          <p:cNvSpPr>
            <a:spLocks noGrp="1"/>
          </p:cNvSpPr>
          <p:nvPr>
            <p:ph type="ctrTitle"/>
          </p:nvPr>
        </p:nvSpPr>
        <p:spPr>
          <a:xfrm>
            <a:off x="1627188" y="339725"/>
            <a:ext cx="10134600" cy="1200329"/>
          </a:xfrm>
        </p:spPr>
        <p:txBody>
          <a:bodyPr/>
          <a:lstStyle/>
          <a:p>
            <a:r>
              <a:rPr lang="en-US" dirty="0"/>
              <a:t>Additional Reporting Requirements</a:t>
            </a:r>
          </a:p>
        </p:txBody>
      </p:sp>
      <p:sp>
        <p:nvSpPr>
          <p:cNvPr id="13" name="TextBox 12">
            <a:extLst>
              <a:ext uri="{FF2B5EF4-FFF2-40B4-BE49-F238E27FC236}">
                <a16:creationId xmlns:a16="http://schemas.microsoft.com/office/drawing/2014/main" id="{E6054A55-2739-4960-9C7A-C21E2CB46119}"/>
              </a:ext>
            </a:extLst>
          </p:cNvPr>
          <p:cNvSpPr txBox="1"/>
          <p:nvPr/>
        </p:nvSpPr>
        <p:spPr>
          <a:xfrm>
            <a:off x="1123950" y="1809750"/>
            <a:ext cx="10410826" cy="3262432"/>
          </a:xfrm>
          <a:prstGeom prst="rect">
            <a:avLst/>
          </a:prstGeom>
          <a:noFill/>
        </p:spPr>
        <p:txBody>
          <a:bodyPr wrap="square">
            <a:spAutoFit/>
          </a:bodyPr>
          <a:lstStyle/>
          <a:p>
            <a:r>
              <a:rPr lang="en-US" sz="2000" b="0" i="0" u="none" strike="noStrike" baseline="0" dirty="0">
                <a:latin typeface="Calibri" panose="020F0502020204030204" pitchFamily="34" charset="0"/>
              </a:rPr>
              <a:t>The clerk of each court setting bail in criminal cases shall report:</a:t>
            </a:r>
          </a:p>
          <a:p>
            <a:endParaRPr lang="en-US" sz="2000" b="0" i="0" u="none" strike="noStrike" baseline="0" dirty="0">
              <a:latin typeface="Calibri" panose="020F0502020204030204" pitchFamily="34" charset="0"/>
            </a:endParaRPr>
          </a:p>
          <a:p>
            <a:r>
              <a:rPr lang="en-US" sz="1800" b="1" i="0" u="none" strike="noStrike" baseline="0" dirty="0">
                <a:latin typeface="Calibri" panose="020F0502020204030204" pitchFamily="34" charset="0"/>
              </a:rPr>
              <a:t>(3) the number of </a:t>
            </a:r>
            <a:r>
              <a:rPr lang="en-US" sz="1800" b="1" i="0" u="none" strike="noStrike" baseline="0" dirty="0">
                <a:solidFill>
                  <a:srgbClr val="FF0000"/>
                </a:solidFill>
                <a:latin typeface="Calibri" panose="020F0502020204030204" pitchFamily="34" charset="0"/>
              </a:rPr>
              <a:t>cases in which </a:t>
            </a:r>
            <a:r>
              <a:rPr lang="en-US" sz="1800" b="1" i="0" u="none" strike="noStrike" baseline="0" dirty="0">
                <a:solidFill>
                  <a:srgbClr val="000000"/>
                </a:solidFill>
                <a:latin typeface="Calibri" panose="020F0502020204030204" pitchFamily="34" charset="0"/>
              </a:rPr>
              <a:t>defendants released on bail subsequently violated a</a:t>
            </a:r>
          </a:p>
          <a:p>
            <a:r>
              <a:rPr lang="en-US" sz="1800" b="1" i="0" u="none" strike="noStrike" baseline="0" dirty="0">
                <a:latin typeface="Calibri" panose="020F0502020204030204" pitchFamily="34" charset="0"/>
              </a:rPr>
              <a:t>condition of release.</a:t>
            </a:r>
          </a:p>
          <a:p>
            <a:endParaRPr lang="en-US" sz="2000" b="0" i="0" u="none" strike="noStrike" baseline="0" dirty="0">
              <a:latin typeface="Calibri" panose="020F0502020204030204" pitchFamily="34" charset="0"/>
            </a:endParaRPr>
          </a:p>
          <a:p>
            <a:pPr marL="285750" marR="1460" indent="-285750">
              <a:buFont typeface="Arial" panose="020B0604020202020204" pitchFamily="34" charset="0"/>
              <a:buChar char="•"/>
            </a:pPr>
            <a:r>
              <a:rPr lang="en-US" sz="1800" b="0" i="0" u="none" strike="noStrike" baseline="0" dirty="0">
                <a:latin typeface="Calibri" panose="020F0502020204030204" pitchFamily="34" charset="0"/>
              </a:rPr>
              <a:t> Issuance of an arrest warrant for </a:t>
            </a:r>
            <a:r>
              <a:rPr lang="en-US" sz="1800" b="0" i="0" u="sng" strike="noStrike" baseline="0" dirty="0">
                <a:latin typeface="Calibri" panose="020F0502020204030204" pitchFamily="34" charset="0"/>
              </a:rPr>
              <a:t>Violation of Bond Conditions, </a:t>
            </a:r>
            <a:r>
              <a:rPr lang="en-US" sz="1800" b="1" i="0" u="none" strike="noStrike" baseline="0" dirty="0">
                <a:latin typeface="Calibri" panose="020F0502020204030204" pitchFamily="34" charset="0"/>
              </a:rPr>
              <a:t>not related to failure to appear or the commission of a new offense</a:t>
            </a:r>
            <a:r>
              <a:rPr lang="en-US" sz="1800" b="0" i="0" u="none" strike="noStrike" baseline="0" dirty="0">
                <a:latin typeface="Calibri" panose="020F0502020204030204" pitchFamily="34" charset="0"/>
              </a:rPr>
              <a:t>, should trigger a case to be reported in the Additional Activity section of the Criminal report. To differentiate a warrant for violation of bond conditions from other warrants, it is recommended that clerks and case management system establish a separate code/form for warrants involving violation of bond conditions </a:t>
            </a:r>
            <a:r>
              <a:rPr lang="en-US" sz="1800" b="0" i="0" u="sng" strike="noStrike" baseline="0" dirty="0">
                <a:latin typeface="Calibri" panose="020F0502020204030204" pitchFamily="34" charset="0"/>
              </a:rPr>
              <a:t>other than failure to appear</a:t>
            </a:r>
            <a:r>
              <a:rPr lang="en-US" sz="1800" b="0" i="0" u="none" strike="noStrike" baseline="0" dirty="0">
                <a:latin typeface="Calibri" panose="020F0502020204030204" pitchFamily="34" charset="0"/>
              </a:rPr>
              <a:t>.</a:t>
            </a:r>
          </a:p>
          <a:p>
            <a:endParaRPr lang="en-US" sz="2000" b="0" i="0" u="none" strike="noStrike" baseline="0" dirty="0">
              <a:latin typeface="Calibri" panose="020F0502020204030204" pitchFamily="34" charset="0"/>
            </a:endParaRPr>
          </a:p>
        </p:txBody>
      </p:sp>
    </p:spTree>
    <p:extLst>
      <p:ext uri="{BB962C8B-B14F-4D97-AF65-F5344CB8AC3E}">
        <p14:creationId xmlns:p14="http://schemas.microsoft.com/office/powerpoint/2010/main" val="3037585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1">
            <a:extLst>
              <a:ext uri="{FF2B5EF4-FFF2-40B4-BE49-F238E27FC236}">
                <a16:creationId xmlns:a16="http://schemas.microsoft.com/office/drawing/2014/main" id="{2BAB0FDB-7288-4577-B442-5E5BCD676E77}"/>
              </a:ext>
            </a:extLst>
          </p:cNvPr>
          <p:cNvSpPr>
            <a:spLocks noGrp="1"/>
          </p:cNvSpPr>
          <p:nvPr>
            <p:ph type="ctrTitle"/>
          </p:nvPr>
        </p:nvSpPr>
        <p:spPr>
          <a:xfrm>
            <a:off x="1627188" y="339725"/>
            <a:ext cx="10134600" cy="1200329"/>
          </a:xfrm>
        </p:spPr>
        <p:txBody>
          <a:bodyPr/>
          <a:lstStyle/>
          <a:p>
            <a:r>
              <a:rPr lang="en-US" dirty="0"/>
              <a:t>Additional Reporting Requirements</a:t>
            </a:r>
          </a:p>
        </p:txBody>
      </p:sp>
      <p:sp>
        <p:nvSpPr>
          <p:cNvPr id="13" name="TextBox 12">
            <a:extLst>
              <a:ext uri="{FF2B5EF4-FFF2-40B4-BE49-F238E27FC236}">
                <a16:creationId xmlns:a16="http://schemas.microsoft.com/office/drawing/2014/main" id="{E6054A55-2739-4960-9C7A-C21E2CB46119}"/>
              </a:ext>
            </a:extLst>
          </p:cNvPr>
          <p:cNvSpPr txBox="1"/>
          <p:nvPr/>
        </p:nvSpPr>
        <p:spPr>
          <a:xfrm>
            <a:off x="1123950" y="1809750"/>
            <a:ext cx="10410826" cy="4524315"/>
          </a:xfrm>
          <a:prstGeom prst="rect">
            <a:avLst/>
          </a:prstGeom>
          <a:noFill/>
        </p:spPr>
        <p:txBody>
          <a:bodyPr wrap="square">
            <a:spAutoFit/>
          </a:bodyPr>
          <a:lstStyle/>
          <a:p>
            <a:pPr marR="3040"/>
            <a:r>
              <a:rPr lang="en-US" sz="1800" b="0" i="0" u="none" strike="noStrike" baseline="0" dirty="0">
                <a:latin typeface="Calibri" panose="020F0502020204030204" pitchFamily="34" charset="0"/>
              </a:rPr>
              <a:t>Notes:</a:t>
            </a:r>
          </a:p>
          <a:p>
            <a:pPr marL="285750" indent="-285750">
              <a:buFont typeface="Arial" panose="020B0604020202020204" pitchFamily="34" charset="0"/>
              <a:buChar char="•"/>
            </a:pPr>
            <a:r>
              <a:rPr lang="en-US" sz="1800" b="0" i="0" u="none" strike="noStrike" baseline="0" dirty="0">
                <a:latin typeface="Calibri" panose="020F0502020204030204" pitchFamily="34" charset="0"/>
              </a:rPr>
              <a:t>This data element will be reported by district and county clerks.</a:t>
            </a:r>
          </a:p>
          <a:p>
            <a:pPr marL="285750" indent="-285750">
              <a:buFont typeface="Arial" panose="020B0604020202020204" pitchFamily="34" charset="0"/>
              <a:buChar char="•"/>
            </a:pPr>
            <a:r>
              <a:rPr lang="en-US" sz="1800" b="0" i="0" u="none" strike="noStrike" baseline="0" dirty="0">
                <a:latin typeface="Calibri" panose="020F0502020204030204" pitchFamily="34" charset="0"/>
              </a:rPr>
              <a:t>Case management systems and the Judicial Council court activity reports are designed to track</a:t>
            </a:r>
          </a:p>
          <a:p>
            <a:r>
              <a:rPr lang="en-US" sz="1800" b="1" i="0" u="none" strike="noStrike" baseline="0" dirty="0">
                <a:latin typeface="Calibri" panose="020F0502020204030204" pitchFamily="34" charset="0"/>
              </a:rPr>
              <a:t>cases</a:t>
            </a:r>
            <a:r>
              <a:rPr lang="en-US" sz="1800" b="0" i="0" u="none" strike="noStrike" baseline="0" dirty="0">
                <a:latin typeface="Calibri" panose="020F0502020204030204" pitchFamily="34" charset="0"/>
              </a:rPr>
              <a:t>, not defendants, so case events will be the unit of count rather than defendants.</a:t>
            </a:r>
          </a:p>
          <a:p>
            <a:endParaRPr lang="en-US" sz="1800" b="0" i="0" u="none" strike="noStrike" baseline="0" dirty="0">
              <a:latin typeface="Calibri" panose="020F0502020204030204" pitchFamily="34" charset="0"/>
            </a:endParaRPr>
          </a:p>
          <a:p>
            <a:pPr marL="285750" marR="2940" indent="-285750">
              <a:buFont typeface="Arial" panose="020B0604020202020204" pitchFamily="34" charset="0"/>
              <a:buChar char="•"/>
            </a:pPr>
            <a:r>
              <a:rPr lang="en-US" sz="1800" b="0" i="0" u="none" strike="noStrike" baseline="0" dirty="0">
                <a:latin typeface="Calibri" panose="020F0502020204030204" pitchFamily="34" charset="0"/>
              </a:rPr>
              <a:t>This data element potentially overlaps with item 2 given that a failure to appear may be a violation of bond conditions and would currently only be captured </a:t>
            </a:r>
            <a:r>
              <a:rPr lang="en-US" sz="1800" b="0" i="0" u="sng" strike="noStrike" baseline="0" dirty="0">
                <a:latin typeface="Calibri" panose="020F0502020204030204" pitchFamily="34" charset="0"/>
              </a:rPr>
              <a:t>if a defendant is re-arrested during the</a:t>
            </a:r>
            <a:r>
              <a:rPr lang="en-US" dirty="0">
                <a:latin typeface="Calibri" panose="020F0502020204030204" pitchFamily="34" charset="0"/>
              </a:rPr>
              <a:t> </a:t>
            </a:r>
            <a:r>
              <a:rPr lang="en-US" sz="1800" b="0" i="0" u="sng" strike="noStrike" baseline="0" dirty="0">
                <a:latin typeface="Calibri" panose="020F0502020204030204" pitchFamily="34" charset="0"/>
              </a:rPr>
              <a:t>pendency of a case</a:t>
            </a:r>
            <a:r>
              <a:rPr lang="en-US" sz="1800" b="0" i="0" u="none" strike="noStrike" baseline="0" dirty="0">
                <a:latin typeface="Calibri" panose="020F0502020204030204" pitchFamily="34" charset="0"/>
              </a:rPr>
              <a:t>. Determination of the need for rearrest would be made by the judge. Reporting for this data element would depend on the issuance of a warrant for arrest for violation of bond condition(s). To avoid duplication, report based on the highlighted guidelines below.</a:t>
            </a:r>
          </a:p>
          <a:p>
            <a:r>
              <a:rPr lang="en-US" b="0" i="0" u="none" strike="noStrike" baseline="0" dirty="0">
                <a:latin typeface="Calibri" panose="020F0502020204030204" pitchFamily="34" charset="0"/>
              </a:rPr>
              <a:t>Data quality considerations:</a:t>
            </a:r>
          </a:p>
          <a:p>
            <a:pPr marL="285750" marR="2140" indent="-285750">
              <a:buFont typeface="Arial" panose="020B0604020202020204" pitchFamily="34" charset="0"/>
              <a:buChar char="•"/>
            </a:pPr>
            <a:r>
              <a:rPr lang="en-US" b="0" i="0" u="none" strike="noStrike" baseline="0" dirty="0">
                <a:latin typeface="Calibri" panose="020F0502020204030204" pitchFamily="34" charset="0"/>
              </a:rPr>
              <a:t>Information about a violation of a condition of release must be reported to the clerk by the prosecutor’s office, probation department or the bondsman as the clerk does not have access to this information.</a:t>
            </a:r>
          </a:p>
          <a:p>
            <a:pPr marL="285750" marR="2140" indent="-285750">
              <a:buFont typeface="Arial" panose="020B0604020202020204" pitchFamily="34" charset="0"/>
              <a:buChar char="•"/>
            </a:pPr>
            <a:r>
              <a:rPr lang="en-US" b="0" i="0" u="none" strike="noStrike" baseline="0" dirty="0">
                <a:latin typeface="Calibri" panose="020F0502020204030204" pitchFamily="34" charset="0"/>
              </a:rPr>
              <a:t>Determination of the need for rearrest is made by the judge. If there is not a warrant issued,</a:t>
            </a:r>
          </a:p>
          <a:p>
            <a:r>
              <a:rPr lang="en-US" b="0" i="0" u="none" strike="noStrike" baseline="0" dirty="0">
                <a:latin typeface="Calibri" panose="020F0502020204030204" pitchFamily="34" charset="0"/>
              </a:rPr>
              <a:t>re will be no case to report for this item.</a:t>
            </a:r>
          </a:p>
          <a:p>
            <a:endParaRPr lang="en-US"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2944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1">
            <a:extLst>
              <a:ext uri="{FF2B5EF4-FFF2-40B4-BE49-F238E27FC236}">
                <a16:creationId xmlns:a16="http://schemas.microsoft.com/office/drawing/2014/main" id="{2BAB0FDB-7288-4577-B442-5E5BCD676E77}"/>
              </a:ext>
            </a:extLst>
          </p:cNvPr>
          <p:cNvSpPr>
            <a:spLocks noGrp="1"/>
          </p:cNvSpPr>
          <p:nvPr>
            <p:ph type="ctrTitle"/>
          </p:nvPr>
        </p:nvSpPr>
        <p:spPr>
          <a:xfrm>
            <a:off x="1627188" y="339725"/>
            <a:ext cx="10134600" cy="1200329"/>
          </a:xfrm>
        </p:spPr>
        <p:txBody>
          <a:bodyPr/>
          <a:lstStyle/>
          <a:p>
            <a:r>
              <a:rPr lang="en-US" dirty="0"/>
              <a:t>Additional Reporting Requirements</a:t>
            </a:r>
          </a:p>
        </p:txBody>
      </p:sp>
      <p:sp>
        <p:nvSpPr>
          <p:cNvPr id="13" name="TextBox 12">
            <a:extLst>
              <a:ext uri="{FF2B5EF4-FFF2-40B4-BE49-F238E27FC236}">
                <a16:creationId xmlns:a16="http://schemas.microsoft.com/office/drawing/2014/main" id="{E6054A55-2739-4960-9C7A-C21E2CB46119}"/>
              </a:ext>
            </a:extLst>
          </p:cNvPr>
          <p:cNvSpPr txBox="1"/>
          <p:nvPr/>
        </p:nvSpPr>
        <p:spPr>
          <a:xfrm>
            <a:off x="1123950" y="1809750"/>
            <a:ext cx="10410826" cy="4924425"/>
          </a:xfrm>
          <a:prstGeom prst="rect">
            <a:avLst/>
          </a:prstGeom>
          <a:noFill/>
        </p:spPr>
        <p:txBody>
          <a:bodyPr wrap="square">
            <a:spAutoFit/>
          </a:bodyPr>
          <a:lstStyle/>
          <a:p>
            <a:r>
              <a:rPr lang="en-US" sz="2000" b="0" i="0" u="none" strike="noStrike" baseline="0" dirty="0">
                <a:latin typeface="Calibri" panose="020F0502020204030204" pitchFamily="34" charset="0"/>
              </a:rPr>
              <a:t>The clerk of each court setting bail in criminal cases shall report:</a:t>
            </a:r>
          </a:p>
          <a:p>
            <a:endParaRPr lang="en-US" sz="2000" b="0" i="0" u="none" strike="noStrike" baseline="0" dirty="0">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(4) the number of </a:t>
            </a:r>
            <a:r>
              <a:rPr lang="en-US" sz="1800" b="1" i="0" u="none" strike="noStrike" baseline="0" dirty="0">
                <a:solidFill>
                  <a:srgbClr val="FF0000"/>
                </a:solidFill>
                <a:latin typeface="Calibri" panose="020F0502020204030204" pitchFamily="34" charset="0"/>
              </a:rPr>
              <a:t>cases in which </a:t>
            </a:r>
            <a:r>
              <a:rPr lang="en-US" sz="1800" b="1" i="0" u="none" strike="noStrike" baseline="0" dirty="0">
                <a:solidFill>
                  <a:srgbClr val="000000"/>
                </a:solidFill>
                <a:latin typeface="Calibri" panose="020F0502020204030204" pitchFamily="34" charset="0"/>
              </a:rPr>
              <a:t>defendants committed an offense while released on bail or community supervision. </a:t>
            </a:r>
          </a:p>
          <a:p>
            <a:endParaRPr lang="en-US" sz="20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While the defendant is released on bail or community supervision, issuance of an arrest warrant for a </a:t>
            </a:r>
            <a:r>
              <a:rPr lang="en-US" sz="1800" b="1" i="0" u="none" strike="noStrike" baseline="0" dirty="0">
                <a:solidFill>
                  <a:srgbClr val="000000"/>
                </a:solidFill>
                <a:latin typeface="Calibri" panose="020F0502020204030204" pitchFamily="34" charset="0"/>
              </a:rPr>
              <a:t>new offense other than a failure to appear or an arrest warrant for violation of bond conditions </a:t>
            </a:r>
            <a:r>
              <a:rPr lang="en-US" sz="1800" b="0" i="0" u="none" strike="noStrike" baseline="0" dirty="0">
                <a:solidFill>
                  <a:srgbClr val="000000"/>
                </a:solidFill>
                <a:latin typeface="Calibri" panose="020F0502020204030204" pitchFamily="34" charset="0"/>
              </a:rPr>
              <a:t>should trigger a case to be reported in the Additional Activity section of the Criminal report. To differentiate a warrant for a new offense from a warrant for failure to appear or a warrant for violation of bond, it is recommended that clerks and case management system establish a separate code/form for warrants involving a new offense committed while on bail or community supervision. </a:t>
            </a:r>
          </a:p>
          <a:p>
            <a:endParaRPr lang="en-US" sz="1800" b="0" i="0" u="none" strike="noStrike" baseline="0" dirty="0">
              <a:latin typeface="Symbol" panose="05050102010706020507" pitchFamily="18" charset="2"/>
            </a:endParaRPr>
          </a:p>
          <a:p>
            <a:pPr marL="285750" indent="-285750">
              <a:buFont typeface="Arial" panose="020B0604020202020204" pitchFamily="34" charset="0"/>
              <a:buChar char="•"/>
            </a:pPr>
            <a:r>
              <a:rPr lang="en-US" sz="1800" b="0" i="0" u="none" strike="noStrike" baseline="0" dirty="0">
                <a:latin typeface="Calibri" panose="020F0502020204030204" pitchFamily="34" charset="0"/>
              </a:rPr>
              <a:t>It is understood that a warrant for a new offense is typically issued by a magistrate and that a district or county clerk will not have access to that information. If your case management system can capture the occurrence of a defendant committing a new offense while out on bond </a:t>
            </a:r>
            <a:r>
              <a:rPr lang="en-US" sz="1800" b="0" i="0" u="none" strike="noStrike" baseline="0">
                <a:latin typeface="Calibri" panose="020F0502020204030204" pitchFamily="34" charset="0"/>
              </a:rPr>
              <a:t>for a pending </a:t>
            </a:r>
            <a:r>
              <a:rPr lang="en-US" sz="1800" b="0" i="0" u="none" strike="noStrike" baseline="0" dirty="0">
                <a:latin typeface="Calibri" panose="020F0502020204030204" pitchFamily="34" charset="0"/>
              </a:rPr>
              <a:t>offense, the new case(s) should be reported in this category.</a:t>
            </a:r>
          </a:p>
          <a:p>
            <a:endParaRPr lang="en-US" sz="2000" b="0" i="0" u="none" strike="noStrike" baseline="0" dirty="0">
              <a:latin typeface="Calibri" panose="020F0502020204030204" pitchFamily="34" charset="0"/>
            </a:endParaRPr>
          </a:p>
        </p:txBody>
      </p:sp>
    </p:spTree>
    <p:extLst>
      <p:ext uri="{BB962C8B-B14F-4D97-AF65-F5344CB8AC3E}">
        <p14:creationId xmlns:p14="http://schemas.microsoft.com/office/powerpoint/2010/main" val="3132101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1">
            <a:extLst>
              <a:ext uri="{FF2B5EF4-FFF2-40B4-BE49-F238E27FC236}">
                <a16:creationId xmlns:a16="http://schemas.microsoft.com/office/drawing/2014/main" id="{2BAB0FDB-7288-4577-B442-5E5BCD676E77}"/>
              </a:ext>
            </a:extLst>
          </p:cNvPr>
          <p:cNvSpPr>
            <a:spLocks noGrp="1"/>
          </p:cNvSpPr>
          <p:nvPr>
            <p:ph type="ctrTitle"/>
          </p:nvPr>
        </p:nvSpPr>
        <p:spPr>
          <a:xfrm>
            <a:off x="1627188" y="339725"/>
            <a:ext cx="10134600" cy="1200329"/>
          </a:xfrm>
        </p:spPr>
        <p:txBody>
          <a:bodyPr/>
          <a:lstStyle/>
          <a:p>
            <a:r>
              <a:rPr lang="en-US" dirty="0"/>
              <a:t>Additional Reporting Requirements</a:t>
            </a:r>
          </a:p>
        </p:txBody>
      </p:sp>
      <p:sp>
        <p:nvSpPr>
          <p:cNvPr id="13" name="TextBox 12">
            <a:extLst>
              <a:ext uri="{FF2B5EF4-FFF2-40B4-BE49-F238E27FC236}">
                <a16:creationId xmlns:a16="http://schemas.microsoft.com/office/drawing/2014/main" id="{E6054A55-2739-4960-9C7A-C21E2CB46119}"/>
              </a:ext>
            </a:extLst>
          </p:cNvPr>
          <p:cNvSpPr txBox="1"/>
          <p:nvPr/>
        </p:nvSpPr>
        <p:spPr>
          <a:xfrm>
            <a:off x="1123950" y="1809750"/>
            <a:ext cx="10410826" cy="4247317"/>
          </a:xfrm>
          <a:prstGeom prst="rect">
            <a:avLst/>
          </a:prstGeom>
          <a:noFill/>
        </p:spPr>
        <p:txBody>
          <a:bodyPr wrap="square">
            <a:spAutoFit/>
          </a:bodyPr>
          <a:lstStyle/>
          <a:p>
            <a:pPr marR="3040"/>
            <a:r>
              <a:rPr lang="en-US" sz="1800" b="0" i="0" u="none" strike="noStrike" baseline="0" dirty="0">
                <a:latin typeface="Calibri" panose="020F0502020204030204" pitchFamily="34" charset="0"/>
              </a:rPr>
              <a:t>Notes:</a:t>
            </a:r>
          </a:p>
          <a:p>
            <a:pPr marL="285750" indent="-285750">
              <a:buFont typeface="Arial" panose="020B0604020202020204" pitchFamily="34" charset="0"/>
              <a:buChar char="•"/>
            </a:pPr>
            <a:r>
              <a:rPr lang="en-US" sz="1800" b="0" i="0" u="none" strike="noStrike" baseline="0" dirty="0">
                <a:latin typeface="Calibri" panose="020F0502020204030204" pitchFamily="34" charset="0"/>
              </a:rPr>
              <a:t>This data element will be reported by district and county clerks.</a:t>
            </a:r>
          </a:p>
          <a:p>
            <a:pPr marL="285750" indent="-285750">
              <a:buFont typeface="Arial" panose="020B0604020202020204" pitchFamily="34" charset="0"/>
              <a:buChar char="•"/>
            </a:pPr>
            <a:r>
              <a:rPr lang="en-US" sz="1800" b="0" i="0" u="none" strike="noStrike" baseline="0" dirty="0">
                <a:latin typeface="Calibri" panose="020F0502020204030204" pitchFamily="34" charset="0"/>
              </a:rPr>
              <a:t>Case management systems and the Judicial Council court activity reports are designed to track</a:t>
            </a:r>
          </a:p>
          <a:p>
            <a:r>
              <a:rPr lang="en-US" sz="1800" b="1" i="0" u="none" strike="noStrike" baseline="0" dirty="0">
                <a:latin typeface="Calibri" panose="020F0502020204030204" pitchFamily="34" charset="0"/>
              </a:rPr>
              <a:t>cases</a:t>
            </a:r>
            <a:r>
              <a:rPr lang="en-US" sz="1800" b="0" i="0" u="none" strike="noStrike" baseline="0" dirty="0">
                <a:latin typeface="Calibri" panose="020F0502020204030204" pitchFamily="34" charset="0"/>
              </a:rPr>
              <a:t>, not defendants, so case events will be the unit of count rather than defendants.</a:t>
            </a:r>
          </a:p>
          <a:p>
            <a:endParaRPr lang="en-US" sz="1800" b="0" i="0" u="none" strike="noStrike" baseline="0" dirty="0">
              <a:latin typeface="Calibri" panose="020F0502020204030204" pitchFamily="34" charset="0"/>
            </a:endParaRPr>
          </a:p>
          <a:p>
            <a:pPr marL="285750" marR="3030" indent="-285750">
              <a:buFont typeface="Arial" panose="020B0604020202020204" pitchFamily="34" charset="0"/>
              <a:buChar char="•"/>
            </a:pPr>
            <a:r>
              <a:rPr lang="en-US" sz="1800" b="0" i="0" u="none" strike="noStrike" baseline="0" dirty="0">
                <a:latin typeface="Calibri" panose="020F0502020204030204" pitchFamily="34" charset="0"/>
              </a:rPr>
              <a:t>This data element potentially overlaps with item 2 given that a failure to appear may result in new charge of failure to appear being filed. It also potentially overlaps with the item 3 given that committing an offense while released on bail or community supervision also violates the condition of release. A general condition of a bond is usually:</a:t>
            </a:r>
          </a:p>
          <a:p>
            <a:pPr marR="1000"/>
            <a:r>
              <a:rPr lang="en-US" sz="1800" b="0" i="1" u="none" strike="noStrike" baseline="0" dirty="0">
                <a:latin typeface="Calibri" panose="020F0502020204030204" pitchFamily="34" charset="0"/>
              </a:rPr>
              <a:t>Defendant shall not commit, be charged with, or be arrested for the commission of any subsequent criminal offense in violation of the laws of the State of Texas, any other state, or of the United States.</a:t>
            </a:r>
          </a:p>
          <a:p>
            <a:endParaRPr lang="en-US" sz="1800" b="0" i="1" u="none" strike="noStrike" baseline="0" dirty="0">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latin typeface="Calibri" panose="020F0502020204030204" pitchFamily="34" charset="0"/>
              </a:rPr>
              <a:t>As a result, the same event might be reported under (2), (3) and (4), resulting in duplicative</a:t>
            </a:r>
          </a:p>
          <a:p>
            <a:r>
              <a:rPr lang="en-US" sz="1800" b="0" i="0" u="none" strike="noStrike" baseline="0" dirty="0">
                <a:latin typeface="Calibri" panose="020F0502020204030204" pitchFamily="34" charset="0"/>
              </a:rPr>
              <a:t>reporting. To avoid duplication, report based on the highlighted guidelines below.</a:t>
            </a:r>
          </a:p>
          <a:p>
            <a:endParaRPr lang="en-US"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3049545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4BD089-0A7E-4870-BF02-4FD5A6B8BB3B}"/>
              </a:ext>
            </a:extLst>
          </p:cNvPr>
          <p:cNvSpPr txBox="1"/>
          <p:nvPr/>
        </p:nvSpPr>
        <p:spPr>
          <a:xfrm>
            <a:off x="1313566" y="4555268"/>
            <a:ext cx="9715598" cy="1754326"/>
          </a:xfrm>
          <a:prstGeom prst="rect">
            <a:avLst/>
          </a:prstGeom>
          <a:noFill/>
        </p:spPr>
        <p:txBody>
          <a:bodyPr wrap="square">
            <a:spAutoFit/>
          </a:bodyPr>
          <a:lstStyle/>
          <a:p>
            <a:r>
              <a:rPr lang="en-US" sz="1800" b="1" i="0" u="none" strike="noStrike" baseline="0" dirty="0">
                <a:solidFill>
                  <a:srgbClr val="FF0000"/>
                </a:solidFill>
                <a:latin typeface="Calibri" panose="020F0502020204030204" pitchFamily="34" charset="0"/>
              </a:rPr>
              <a:t>NOTE- A case would likely be eligible to be reported in multiple categories. To avoid duplication,</a:t>
            </a:r>
          </a:p>
          <a:p>
            <a:pPr marR="1000"/>
            <a:r>
              <a:rPr lang="en-US" sz="1800" b="1" i="0" u="none" strike="noStrike" baseline="0" dirty="0">
                <a:solidFill>
                  <a:srgbClr val="FF0000"/>
                </a:solidFill>
                <a:latin typeface="Calibri" panose="020F0502020204030204" pitchFamily="34" charset="0"/>
              </a:rPr>
              <a:t>report the case in the </a:t>
            </a:r>
            <a:r>
              <a:rPr lang="en-US" sz="1800" b="1" i="0" u="sng" strike="noStrike" baseline="0" dirty="0">
                <a:solidFill>
                  <a:srgbClr val="FF0000"/>
                </a:solidFill>
                <a:latin typeface="Calibri" panose="020F0502020204030204" pitchFamily="34" charset="0"/>
              </a:rPr>
              <a:t>category of violation for which the warrant was issued</a:t>
            </a:r>
            <a:r>
              <a:rPr lang="en-US" sz="1800" b="1" i="0" u="none" strike="noStrike" baseline="0" dirty="0">
                <a:solidFill>
                  <a:srgbClr val="FF0000"/>
                </a:solidFill>
                <a:latin typeface="Calibri" panose="020F0502020204030204" pitchFamily="34" charset="0"/>
              </a:rPr>
              <a:t> (failure to appear or </a:t>
            </a:r>
          </a:p>
          <a:p>
            <a:pPr marR="1000"/>
            <a:r>
              <a:rPr lang="en-US" sz="1800" b="1" i="0" u="none" strike="noStrike" baseline="0" dirty="0">
                <a:solidFill>
                  <a:srgbClr val="FF0000"/>
                </a:solidFill>
                <a:latin typeface="Calibri" panose="020F0502020204030204" pitchFamily="34" charset="0"/>
              </a:rPr>
              <a:t>other violation of condition of release). </a:t>
            </a:r>
            <a:r>
              <a:rPr lang="en-US" sz="1800" b="1" i="0" u="sng" strike="noStrike" baseline="0" dirty="0">
                <a:solidFill>
                  <a:srgbClr val="FF0000"/>
                </a:solidFill>
                <a:latin typeface="Calibri" panose="020F0502020204030204" pitchFamily="34" charset="0"/>
              </a:rPr>
              <a:t>If both failure to appear and violation of condition of release is applicable, report under Failure to Appear.  </a:t>
            </a:r>
            <a:r>
              <a:rPr lang="en-US" sz="1800" b="1" i="0" u="none" strike="noStrike" baseline="0" dirty="0">
                <a:solidFill>
                  <a:srgbClr val="FF0000"/>
                </a:solidFill>
                <a:latin typeface="Calibri" panose="020F0502020204030204" pitchFamily="34" charset="0"/>
              </a:rPr>
              <a:t>If relevant, also report any case involving a new offense </a:t>
            </a:r>
            <a:r>
              <a:rPr lang="en-US" b="1" dirty="0">
                <a:solidFill>
                  <a:srgbClr val="FF0000"/>
                </a:solidFill>
                <a:latin typeface="Calibri" panose="020F0502020204030204" pitchFamily="34" charset="0"/>
              </a:rPr>
              <a:t>w</a:t>
            </a:r>
            <a:r>
              <a:rPr lang="en-US" sz="1800" b="1" i="0" u="none" strike="noStrike" baseline="0" dirty="0">
                <a:solidFill>
                  <a:srgbClr val="FF0000"/>
                </a:solidFill>
                <a:latin typeface="Calibri" panose="020F0502020204030204" pitchFamily="34" charset="0"/>
              </a:rPr>
              <a:t>hile the defendant was out on bail or on community supervision if the information is available.</a:t>
            </a:r>
          </a:p>
        </p:txBody>
      </p:sp>
      <p:sp>
        <p:nvSpPr>
          <p:cNvPr id="4" name="Title 21">
            <a:extLst>
              <a:ext uri="{FF2B5EF4-FFF2-40B4-BE49-F238E27FC236}">
                <a16:creationId xmlns:a16="http://schemas.microsoft.com/office/drawing/2014/main" id="{C183A070-BA02-43BD-9431-86FB80F6623E}"/>
              </a:ext>
            </a:extLst>
          </p:cNvPr>
          <p:cNvSpPr>
            <a:spLocks noGrp="1"/>
          </p:cNvSpPr>
          <p:nvPr>
            <p:ph type="ctrTitle"/>
          </p:nvPr>
        </p:nvSpPr>
        <p:spPr>
          <a:xfrm>
            <a:off x="1238152" y="339725"/>
            <a:ext cx="10523636" cy="1293766"/>
          </a:xfrm>
        </p:spPr>
        <p:txBody>
          <a:bodyPr/>
          <a:lstStyle/>
          <a:p>
            <a:r>
              <a:rPr lang="en-US" dirty="0"/>
              <a:t>Additional Reporting Requirements</a:t>
            </a:r>
          </a:p>
        </p:txBody>
      </p:sp>
      <p:sp>
        <p:nvSpPr>
          <p:cNvPr id="6" name="TextBox 5">
            <a:extLst>
              <a:ext uri="{FF2B5EF4-FFF2-40B4-BE49-F238E27FC236}">
                <a16:creationId xmlns:a16="http://schemas.microsoft.com/office/drawing/2014/main" id="{171D5F33-D9F7-4E23-9A86-46B8B2DE9886}"/>
              </a:ext>
            </a:extLst>
          </p:cNvPr>
          <p:cNvSpPr txBox="1"/>
          <p:nvPr/>
        </p:nvSpPr>
        <p:spPr>
          <a:xfrm>
            <a:off x="1238152" y="2000928"/>
            <a:ext cx="9462056" cy="1754326"/>
          </a:xfrm>
          <a:prstGeom prst="rect">
            <a:avLst/>
          </a:prstGeom>
          <a:noFill/>
        </p:spPr>
        <p:txBody>
          <a:bodyPr wrap="square">
            <a:spAutoFit/>
          </a:bodyPr>
          <a:lstStyle/>
          <a:p>
            <a:r>
              <a:rPr lang="en-US" b="0" i="0" u="none" strike="noStrike" baseline="0" dirty="0">
                <a:latin typeface="Calibri" panose="020F0502020204030204" pitchFamily="34" charset="0"/>
              </a:rPr>
              <a:t>Data quality considerations:</a:t>
            </a:r>
          </a:p>
          <a:p>
            <a:pPr marL="285750" marR="1040" indent="-285750">
              <a:buFont typeface="Arial" panose="020B0604020202020204" pitchFamily="34" charset="0"/>
              <a:buChar char="•"/>
            </a:pPr>
            <a:r>
              <a:rPr lang="en-US" b="0" i="0" u="none" strike="noStrike" baseline="0" dirty="0">
                <a:latin typeface="Calibri" panose="020F0502020204030204" pitchFamily="34" charset="0"/>
              </a:rPr>
              <a:t>A clerk will likely not have information about a defendant committing a new offense since a warrant for a new offense is typically issued by a magistrate, not by a district or county court. Since case management systems are designed to capture information at the time of case filing, a clerk would not be able to report this information unless a case was filed in the same county and court level (felony or misdemeanor).</a:t>
            </a:r>
          </a:p>
        </p:txBody>
      </p:sp>
    </p:spTree>
    <p:extLst>
      <p:ext uri="{BB962C8B-B14F-4D97-AF65-F5344CB8AC3E}">
        <p14:creationId xmlns:p14="http://schemas.microsoft.com/office/powerpoint/2010/main" val="563639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C183A070-BA02-43BD-9431-86FB80F6623E}"/>
              </a:ext>
            </a:extLst>
          </p:cNvPr>
          <p:cNvSpPr>
            <a:spLocks noGrp="1"/>
          </p:cNvSpPr>
          <p:nvPr>
            <p:ph type="ctrTitle"/>
          </p:nvPr>
        </p:nvSpPr>
        <p:spPr>
          <a:xfrm>
            <a:off x="1238152" y="339725"/>
            <a:ext cx="10523636" cy="1293766"/>
          </a:xfrm>
        </p:spPr>
        <p:txBody>
          <a:bodyPr/>
          <a:lstStyle/>
          <a:p>
            <a:r>
              <a:rPr lang="en-US" dirty="0"/>
              <a:t>Charitable Bail Bond Information</a:t>
            </a:r>
          </a:p>
        </p:txBody>
      </p:sp>
      <p:sp>
        <p:nvSpPr>
          <p:cNvPr id="5" name="TextBox 4">
            <a:extLst>
              <a:ext uri="{FF2B5EF4-FFF2-40B4-BE49-F238E27FC236}">
                <a16:creationId xmlns:a16="http://schemas.microsoft.com/office/drawing/2014/main" id="{1650FE1C-6EF1-4564-97B2-3299AD1CE6BB}"/>
              </a:ext>
            </a:extLst>
          </p:cNvPr>
          <p:cNvSpPr txBox="1"/>
          <p:nvPr/>
        </p:nvSpPr>
        <p:spPr>
          <a:xfrm>
            <a:off x="1238152" y="1866410"/>
            <a:ext cx="10523636" cy="1754326"/>
          </a:xfrm>
          <a:prstGeom prst="rect">
            <a:avLst/>
          </a:prstGeom>
          <a:noFill/>
        </p:spPr>
        <p:txBody>
          <a:bodyPr wrap="square">
            <a:spAutoFit/>
          </a:bodyPr>
          <a:lstStyle/>
          <a:p>
            <a:r>
              <a:rPr lang="en-US" b="0" i="0" dirty="0">
                <a:solidFill>
                  <a:srgbClr val="333333"/>
                </a:solidFill>
                <a:effectLst/>
                <a:latin typeface="Open Sans" panose="020B0606030504020204" pitchFamily="34" charset="0"/>
              </a:rPr>
              <a:t>Sec. 9 (d) of Senate Bill 6 requires that a county clerk issue a certificate to a charitable bail organization, authorizing the organization to pay bail bonds in the county, after the clerk makes certain determinations about the organization. Sec. 9 (e) requires that a charitable bail organization file, in the office of the county clerk where bail bonds are intended to be paid, an affidavit designating the individuals authorized to pay bonds on behalf of the organization. The forms below have been created to assist with these new requirements.</a:t>
            </a:r>
            <a:endParaRPr lang="en-US" dirty="0"/>
          </a:p>
        </p:txBody>
      </p:sp>
      <p:sp>
        <p:nvSpPr>
          <p:cNvPr id="6" name="TextBox 5">
            <a:extLst>
              <a:ext uri="{FF2B5EF4-FFF2-40B4-BE49-F238E27FC236}">
                <a16:creationId xmlns:a16="http://schemas.microsoft.com/office/drawing/2014/main" id="{C692D032-1F77-4037-9E39-DFB606E1C1D9}"/>
              </a:ext>
            </a:extLst>
          </p:cNvPr>
          <p:cNvSpPr txBox="1"/>
          <p:nvPr/>
        </p:nvSpPr>
        <p:spPr>
          <a:xfrm>
            <a:off x="1238152" y="3759235"/>
            <a:ext cx="10523636" cy="2308324"/>
          </a:xfrm>
          <a:prstGeom prst="rect">
            <a:avLst/>
          </a:prstGeom>
          <a:noFill/>
        </p:spPr>
        <p:txBody>
          <a:bodyPr wrap="square">
            <a:spAutoFit/>
          </a:bodyPr>
          <a:lstStyle/>
          <a:p>
            <a:pPr algn="just"/>
            <a:r>
              <a:rPr lang="en-US" b="0" i="0" dirty="0">
                <a:solidFill>
                  <a:srgbClr val="333333"/>
                </a:solidFill>
                <a:effectLst/>
                <a:latin typeface="Open Sans" panose="020B0606030504020204" pitchFamily="34" charset="0"/>
              </a:rPr>
              <a:t>Sec. 9 (f) requires that a charitable bail organization submit to the sheriff of the each county, in which the organization filed an affidavit for bond payments, a report that includes information for each defendant the organization paid a bail bond for in the preceding calendar month. The report must be submitted to the sheriff no later than the 10th day of each month.</a:t>
            </a:r>
          </a:p>
          <a:p>
            <a:pPr algn="just"/>
            <a:r>
              <a:rPr lang="en-US" b="0" i="0" dirty="0">
                <a:solidFill>
                  <a:srgbClr val="333333"/>
                </a:solidFill>
                <a:effectLst/>
                <a:latin typeface="Open Sans" panose="020B0606030504020204" pitchFamily="34" charset="0"/>
              </a:rPr>
              <a:t>A sheriff who receives a report from a charitable bail organization shall provide a copy of the report to the Office of Court Administration. Copies of these reports can be email to: </a:t>
            </a:r>
            <a:r>
              <a:rPr lang="en-US" b="1" i="0" u="none" strike="noStrike" dirty="0">
                <a:solidFill>
                  <a:srgbClr val="0059AD"/>
                </a:solidFill>
                <a:effectLst/>
                <a:latin typeface="Open Sans" panose="020B0606030504020204" pitchFamily="34" charset="0"/>
                <a:hlinkClick r:id="rId3"/>
              </a:rPr>
              <a:t>bail@txcourts.gov</a:t>
            </a:r>
            <a:r>
              <a:rPr lang="en-US" b="0" i="0" u="none" strike="noStrike" dirty="0">
                <a:solidFill>
                  <a:srgbClr val="0059AD"/>
                </a:solidFill>
                <a:effectLst/>
                <a:latin typeface="Open Sans" panose="020B0606030504020204" pitchFamily="34" charset="0"/>
                <a:hlinkClick r:id="rId3"/>
              </a:rPr>
              <a:t> </a:t>
            </a:r>
            <a:r>
              <a:rPr lang="en-US" b="0" i="0" dirty="0">
                <a:solidFill>
                  <a:srgbClr val="333333"/>
                </a:solidFill>
                <a:effectLst/>
                <a:latin typeface="Open Sans" panose="020B0606030504020204" pitchFamily="34" charset="0"/>
              </a:rPr>
              <a:t>with the subject line in the following format:</a:t>
            </a:r>
          </a:p>
          <a:p>
            <a:pPr algn="just"/>
            <a:r>
              <a:rPr lang="en-US" b="1" i="0" dirty="0">
                <a:solidFill>
                  <a:srgbClr val="333333"/>
                </a:solidFill>
                <a:effectLst/>
                <a:latin typeface="Open Sans" panose="020B0606030504020204" pitchFamily="34" charset="0"/>
              </a:rPr>
              <a:t>[County Name] Sheriff Charitable Bail Organization [Month Name] Report</a:t>
            </a:r>
            <a:endParaRPr lang="en-US"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188110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A586AC-C7C2-4345-8C9D-6ED0DA62E393}"/>
              </a:ext>
            </a:extLst>
          </p:cNvPr>
          <p:cNvSpPr>
            <a:spLocks noGrp="1"/>
          </p:cNvSpPr>
          <p:nvPr>
            <p:ph type="pic" sz="quarter" idx="4294967295"/>
          </p:nvPr>
        </p:nvSpPr>
        <p:spPr>
          <a:xfrm>
            <a:off x="1124486" y="9051"/>
            <a:ext cx="11067514" cy="6857999"/>
          </a:xfrm>
        </p:spPr>
      </p:sp>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1524000" y="3985901"/>
            <a:ext cx="7242495" cy="356462"/>
          </a:xfrm>
        </p:spPr>
        <p:txBody>
          <a:bodyPr/>
          <a:lstStyle/>
          <a:p>
            <a:r>
              <a:rPr lang="en-US" dirty="0" err="1">
                <a:solidFill>
                  <a:schemeClr val="bg1"/>
                </a:solidFill>
              </a:rPr>
              <a:t>Magistration</a:t>
            </a:r>
            <a:r>
              <a:rPr lang="en-US" dirty="0">
                <a:solidFill>
                  <a:schemeClr val="bg1"/>
                </a:solidFill>
              </a:rPr>
              <a:t> after arrest</a:t>
            </a:r>
            <a:endParaRPr lang="id-ID" dirty="0">
              <a:solidFill>
                <a:schemeClr val="bg1"/>
              </a:solidFill>
            </a:endParaRPr>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3999" y="1490996"/>
            <a:ext cx="10069585" cy="2387600"/>
          </a:xfrm>
        </p:spPr>
        <p:txBody>
          <a:bodyPr/>
          <a:lstStyle/>
          <a:p>
            <a:r>
              <a:rPr lang="en-US" dirty="0">
                <a:solidFill>
                  <a:schemeClr val="bg1"/>
                </a:solidFill>
              </a:rPr>
              <a:t>PSRS integration in </a:t>
            </a:r>
            <a:br>
              <a:rPr lang="en-US" dirty="0">
                <a:solidFill>
                  <a:schemeClr val="bg1"/>
                </a:solidFill>
              </a:rPr>
            </a:br>
            <a:r>
              <a:rPr lang="en-US" dirty="0">
                <a:solidFill>
                  <a:schemeClr val="bg1"/>
                </a:solidFill>
              </a:rPr>
              <a:t>local processes</a:t>
            </a:r>
          </a:p>
        </p:txBody>
      </p:sp>
    </p:spTree>
    <p:extLst>
      <p:ext uri="{BB962C8B-B14F-4D97-AF65-F5344CB8AC3E}">
        <p14:creationId xmlns:p14="http://schemas.microsoft.com/office/powerpoint/2010/main" val="4234444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C183A070-BA02-43BD-9431-86FB80F6623E}"/>
              </a:ext>
            </a:extLst>
          </p:cNvPr>
          <p:cNvSpPr>
            <a:spLocks noGrp="1"/>
          </p:cNvSpPr>
          <p:nvPr>
            <p:ph type="ctrTitle"/>
          </p:nvPr>
        </p:nvSpPr>
        <p:spPr>
          <a:xfrm>
            <a:off x="1238152" y="339725"/>
            <a:ext cx="10523636" cy="1293766"/>
          </a:xfrm>
        </p:spPr>
        <p:txBody>
          <a:bodyPr/>
          <a:lstStyle/>
          <a:p>
            <a:r>
              <a:rPr lang="en-US" dirty="0"/>
              <a:t>Charitable Bail Bond Information</a:t>
            </a:r>
          </a:p>
        </p:txBody>
      </p:sp>
      <p:pic>
        <p:nvPicPr>
          <p:cNvPr id="8" name="Picture 7">
            <a:extLst>
              <a:ext uri="{FF2B5EF4-FFF2-40B4-BE49-F238E27FC236}">
                <a16:creationId xmlns:a16="http://schemas.microsoft.com/office/drawing/2014/main" id="{E2703F4A-6934-4FA9-97BB-3AE2451CAB9C}"/>
              </a:ext>
            </a:extLst>
          </p:cNvPr>
          <p:cNvPicPr>
            <a:picLocks noChangeAspect="1"/>
          </p:cNvPicPr>
          <p:nvPr/>
        </p:nvPicPr>
        <p:blipFill>
          <a:blip r:embed="rId3"/>
          <a:stretch>
            <a:fillRect/>
          </a:stretch>
        </p:blipFill>
        <p:spPr>
          <a:xfrm>
            <a:off x="1476375" y="2047876"/>
            <a:ext cx="6582049" cy="1966994"/>
          </a:xfrm>
          <a:prstGeom prst="rect">
            <a:avLst/>
          </a:prstGeom>
        </p:spPr>
      </p:pic>
      <p:pic>
        <p:nvPicPr>
          <p:cNvPr id="10" name="Picture 9">
            <a:extLst>
              <a:ext uri="{FF2B5EF4-FFF2-40B4-BE49-F238E27FC236}">
                <a16:creationId xmlns:a16="http://schemas.microsoft.com/office/drawing/2014/main" id="{28AB42D3-8471-49A4-827C-E2A9A51D6F09}"/>
              </a:ext>
            </a:extLst>
          </p:cNvPr>
          <p:cNvPicPr>
            <a:picLocks noChangeAspect="1"/>
          </p:cNvPicPr>
          <p:nvPr/>
        </p:nvPicPr>
        <p:blipFill>
          <a:blip r:embed="rId4"/>
          <a:stretch>
            <a:fillRect/>
          </a:stretch>
        </p:blipFill>
        <p:spPr>
          <a:xfrm>
            <a:off x="1614132" y="4516433"/>
            <a:ext cx="8484001" cy="1209726"/>
          </a:xfrm>
          <a:prstGeom prst="rect">
            <a:avLst/>
          </a:prstGeom>
        </p:spPr>
      </p:pic>
      <p:sp>
        <p:nvSpPr>
          <p:cNvPr id="12" name="TextBox 11">
            <a:extLst>
              <a:ext uri="{FF2B5EF4-FFF2-40B4-BE49-F238E27FC236}">
                <a16:creationId xmlns:a16="http://schemas.microsoft.com/office/drawing/2014/main" id="{AE326A86-098B-46E9-8AD0-E6230CDD4766}"/>
              </a:ext>
            </a:extLst>
          </p:cNvPr>
          <p:cNvSpPr txBox="1"/>
          <p:nvPr/>
        </p:nvSpPr>
        <p:spPr>
          <a:xfrm>
            <a:off x="1247578" y="1595535"/>
            <a:ext cx="8859981" cy="646331"/>
          </a:xfrm>
          <a:prstGeom prst="rect">
            <a:avLst/>
          </a:prstGeom>
          <a:noFill/>
        </p:spPr>
        <p:txBody>
          <a:bodyPr wrap="square">
            <a:spAutoFit/>
          </a:bodyPr>
          <a:lstStyle/>
          <a:p>
            <a:r>
              <a:rPr lang="en-US" dirty="0">
                <a:hlinkClick r:id="rId5"/>
              </a:rPr>
              <a:t>https://www.txcourts.gov/programs-services/public-safety-report-system/resources/</a:t>
            </a:r>
            <a:endParaRPr lang="en-US" dirty="0"/>
          </a:p>
          <a:p>
            <a:endParaRPr lang="en-US" dirty="0"/>
          </a:p>
        </p:txBody>
      </p:sp>
    </p:spTree>
    <p:extLst>
      <p:ext uri="{BB962C8B-B14F-4D97-AF65-F5344CB8AC3E}">
        <p14:creationId xmlns:p14="http://schemas.microsoft.com/office/powerpoint/2010/main" val="3301820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C183A070-BA02-43BD-9431-86FB80F6623E}"/>
              </a:ext>
            </a:extLst>
          </p:cNvPr>
          <p:cNvSpPr>
            <a:spLocks noGrp="1"/>
          </p:cNvSpPr>
          <p:nvPr>
            <p:ph type="ctrTitle"/>
          </p:nvPr>
        </p:nvSpPr>
        <p:spPr>
          <a:xfrm>
            <a:off x="1238152" y="339725"/>
            <a:ext cx="10523636" cy="1293766"/>
          </a:xfrm>
        </p:spPr>
        <p:txBody>
          <a:bodyPr/>
          <a:lstStyle/>
          <a:p>
            <a:r>
              <a:rPr lang="en-US" dirty="0"/>
              <a:t>Motion and Order for Release of Bail</a:t>
            </a:r>
          </a:p>
        </p:txBody>
      </p:sp>
      <p:sp>
        <p:nvSpPr>
          <p:cNvPr id="5" name="TextBox 4">
            <a:extLst>
              <a:ext uri="{FF2B5EF4-FFF2-40B4-BE49-F238E27FC236}">
                <a16:creationId xmlns:a16="http://schemas.microsoft.com/office/drawing/2014/main" id="{6D59AEC4-D574-452C-9886-664D2FB4A61B}"/>
              </a:ext>
            </a:extLst>
          </p:cNvPr>
          <p:cNvSpPr txBox="1"/>
          <p:nvPr/>
        </p:nvSpPr>
        <p:spPr>
          <a:xfrm>
            <a:off x="1466057" y="2418970"/>
            <a:ext cx="10067826" cy="3416320"/>
          </a:xfrm>
          <a:prstGeom prst="rect">
            <a:avLst/>
          </a:prstGeom>
          <a:noFill/>
        </p:spPr>
        <p:txBody>
          <a:bodyPr wrap="square">
            <a:spAutoFit/>
          </a:bodyPr>
          <a:lstStyle/>
          <a:p>
            <a:pPr algn="just"/>
            <a:r>
              <a:rPr lang="en-US" b="0" i="0" dirty="0">
                <a:solidFill>
                  <a:srgbClr val="333333"/>
                </a:solidFill>
                <a:effectLst/>
                <a:latin typeface="Open Sans" panose="020B0606030504020204" pitchFamily="34" charset="0"/>
              </a:rPr>
              <a:t>Senate Bill 6 amended Section 17.53 of the Code of Criminal Procedure requiring OCA to develop statewide procedures and prescribe forms to be used by a court to facilitate:</a:t>
            </a:r>
          </a:p>
          <a:p>
            <a:pPr algn="just"/>
            <a:endParaRPr lang="en-US" b="0" i="0" dirty="0">
              <a:solidFill>
                <a:srgbClr val="333333"/>
              </a:solidFill>
              <a:effectLst/>
              <a:latin typeface="Open Sans" panose="020B0606030504020204" pitchFamily="34" charset="0"/>
            </a:endParaRPr>
          </a:p>
          <a:p>
            <a:pPr lvl="1">
              <a:buFont typeface="Arial" panose="020B0604020202020204" pitchFamily="34" charset="0"/>
              <a:buChar char="•"/>
            </a:pPr>
            <a:r>
              <a:rPr lang="en-US" b="0" i="0" dirty="0">
                <a:solidFill>
                  <a:srgbClr val="333333"/>
                </a:solidFill>
                <a:effectLst/>
                <a:latin typeface="Open Sans" panose="020B0606030504020204" pitchFamily="34" charset="0"/>
              </a:rPr>
              <a:t> the refund of any cash funds paid toward a monetary bond, with an emphasis on refunding those funds to the person in whose name the receipt described by Article 17.02 was issued; and</a:t>
            </a:r>
          </a:p>
          <a:p>
            <a:pPr lvl="1"/>
            <a:endParaRPr lang="en-US" b="0" i="0" dirty="0">
              <a:solidFill>
                <a:srgbClr val="333333"/>
              </a:solidFill>
              <a:effectLst/>
              <a:latin typeface="Open Sans" panose="020B0606030504020204" pitchFamily="34" charset="0"/>
            </a:endParaRPr>
          </a:p>
          <a:p>
            <a:pPr lvl="1">
              <a:buFont typeface="Arial" panose="020B0604020202020204" pitchFamily="34" charset="0"/>
              <a:buChar char="•"/>
            </a:pPr>
            <a:r>
              <a:rPr lang="en-US" b="0" i="0" dirty="0">
                <a:solidFill>
                  <a:srgbClr val="333333"/>
                </a:solidFill>
                <a:effectLst/>
                <a:latin typeface="Open Sans" panose="020B0606030504020204" pitchFamily="34" charset="0"/>
              </a:rPr>
              <a:t> the application of those cash funds to the defendant’s outstanding court costs, fines, and fees.</a:t>
            </a:r>
          </a:p>
          <a:p>
            <a:pPr algn="just"/>
            <a:endParaRPr lang="en-US" b="1" i="0" dirty="0">
              <a:solidFill>
                <a:srgbClr val="333333"/>
              </a:solidFill>
              <a:effectLst/>
              <a:latin typeface="Open Sans" panose="020B0606030504020204" pitchFamily="34" charset="0"/>
            </a:endParaRPr>
          </a:p>
          <a:p>
            <a:pPr algn="just"/>
            <a:r>
              <a:rPr lang="en-US" b="1" i="0" dirty="0">
                <a:solidFill>
                  <a:srgbClr val="333333"/>
                </a:solidFill>
                <a:effectLst/>
                <a:latin typeface="Open Sans" panose="020B0606030504020204" pitchFamily="34" charset="0"/>
              </a:rPr>
              <a:t>The clerk of the court shall make </a:t>
            </a:r>
            <a:r>
              <a:rPr lang="en-US" b="1" i="0" u="none" strike="noStrike" dirty="0">
                <a:solidFill>
                  <a:schemeClr val="accent4"/>
                </a:solidFill>
                <a:effectLst/>
                <a:latin typeface="Open Sans" panose="020B0606030504020204" pitchFamily="34" charset="0"/>
                <a:hlinkClick r:id="rId3" tooltip="criminal - motion and order to release registry">
                  <a:extLst>
                    <a:ext uri="{A12FA001-AC4F-418D-AE19-62706E023703}">
                      <ahyp:hlinkClr xmlns:ahyp="http://schemas.microsoft.com/office/drawing/2018/hyperlinkcolor" val="tx"/>
                    </a:ext>
                  </a:extLst>
                </a:hlinkClick>
              </a:rPr>
              <a:t>this form</a:t>
            </a:r>
            <a:r>
              <a:rPr lang="en-US" b="1" i="0" dirty="0">
                <a:solidFill>
                  <a:schemeClr val="accent4"/>
                </a:solidFill>
                <a:effectLst/>
                <a:latin typeface="Open Sans" panose="020B0606030504020204" pitchFamily="34" charset="0"/>
              </a:rPr>
              <a:t> </a:t>
            </a:r>
            <a:r>
              <a:rPr lang="en-US" b="1" i="0" dirty="0">
                <a:solidFill>
                  <a:srgbClr val="333333"/>
                </a:solidFill>
                <a:effectLst/>
                <a:latin typeface="Open Sans" panose="020B0606030504020204" pitchFamily="34" charset="0"/>
              </a:rPr>
              <a:t>available for no charge to the requestor after final disposition of a criminal case. </a:t>
            </a:r>
            <a:endParaRPr lang="en-US" b="0" i="0" dirty="0">
              <a:solidFill>
                <a:srgbClr val="333333"/>
              </a:solidFill>
              <a:effectLst/>
              <a:latin typeface="Open Sans" panose="020B0606030504020204" pitchFamily="34" charset="0"/>
            </a:endParaRPr>
          </a:p>
        </p:txBody>
      </p:sp>
      <p:sp>
        <p:nvSpPr>
          <p:cNvPr id="6" name="TextBox 5">
            <a:extLst>
              <a:ext uri="{FF2B5EF4-FFF2-40B4-BE49-F238E27FC236}">
                <a16:creationId xmlns:a16="http://schemas.microsoft.com/office/drawing/2014/main" id="{D2F84FC2-72A5-4F9C-803F-BD15933F4312}"/>
              </a:ext>
            </a:extLst>
          </p:cNvPr>
          <p:cNvSpPr txBox="1"/>
          <p:nvPr/>
        </p:nvSpPr>
        <p:spPr>
          <a:xfrm>
            <a:off x="1466056" y="1733405"/>
            <a:ext cx="8450941" cy="369332"/>
          </a:xfrm>
          <a:prstGeom prst="rect">
            <a:avLst/>
          </a:prstGeom>
          <a:noFill/>
        </p:spPr>
        <p:txBody>
          <a:bodyPr wrap="square">
            <a:spAutoFit/>
          </a:bodyPr>
          <a:lstStyle/>
          <a:p>
            <a:r>
              <a:rPr lang="en-US" dirty="0"/>
              <a:t>https://www.txcourts.gov/programs-services/public-safety-report-system/resources/</a:t>
            </a:r>
          </a:p>
        </p:txBody>
      </p:sp>
    </p:spTree>
    <p:extLst>
      <p:ext uri="{BB962C8B-B14F-4D97-AF65-F5344CB8AC3E}">
        <p14:creationId xmlns:p14="http://schemas.microsoft.com/office/powerpoint/2010/main" val="515684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C183A070-BA02-43BD-9431-86FB80F6623E}"/>
              </a:ext>
            </a:extLst>
          </p:cNvPr>
          <p:cNvSpPr>
            <a:spLocks noGrp="1"/>
          </p:cNvSpPr>
          <p:nvPr>
            <p:ph type="ctrTitle"/>
          </p:nvPr>
        </p:nvSpPr>
        <p:spPr>
          <a:xfrm>
            <a:off x="1238152" y="339725"/>
            <a:ext cx="10523636" cy="1293766"/>
          </a:xfrm>
        </p:spPr>
        <p:txBody>
          <a:bodyPr/>
          <a:lstStyle/>
          <a:p>
            <a:r>
              <a:rPr lang="en-US" dirty="0"/>
              <a:t>Motion and Order for Release of Bail</a:t>
            </a:r>
          </a:p>
        </p:txBody>
      </p:sp>
      <p:sp>
        <p:nvSpPr>
          <p:cNvPr id="7" name="TextBox 6">
            <a:extLst>
              <a:ext uri="{FF2B5EF4-FFF2-40B4-BE49-F238E27FC236}">
                <a16:creationId xmlns:a16="http://schemas.microsoft.com/office/drawing/2014/main" id="{28471793-F8A0-4056-B801-23A7AD0AB307}"/>
              </a:ext>
            </a:extLst>
          </p:cNvPr>
          <p:cNvSpPr txBox="1"/>
          <p:nvPr/>
        </p:nvSpPr>
        <p:spPr>
          <a:xfrm>
            <a:off x="1238152" y="2387095"/>
            <a:ext cx="9970416" cy="3139321"/>
          </a:xfrm>
          <a:prstGeom prst="rect">
            <a:avLst/>
          </a:prstGeom>
          <a:noFill/>
        </p:spPr>
        <p:txBody>
          <a:bodyPr wrap="square">
            <a:spAutoFit/>
          </a:bodyPr>
          <a:lstStyle/>
          <a:p>
            <a:pPr algn="just"/>
            <a:r>
              <a:rPr lang="en-US" b="0" i="1" dirty="0">
                <a:solidFill>
                  <a:srgbClr val="333333"/>
                </a:solidFill>
                <a:effectLst/>
                <a:latin typeface="Open Sans" panose="020B0606030504020204" pitchFamily="34" charset="0"/>
              </a:rPr>
              <a:t>Fees Charged under LGC 117.055 Effective 12/02/2021</a:t>
            </a:r>
          </a:p>
          <a:p>
            <a:pPr algn="just"/>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0" i="1" dirty="0">
                <a:solidFill>
                  <a:srgbClr val="333333"/>
                </a:solidFill>
                <a:effectLst/>
                <a:latin typeface="Open Sans" panose="020B0606030504020204" pitchFamily="34" charset="0"/>
              </a:rPr>
              <a:t>Pursuant to Section 117.055, Local Government Code, to compensate the county for the accounting and administrative expenses incurred in handling the registry funds that have not earned interest, including funds in a special or separate account, the Clerk may deduct a fee equal to 5% of the withdrawal, but not to exceed $50, at the time of refunding a cash bail bond if:</a:t>
            </a:r>
          </a:p>
          <a:p>
            <a:pPr algn="l"/>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1" dirty="0">
                <a:solidFill>
                  <a:srgbClr val="333333"/>
                </a:solidFill>
                <a:effectLst/>
                <a:latin typeface="Open Sans" panose="020B0606030504020204" pitchFamily="34" charset="0"/>
              </a:rPr>
              <a:t>Defendant was found guilty at trial or after appeal; or</a:t>
            </a:r>
          </a:p>
          <a:p>
            <a:pPr lvl="1" algn="l"/>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1" dirty="0">
                <a:solidFill>
                  <a:srgbClr val="333333"/>
                </a:solidFill>
                <a:effectLst/>
                <a:latin typeface="Open Sans" panose="020B0606030504020204" pitchFamily="34" charset="0"/>
              </a:rPr>
              <a:t>Defendant entered a plea of guilty or nolo </a:t>
            </a:r>
            <a:r>
              <a:rPr lang="en-US" b="0" i="1" dirty="0" err="1">
                <a:solidFill>
                  <a:srgbClr val="333333"/>
                </a:solidFill>
                <a:effectLst/>
                <a:latin typeface="Open Sans" panose="020B0606030504020204" pitchFamily="34" charset="0"/>
              </a:rPr>
              <a:t>contendre</a:t>
            </a:r>
            <a:r>
              <a:rPr lang="en-US" b="0" i="1" dirty="0">
                <a:solidFill>
                  <a:srgbClr val="333333"/>
                </a:solidFill>
                <a:effectLst/>
                <a:latin typeface="Open Sans" panose="020B0606030504020204" pitchFamily="34" charset="0"/>
              </a:rPr>
              <a:t> and was convicted by the court or placed on deferred adjudication.</a:t>
            </a:r>
            <a:endParaRPr lang="en-US"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843804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C183A070-BA02-43BD-9431-86FB80F6623E}"/>
              </a:ext>
            </a:extLst>
          </p:cNvPr>
          <p:cNvSpPr>
            <a:spLocks noGrp="1"/>
          </p:cNvSpPr>
          <p:nvPr>
            <p:ph type="ctrTitle"/>
          </p:nvPr>
        </p:nvSpPr>
        <p:spPr>
          <a:xfrm>
            <a:off x="1238152" y="339725"/>
            <a:ext cx="10523636" cy="1293766"/>
          </a:xfrm>
        </p:spPr>
        <p:txBody>
          <a:bodyPr/>
          <a:lstStyle/>
          <a:p>
            <a:r>
              <a:rPr lang="en-US" dirty="0"/>
              <a:t>Motion and Order for Release of Bail</a:t>
            </a:r>
          </a:p>
        </p:txBody>
      </p:sp>
      <p:sp>
        <p:nvSpPr>
          <p:cNvPr id="7" name="TextBox 6">
            <a:extLst>
              <a:ext uri="{FF2B5EF4-FFF2-40B4-BE49-F238E27FC236}">
                <a16:creationId xmlns:a16="http://schemas.microsoft.com/office/drawing/2014/main" id="{28471793-F8A0-4056-B801-23A7AD0AB307}"/>
              </a:ext>
            </a:extLst>
          </p:cNvPr>
          <p:cNvSpPr txBox="1"/>
          <p:nvPr/>
        </p:nvSpPr>
        <p:spPr>
          <a:xfrm>
            <a:off x="1110792" y="2104291"/>
            <a:ext cx="9970416" cy="3693319"/>
          </a:xfrm>
          <a:prstGeom prst="rect">
            <a:avLst/>
          </a:prstGeom>
          <a:noFill/>
        </p:spPr>
        <p:txBody>
          <a:bodyPr wrap="square">
            <a:spAutoFit/>
          </a:bodyPr>
          <a:lstStyle/>
          <a:p>
            <a:pPr algn="just"/>
            <a:r>
              <a:rPr lang="en-US" b="0" i="1" dirty="0">
                <a:solidFill>
                  <a:srgbClr val="333333"/>
                </a:solidFill>
                <a:effectLst/>
                <a:latin typeface="Open Sans" panose="020B0606030504020204" pitchFamily="34" charset="0"/>
              </a:rPr>
              <a:t>Fees Charged under LGC 117.055 Effective 12/02/2021</a:t>
            </a:r>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0" i="1" dirty="0">
                <a:solidFill>
                  <a:srgbClr val="333333"/>
                </a:solidFill>
                <a:effectLst/>
                <a:latin typeface="Open Sans" panose="020B0606030504020204" pitchFamily="34" charset="0"/>
              </a:rPr>
              <a:t>Clerk may NOT deduct the fee if:</a:t>
            </a:r>
          </a:p>
          <a:p>
            <a:pPr algn="l"/>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1" dirty="0">
                <a:solidFill>
                  <a:srgbClr val="333333"/>
                </a:solidFill>
                <a:effectLst/>
                <a:latin typeface="Open Sans" panose="020B0606030504020204" pitchFamily="34" charset="0"/>
              </a:rPr>
              <a:t>Defendant was found NOT guilty at trial or after appeal; or</a:t>
            </a:r>
          </a:p>
          <a:p>
            <a:pPr lvl="1" algn="l"/>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1" dirty="0">
                <a:solidFill>
                  <a:srgbClr val="333333"/>
                </a:solidFill>
                <a:effectLst/>
                <a:latin typeface="Open Sans" panose="020B0606030504020204" pitchFamily="34" charset="0"/>
              </a:rPr>
              <a:t>The complaint, information or indictment was dismissed without a plea of guilty or nolo </a:t>
            </a:r>
            <a:r>
              <a:rPr lang="en-US" b="0" i="1" dirty="0" err="1">
                <a:solidFill>
                  <a:srgbClr val="333333"/>
                </a:solidFill>
                <a:effectLst/>
                <a:latin typeface="Open Sans" panose="020B0606030504020204" pitchFamily="34" charset="0"/>
              </a:rPr>
              <a:t>contendre</a:t>
            </a:r>
            <a:r>
              <a:rPr lang="en-US" b="0" i="1" dirty="0">
                <a:solidFill>
                  <a:srgbClr val="333333"/>
                </a:solidFill>
                <a:effectLst/>
                <a:latin typeface="Open Sans" panose="020B0606030504020204" pitchFamily="34" charset="0"/>
              </a:rPr>
              <a:t> being entered.</a:t>
            </a:r>
          </a:p>
          <a:p>
            <a:pPr lvl="1" algn="l"/>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0" i="1" dirty="0">
                <a:solidFill>
                  <a:srgbClr val="333333"/>
                </a:solidFill>
                <a:effectLst/>
                <a:latin typeface="Open Sans" panose="020B0606030504020204" pitchFamily="34" charset="0"/>
              </a:rPr>
              <a:t>If the Clerk deducts a fee before final disposition of the criminal case and the court subsequently makes or enters an order or ruling that would have prohibited the deduction of a fee if it had been entered before the bond was refunded, the Clerk must refund the amount of the deducted fee to the person who requested the refund of the cash bail bond funds. This DOES NOT apply to a dismissal following successful completion of deferred adjudication.</a:t>
            </a:r>
            <a:endParaRPr lang="en-US"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4091198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5ECE-2D45-764D-A434-EA4997A38F9E}"/>
              </a:ext>
            </a:extLst>
          </p:cNvPr>
          <p:cNvSpPr>
            <a:spLocks noGrp="1"/>
          </p:cNvSpPr>
          <p:nvPr>
            <p:ph type="ctrTitle"/>
          </p:nvPr>
        </p:nvSpPr>
        <p:spPr>
          <a:xfrm>
            <a:off x="1586858" y="3097635"/>
            <a:ext cx="3555593" cy="662730"/>
          </a:xfrm>
        </p:spPr>
        <p:txBody>
          <a:bodyPr/>
          <a:lstStyle/>
          <a:p>
            <a:r>
              <a:rPr lang="en-US" dirty="0"/>
              <a:t>Questions?</a:t>
            </a:r>
          </a:p>
        </p:txBody>
      </p:sp>
      <p:sp>
        <p:nvSpPr>
          <p:cNvPr id="4" name="TextBox 3">
            <a:extLst>
              <a:ext uri="{FF2B5EF4-FFF2-40B4-BE49-F238E27FC236}">
                <a16:creationId xmlns:a16="http://schemas.microsoft.com/office/drawing/2014/main" id="{C8FFCFF5-5E16-4D34-AF27-568225978603}"/>
              </a:ext>
            </a:extLst>
          </p:cNvPr>
          <p:cNvSpPr txBox="1"/>
          <p:nvPr/>
        </p:nvSpPr>
        <p:spPr>
          <a:xfrm>
            <a:off x="1121789" y="1268153"/>
            <a:ext cx="4232635" cy="1477328"/>
          </a:xfrm>
          <a:prstGeom prst="rect">
            <a:avLst/>
          </a:prstGeom>
          <a:noFill/>
        </p:spPr>
        <p:txBody>
          <a:bodyPr wrap="square">
            <a:spAutoFit/>
          </a:bodyPr>
          <a:lstStyle/>
          <a:p>
            <a:r>
              <a:rPr lang="en-US" dirty="0"/>
              <a:t>Additional information regarding the PSRS is available at:</a:t>
            </a:r>
          </a:p>
          <a:p>
            <a:r>
              <a:rPr lang="en-US" dirty="0"/>
              <a:t> https://www.txcourts.gov/programsservices/public-safety-report-system/</a:t>
            </a:r>
          </a:p>
        </p:txBody>
      </p:sp>
    </p:spTree>
    <p:extLst>
      <p:ext uri="{BB962C8B-B14F-4D97-AF65-F5344CB8AC3E}">
        <p14:creationId xmlns:p14="http://schemas.microsoft.com/office/powerpoint/2010/main" val="3480697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C183A070-BA02-43BD-9431-86FB80F6623E}"/>
              </a:ext>
            </a:extLst>
          </p:cNvPr>
          <p:cNvSpPr>
            <a:spLocks noGrp="1"/>
          </p:cNvSpPr>
          <p:nvPr>
            <p:ph type="ctrTitle"/>
          </p:nvPr>
        </p:nvSpPr>
        <p:spPr>
          <a:xfrm>
            <a:off x="1238152" y="339725"/>
            <a:ext cx="10523636" cy="1293766"/>
          </a:xfrm>
        </p:spPr>
        <p:txBody>
          <a:bodyPr/>
          <a:lstStyle/>
          <a:p>
            <a:r>
              <a:rPr lang="en-US" dirty="0"/>
              <a:t>Extra- PSRS (modified Bail Form)</a:t>
            </a:r>
          </a:p>
        </p:txBody>
      </p:sp>
      <p:sp>
        <p:nvSpPr>
          <p:cNvPr id="5" name="TextBox 4">
            <a:extLst>
              <a:ext uri="{FF2B5EF4-FFF2-40B4-BE49-F238E27FC236}">
                <a16:creationId xmlns:a16="http://schemas.microsoft.com/office/drawing/2014/main" id="{F81FBFC8-1E5D-44DD-8BAB-7960D3DF6D4D}"/>
              </a:ext>
            </a:extLst>
          </p:cNvPr>
          <p:cNvSpPr txBox="1"/>
          <p:nvPr/>
        </p:nvSpPr>
        <p:spPr>
          <a:xfrm>
            <a:off x="1110792" y="2104291"/>
            <a:ext cx="9970416" cy="4247317"/>
          </a:xfrm>
          <a:prstGeom prst="rect">
            <a:avLst/>
          </a:prstGeom>
          <a:noFill/>
        </p:spPr>
        <p:txBody>
          <a:bodyPr wrap="square">
            <a:spAutoFit/>
          </a:bodyPr>
          <a:lstStyle/>
          <a:p>
            <a:r>
              <a:rPr lang="en-US" b="0" i="0" u="none" strike="noStrike" baseline="0" dirty="0">
                <a:latin typeface="Calibri" panose="020F0502020204030204" pitchFamily="34" charset="0"/>
              </a:rPr>
              <a:t>The bail form modification option is a function that should be available soon in the PSRS. In the interim,</a:t>
            </a:r>
          </a:p>
          <a:p>
            <a:r>
              <a:rPr lang="en-US" b="0" i="0" u="none" strike="noStrike" baseline="0" dirty="0">
                <a:latin typeface="Calibri" panose="020F0502020204030204" pitchFamily="34" charset="0"/>
              </a:rPr>
              <a:t>please proceed with a regular bail form to report necessary modifications.</a:t>
            </a:r>
          </a:p>
          <a:p>
            <a:endParaRPr lang="en-US" b="0" i="0" u="none" strike="noStrike" baseline="0" dirty="0">
              <a:latin typeface="Calibri" panose="020F0502020204030204" pitchFamily="34" charset="0"/>
            </a:endParaRPr>
          </a:p>
          <a:p>
            <a:r>
              <a:rPr lang="en-US" b="0" i="0" u="none" strike="noStrike" baseline="0" dirty="0">
                <a:solidFill>
                  <a:srgbClr val="2E5395"/>
                </a:solidFill>
                <a:latin typeface="Calibri Light" panose="020F0302020204030204" pitchFamily="34" charset="0"/>
              </a:rPr>
              <a:t>Adding a new defendant</a:t>
            </a:r>
          </a:p>
          <a:p>
            <a:r>
              <a:rPr lang="en-US" b="0" i="0" u="none" strike="noStrike" baseline="0" dirty="0">
                <a:latin typeface="Calibri" panose="020F0502020204030204" pitchFamily="34" charset="0"/>
              </a:rPr>
              <a:t>If the defendant is not in the system this will require you to enter the defendant’s information for the</a:t>
            </a:r>
          </a:p>
          <a:p>
            <a:r>
              <a:rPr lang="en-US" b="0" i="0" u="none" strike="noStrike" baseline="0" dirty="0">
                <a:latin typeface="Calibri" panose="020F0502020204030204" pitchFamily="34" charset="0"/>
              </a:rPr>
              <a:t>first time since that record does not exist.</a:t>
            </a:r>
          </a:p>
          <a:p>
            <a:r>
              <a:rPr lang="en-US" b="0" i="0" u="none" strike="noStrike" baseline="0" dirty="0">
                <a:latin typeface="Calibri" panose="020F0502020204030204" pitchFamily="34" charset="0"/>
              </a:rPr>
              <a:t>Click on “New”</a:t>
            </a:r>
          </a:p>
          <a:p>
            <a:r>
              <a:rPr lang="en-US" b="0" i="0" u="none" strike="noStrike" baseline="0" dirty="0">
                <a:latin typeface="Calibri" panose="020F0502020204030204" pitchFamily="34" charset="0"/>
              </a:rPr>
              <a:t>Click on “Add Arrest”</a:t>
            </a:r>
          </a:p>
          <a:p>
            <a:pPr marR="1070" lvl="1"/>
            <a:r>
              <a:rPr lang="en-US" b="1" i="0" u="none" strike="noStrike" baseline="0" dirty="0">
                <a:latin typeface="Calibri" panose="020F0502020204030204" pitchFamily="34" charset="0"/>
              </a:rPr>
              <a:t>Please note that "Add Arrest" will </a:t>
            </a:r>
            <a:r>
              <a:rPr lang="en-US" b="1" i="0" u="sng" strike="noStrike" baseline="0" dirty="0">
                <a:latin typeface="Calibri" panose="020F0502020204030204" pitchFamily="34" charset="0"/>
              </a:rPr>
              <a:t>not</a:t>
            </a:r>
            <a:r>
              <a:rPr lang="en-US" b="1" i="0" u="none" strike="noStrike" baseline="0" dirty="0">
                <a:latin typeface="Calibri" panose="020F0502020204030204" pitchFamily="34" charset="0"/>
              </a:rPr>
              <a:t> add new arrest data to the defendant's criminal history record</a:t>
            </a:r>
          </a:p>
          <a:p>
            <a:pPr lvl="2"/>
            <a:r>
              <a:rPr lang="en-US" b="0" i="0" u="none" strike="noStrike" baseline="0" dirty="0">
                <a:latin typeface="Calibri" panose="020F0502020204030204" pitchFamily="34" charset="0"/>
              </a:rPr>
              <a:t>This step is necessary so the system allows you to proceed</a:t>
            </a:r>
          </a:p>
          <a:p>
            <a:r>
              <a:rPr lang="en-US" b="0" i="0" u="none" strike="noStrike" baseline="0" dirty="0">
                <a:latin typeface="Calibri" panose="020F0502020204030204" pitchFamily="34" charset="0"/>
              </a:rPr>
              <a:t>Search for the defendant’s name</a:t>
            </a:r>
          </a:p>
          <a:p>
            <a:pPr lvl="2"/>
            <a:r>
              <a:rPr lang="en-US" b="0" i="0" u="none" strike="noStrike" baseline="0" dirty="0">
                <a:latin typeface="Calibri" panose="020F0502020204030204" pitchFamily="34" charset="0"/>
              </a:rPr>
              <a:t>If it is not available select “Add New Defendant”</a:t>
            </a:r>
          </a:p>
          <a:p>
            <a:r>
              <a:rPr lang="en-US" b="0" i="0" u="none" strike="noStrike" baseline="0" dirty="0">
                <a:latin typeface="Calibri" panose="020F0502020204030204" pitchFamily="34" charset="0"/>
              </a:rPr>
              <a:t>Enter the defendant’s information</a:t>
            </a:r>
          </a:p>
          <a:p>
            <a:r>
              <a:rPr lang="en-US" b="0" i="0" u="none" strike="noStrike" baseline="0" dirty="0">
                <a:latin typeface="Calibri" panose="020F0502020204030204" pitchFamily="34" charset="0"/>
              </a:rPr>
              <a:t>Enter the Arrest Details as follows:</a:t>
            </a:r>
          </a:p>
        </p:txBody>
      </p:sp>
    </p:spTree>
    <p:extLst>
      <p:ext uri="{BB962C8B-B14F-4D97-AF65-F5344CB8AC3E}">
        <p14:creationId xmlns:p14="http://schemas.microsoft.com/office/powerpoint/2010/main" val="3275939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1">
            <a:extLst>
              <a:ext uri="{FF2B5EF4-FFF2-40B4-BE49-F238E27FC236}">
                <a16:creationId xmlns:a16="http://schemas.microsoft.com/office/drawing/2014/main" id="{C183A070-BA02-43BD-9431-86FB80F6623E}"/>
              </a:ext>
            </a:extLst>
          </p:cNvPr>
          <p:cNvSpPr>
            <a:spLocks noGrp="1"/>
          </p:cNvSpPr>
          <p:nvPr>
            <p:ph type="ctrTitle"/>
          </p:nvPr>
        </p:nvSpPr>
        <p:spPr>
          <a:xfrm>
            <a:off x="707011" y="365760"/>
            <a:ext cx="10765410" cy="1207269"/>
          </a:xfrm>
        </p:spPr>
        <p:txBody>
          <a:bodyPr vert="horz" lIns="91440" tIns="45720" rIns="91440" bIns="45720" rtlCol="0" anchor="b">
            <a:normAutofit/>
          </a:bodyPr>
          <a:lstStyle/>
          <a:p>
            <a:pPr algn="ctr"/>
            <a:r>
              <a:rPr lang="en-US" sz="5600" kern="1200">
                <a:solidFill>
                  <a:srgbClr val="FFFFFF"/>
                </a:solidFill>
                <a:latin typeface="+mj-lt"/>
                <a:ea typeface="+mj-ea"/>
                <a:cs typeface="+mj-cs"/>
              </a:rPr>
              <a:t>Extra- PSRS (Modified Bail Form)</a:t>
            </a:r>
          </a:p>
        </p:txBody>
      </p:sp>
      <p:pic>
        <p:nvPicPr>
          <p:cNvPr id="3" name="Picture 2">
            <a:extLst>
              <a:ext uri="{FF2B5EF4-FFF2-40B4-BE49-F238E27FC236}">
                <a16:creationId xmlns:a16="http://schemas.microsoft.com/office/drawing/2014/main" id="{79EA6404-C576-4742-9B2F-E70E4A7C4A73}"/>
              </a:ext>
            </a:extLst>
          </p:cNvPr>
          <p:cNvPicPr>
            <a:picLocks noChangeAspect="1"/>
          </p:cNvPicPr>
          <p:nvPr/>
        </p:nvPicPr>
        <p:blipFill>
          <a:blip r:embed="rId3"/>
          <a:stretch>
            <a:fillRect/>
          </a:stretch>
        </p:blipFill>
        <p:spPr>
          <a:xfrm>
            <a:off x="1461940" y="2943847"/>
            <a:ext cx="9278489" cy="3275978"/>
          </a:xfrm>
          <a:prstGeom prst="rect">
            <a:avLst/>
          </a:prstGeom>
        </p:spPr>
      </p:pic>
    </p:spTree>
    <p:extLst>
      <p:ext uri="{BB962C8B-B14F-4D97-AF65-F5344CB8AC3E}">
        <p14:creationId xmlns:p14="http://schemas.microsoft.com/office/powerpoint/2010/main" val="2154635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368B-216C-475D-9542-DFDD4B7064B0}"/>
              </a:ext>
            </a:extLst>
          </p:cNvPr>
          <p:cNvSpPr>
            <a:spLocks noGrp="1"/>
          </p:cNvSpPr>
          <p:nvPr>
            <p:ph type="ctrTitle"/>
          </p:nvPr>
        </p:nvSpPr>
        <p:spPr>
          <a:xfrm>
            <a:off x="1272619" y="339645"/>
            <a:ext cx="10489071" cy="1002552"/>
          </a:xfrm>
        </p:spPr>
        <p:txBody>
          <a:bodyPr/>
          <a:lstStyle/>
          <a:p>
            <a:r>
              <a:rPr lang="en-US" dirty="0"/>
              <a:t>Extra- PSRS (modified bail form) </a:t>
            </a:r>
          </a:p>
        </p:txBody>
      </p:sp>
      <p:sp>
        <p:nvSpPr>
          <p:cNvPr id="3" name="Content Placeholder 2">
            <a:extLst>
              <a:ext uri="{FF2B5EF4-FFF2-40B4-BE49-F238E27FC236}">
                <a16:creationId xmlns:a16="http://schemas.microsoft.com/office/drawing/2014/main" id="{AEB068BA-E81E-440D-81EB-E758FE6A7026}"/>
              </a:ext>
            </a:extLst>
          </p:cNvPr>
          <p:cNvSpPr>
            <a:spLocks noGrp="1"/>
          </p:cNvSpPr>
          <p:nvPr>
            <p:ph sz="half" idx="1"/>
          </p:nvPr>
        </p:nvSpPr>
        <p:spPr>
          <a:xfrm>
            <a:off x="1627321" y="1564850"/>
            <a:ext cx="9911087" cy="4612114"/>
          </a:xfrm>
        </p:spPr>
        <p:txBody>
          <a:bodyPr/>
          <a:lstStyle/>
          <a:p>
            <a:pPr marL="0" indent="0">
              <a:buNone/>
            </a:pPr>
            <a:r>
              <a:rPr lang="en-US" sz="2000" b="0" i="0" u="none" strike="noStrike" baseline="0" dirty="0">
                <a:solidFill>
                  <a:srgbClr val="2E5395"/>
                </a:solidFill>
                <a:latin typeface="Calibri Light" panose="020F0302020204030204" pitchFamily="34" charset="0"/>
              </a:rPr>
              <a:t>Completing the Modified Bail Form</a:t>
            </a:r>
          </a:p>
          <a:p>
            <a:r>
              <a:rPr lang="en-US" sz="2000" b="0" i="0" u="none" strike="noStrike" baseline="0" dirty="0">
                <a:latin typeface="Calibri" panose="020F0502020204030204" pitchFamily="34" charset="0"/>
              </a:rPr>
              <a:t>Proceed to the </a:t>
            </a:r>
            <a:r>
              <a:rPr lang="en-US" sz="2000" b="0" i="0" u="none" strike="noStrike" baseline="0" dirty="0" err="1">
                <a:latin typeface="Calibri" panose="020F0502020204030204" pitchFamily="34" charset="0"/>
              </a:rPr>
              <a:t>Magistration</a:t>
            </a:r>
            <a:r>
              <a:rPr lang="en-US" sz="2000" b="0" i="0" u="none" strike="noStrike" baseline="0" dirty="0">
                <a:latin typeface="Calibri" panose="020F0502020204030204" pitchFamily="34" charset="0"/>
              </a:rPr>
              <a:t> tab (left hand side)</a:t>
            </a:r>
          </a:p>
          <a:p>
            <a:r>
              <a:rPr lang="en-US" sz="2000" b="0" i="0" u="none" strike="noStrike" baseline="0" dirty="0">
                <a:latin typeface="Calibri" panose="020F0502020204030204" pitchFamily="34" charset="0"/>
              </a:rPr>
              <a:t>Go to the Bail Form tab</a:t>
            </a:r>
          </a:p>
          <a:p>
            <a:r>
              <a:rPr lang="en-US" sz="2000" b="0" i="0" u="none" strike="noStrike" baseline="0" dirty="0">
                <a:latin typeface="Calibri" panose="020F0502020204030204" pitchFamily="34" charset="0"/>
              </a:rPr>
              <a:t>Enter the modified bail details</a:t>
            </a:r>
          </a:p>
          <a:p>
            <a:r>
              <a:rPr lang="en-US" sz="2000" b="0" i="0" u="none" strike="noStrike" baseline="0" dirty="0">
                <a:latin typeface="Calibri" panose="020F0502020204030204" pitchFamily="34" charset="0"/>
              </a:rPr>
              <a:t>In this section, there is a space for comments, please enter:</a:t>
            </a:r>
          </a:p>
          <a:p>
            <a:pPr lvl="1"/>
            <a:r>
              <a:rPr lang="en-US" sz="2000" b="0" i="0" u="none" strike="noStrike" baseline="0" dirty="0">
                <a:latin typeface="Courier New" panose="02070309020205020404" pitchFamily="49" charset="0"/>
              </a:rPr>
              <a:t>o </a:t>
            </a:r>
            <a:r>
              <a:rPr lang="en-US" sz="2000" b="1" i="0" u="none" strike="noStrike" baseline="0" dirty="0">
                <a:latin typeface="Calibri" panose="020F0502020204030204" pitchFamily="34" charset="0"/>
              </a:rPr>
              <a:t>Modified Bail Form</a:t>
            </a:r>
          </a:p>
          <a:p>
            <a:r>
              <a:rPr lang="en-US" sz="2000" b="0" i="0" u="none" strike="noStrike" baseline="0" dirty="0">
                <a:latin typeface="Calibri" panose="020F0502020204030204" pitchFamily="34" charset="0"/>
              </a:rPr>
              <a:t>Proceed with certification</a:t>
            </a:r>
          </a:p>
          <a:p>
            <a:endParaRPr lang="en-US" dirty="0"/>
          </a:p>
        </p:txBody>
      </p:sp>
    </p:spTree>
    <p:extLst>
      <p:ext uri="{BB962C8B-B14F-4D97-AF65-F5344CB8AC3E}">
        <p14:creationId xmlns:p14="http://schemas.microsoft.com/office/powerpoint/2010/main" val="321768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p:txBody>
          <a:bodyPr/>
          <a:lstStyle/>
          <a:p>
            <a:r>
              <a:rPr lang="en-US" dirty="0"/>
              <a:t>Arrest and processing</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p:txBody>
          <a:bodyPr/>
          <a:lstStyle/>
          <a:p>
            <a:pPr lvl="0"/>
            <a:r>
              <a:rPr lang="en-US" dirty="0"/>
              <a:t>Person is arrested</a:t>
            </a:r>
          </a:p>
        </p:txBody>
      </p:sp>
      <p:sp>
        <p:nvSpPr>
          <p:cNvPr id="7" name="Text Placeholder 6">
            <a:extLst>
              <a:ext uri="{FF2B5EF4-FFF2-40B4-BE49-F238E27FC236}">
                <a16:creationId xmlns:a16="http://schemas.microsoft.com/office/drawing/2014/main" id="{D9218E33-9E8A-D249-93A7-9EDFE3BEA503}"/>
              </a:ext>
            </a:extLst>
          </p:cNvPr>
          <p:cNvSpPr>
            <a:spLocks noGrp="1"/>
          </p:cNvSpPr>
          <p:nvPr>
            <p:ph type="body" sz="quarter" idx="3"/>
          </p:nvPr>
        </p:nvSpPr>
        <p:spPr/>
        <p:txBody>
          <a:bodyPr/>
          <a:lstStyle/>
          <a:p>
            <a:pPr lvl="0"/>
            <a:r>
              <a:rPr lang="en-US" dirty="0"/>
              <a:t>Person is processed</a:t>
            </a:r>
          </a:p>
        </p:txBody>
      </p:sp>
      <p:pic>
        <p:nvPicPr>
          <p:cNvPr id="9" name="Picture 8" descr="Shape&#10;&#10;Description automatically generated with low confidence">
            <a:extLst>
              <a:ext uri="{FF2B5EF4-FFF2-40B4-BE49-F238E27FC236}">
                <a16:creationId xmlns:a16="http://schemas.microsoft.com/office/drawing/2014/main" id="{B764919D-75FE-4A89-B269-B94C376B7BB2}"/>
              </a:ext>
            </a:extLst>
          </p:cNvPr>
          <p:cNvPicPr>
            <a:picLocks noChangeAspect="1"/>
          </p:cNvPicPr>
          <p:nvPr/>
        </p:nvPicPr>
        <p:blipFill>
          <a:blip r:embed="rId3"/>
          <a:stretch>
            <a:fillRect/>
          </a:stretch>
        </p:blipFill>
        <p:spPr>
          <a:xfrm flipH="1">
            <a:off x="1988046" y="2650921"/>
            <a:ext cx="3187457" cy="3187457"/>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65C360A3-C7B9-4F48-893B-D2B1A8630475}"/>
              </a:ext>
            </a:extLst>
          </p:cNvPr>
          <p:cNvPicPr>
            <a:picLocks noChangeAspect="1"/>
          </p:cNvPicPr>
          <p:nvPr/>
        </p:nvPicPr>
        <p:blipFill>
          <a:blip r:embed="rId4"/>
          <a:stretch>
            <a:fillRect/>
          </a:stretch>
        </p:blipFill>
        <p:spPr>
          <a:xfrm>
            <a:off x="7016499" y="2483142"/>
            <a:ext cx="3426902" cy="3426902"/>
          </a:xfrm>
          <a:prstGeom prst="rect">
            <a:avLst/>
          </a:prstGeom>
        </p:spPr>
      </p:pic>
    </p:spTree>
    <p:extLst>
      <p:ext uri="{BB962C8B-B14F-4D97-AF65-F5344CB8AC3E}">
        <p14:creationId xmlns:p14="http://schemas.microsoft.com/office/powerpoint/2010/main" val="9464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p:txBody>
          <a:bodyPr/>
          <a:lstStyle/>
          <a:p>
            <a:r>
              <a:rPr lang="en-US" dirty="0"/>
              <a:t>Defendant entry in </a:t>
            </a:r>
            <a:r>
              <a:rPr lang="en-US" dirty="0" err="1"/>
              <a:t>psrs</a:t>
            </a:r>
            <a:endParaRPr lang="en-US"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627321" y="2330825"/>
            <a:ext cx="4693727" cy="1679114"/>
          </a:xfrm>
        </p:spPr>
        <p:txBody>
          <a:bodyPr>
            <a:normAutofit lnSpcReduction="10000"/>
          </a:bodyPr>
          <a:lstStyle/>
          <a:p>
            <a:r>
              <a:rPr lang="en-US" dirty="0"/>
              <a:t>Defendant is entered into the PSRS.</a:t>
            </a:r>
          </a:p>
          <a:p>
            <a:r>
              <a:rPr lang="en-US" dirty="0"/>
              <a:t>User entering defendant must have TLETS access.</a:t>
            </a:r>
          </a:p>
          <a:p>
            <a:r>
              <a:rPr lang="en-US" dirty="0"/>
              <a:t>TLETS is queried for Criminal History Record Information (CHRI).</a:t>
            </a:r>
          </a:p>
          <a:p>
            <a:r>
              <a:rPr lang="en-US" dirty="0"/>
              <a:t>Public Safety Report is produced.</a:t>
            </a:r>
          </a:p>
        </p:txBody>
      </p:sp>
      <p:sp>
        <p:nvSpPr>
          <p:cNvPr id="16" name="Content Placeholder 15">
            <a:extLst>
              <a:ext uri="{FF2B5EF4-FFF2-40B4-BE49-F238E27FC236}">
                <a16:creationId xmlns:a16="http://schemas.microsoft.com/office/drawing/2014/main" id="{61E23B57-A482-8F4B-9021-86FE326A6D10}"/>
              </a:ext>
            </a:extLst>
          </p:cNvPr>
          <p:cNvSpPr>
            <a:spLocks noGrp="1"/>
          </p:cNvSpPr>
          <p:nvPr>
            <p:ph sz="half" idx="2"/>
          </p:nvPr>
        </p:nvSpPr>
        <p:spPr/>
        <p:txBody>
          <a:bodyPr/>
          <a:lstStyle/>
          <a:p>
            <a:r>
              <a:rPr lang="en-US" dirty="0"/>
              <a:t>Local Law Enforcement</a:t>
            </a:r>
          </a:p>
          <a:p>
            <a:r>
              <a:rPr lang="en-US" dirty="0"/>
              <a:t>Jail</a:t>
            </a:r>
          </a:p>
          <a:p>
            <a:r>
              <a:rPr lang="en-US" dirty="0"/>
              <a:t>Court Staff</a:t>
            </a:r>
          </a:p>
          <a:p>
            <a:r>
              <a:rPr lang="en-US" dirty="0"/>
              <a:t>Magistrate</a:t>
            </a:r>
          </a:p>
          <a:p>
            <a:r>
              <a:rPr lang="en-US" b="1" dirty="0"/>
              <a:t>This should be decided at the local level*</a:t>
            </a:r>
          </a:p>
          <a:p>
            <a:pPr marL="0" indent="0">
              <a:buNone/>
            </a:pPr>
            <a:endParaRPr lang="en-US" dirty="0"/>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p:txBody>
          <a:bodyPr/>
          <a:lstStyle/>
          <a:p>
            <a:pPr lvl="0"/>
            <a:r>
              <a:rPr lang="en-US" dirty="0"/>
              <a:t>PSRS Entry</a:t>
            </a:r>
          </a:p>
        </p:txBody>
      </p:sp>
      <p:sp>
        <p:nvSpPr>
          <p:cNvPr id="7" name="Text Placeholder 6">
            <a:extLst>
              <a:ext uri="{FF2B5EF4-FFF2-40B4-BE49-F238E27FC236}">
                <a16:creationId xmlns:a16="http://schemas.microsoft.com/office/drawing/2014/main" id="{D9218E33-9E8A-D249-93A7-9EDFE3BEA503}"/>
              </a:ext>
            </a:extLst>
          </p:cNvPr>
          <p:cNvSpPr>
            <a:spLocks noGrp="1"/>
          </p:cNvSpPr>
          <p:nvPr>
            <p:ph type="body" sz="quarter" idx="3"/>
          </p:nvPr>
        </p:nvSpPr>
        <p:spPr/>
        <p:txBody>
          <a:bodyPr/>
          <a:lstStyle/>
          <a:p>
            <a:pPr lvl="0"/>
            <a:r>
              <a:rPr lang="en-US" dirty="0"/>
              <a:t>Who is responsible?</a:t>
            </a:r>
          </a:p>
        </p:txBody>
      </p:sp>
      <p:pic>
        <p:nvPicPr>
          <p:cNvPr id="4" name="Picture 3" descr="Shape&#10;&#10;Description automatically generated with low confidence">
            <a:extLst>
              <a:ext uri="{FF2B5EF4-FFF2-40B4-BE49-F238E27FC236}">
                <a16:creationId xmlns:a16="http://schemas.microsoft.com/office/drawing/2014/main" id="{E615CC6A-B02F-4A2C-A1EE-ACD069AD4874}"/>
              </a:ext>
            </a:extLst>
          </p:cNvPr>
          <p:cNvPicPr>
            <a:picLocks noChangeAspect="1"/>
          </p:cNvPicPr>
          <p:nvPr/>
        </p:nvPicPr>
        <p:blipFill>
          <a:blip r:embed="rId3"/>
          <a:stretch>
            <a:fillRect/>
          </a:stretch>
        </p:blipFill>
        <p:spPr>
          <a:xfrm>
            <a:off x="1266038" y="3954744"/>
            <a:ext cx="2090956" cy="2090956"/>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74BA200D-74C0-425B-967B-EFB72E55B539}"/>
              </a:ext>
            </a:extLst>
          </p:cNvPr>
          <p:cNvPicPr>
            <a:picLocks noChangeAspect="1"/>
          </p:cNvPicPr>
          <p:nvPr/>
        </p:nvPicPr>
        <p:blipFill>
          <a:blip r:embed="rId4"/>
          <a:stretch>
            <a:fillRect/>
          </a:stretch>
        </p:blipFill>
        <p:spPr>
          <a:xfrm rot="944612">
            <a:off x="4652157" y="4806889"/>
            <a:ext cx="943761" cy="943761"/>
          </a:xfrm>
          <a:prstGeom prst="rect">
            <a:avLst/>
          </a:prstGeom>
        </p:spPr>
      </p:pic>
      <p:cxnSp>
        <p:nvCxnSpPr>
          <p:cNvPr id="9" name="Straight Arrow Connector 8">
            <a:extLst>
              <a:ext uri="{FF2B5EF4-FFF2-40B4-BE49-F238E27FC236}">
                <a16:creationId xmlns:a16="http://schemas.microsoft.com/office/drawing/2014/main" id="{B475DC4A-EB87-44F1-9E45-72ADD9EB34E7}"/>
              </a:ext>
            </a:extLst>
          </p:cNvPr>
          <p:cNvCxnSpPr>
            <a:cxnSpLocks/>
          </p:cNvCxnSpPr>
          <p:nvPr/>
        </p:nvCxnSpPr>
        <p:spPr>
          <a:xfrm>
            <a:off x="3439486" y="5108895"/>
            <a:ext cx="1102336" cy="0"/>
          </a:xfrm>
          <a:prstGeom prst="straightConnector1">
            <a:avLst/>
          </a:prstGeom>
          <a:ln w="38100">
            <a:solidFill>
              <a:srgbClr val="5685B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57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p:txBody>
          <a:bodyPr/>
          <a:lstStyle/>
          <a:p>
            <a:r>
              <a:rPr lang="en-US" dirty="0"/>
              <a:t>Public Safety report</a:t>
            </a:r>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627321" y="2330824"/>
            <a:ext cx="4693727" cy="1972727"/>
          </a:xfrm>
        </p:spPr>
        <p:txBody>
          <a:bodyPr>
            <a:normAutofit/>
          </a:bodyPr>
          <a:lstStyle/>
          <a:p>
            <a:r>
              <a:rPr lang="en-US" dirty="0"/>
              <a:t>Defendant’s PSR is presented to the magistrate.</a:t>
            </a:r>
          </a:p>
          <a:p>
            <a:r>
              <a:rPr lang="en-US" dirty="0"/>
              <a:t>Magistrate will access the PSR and full CHRI from the PSRS (in the system itself or through a printed copy).</a:t>
            </a:r>
          </a:p>
          <a:p>
            <a:r>
              <a:rPr lang="en-US" b="1" dirty="0"/>
              <a:t>Note: the PSRS may </a:t>
            </a:r>
            <a:r>
              <a:rPr lang="en-US" b="1" u="sng" dirty="0"/>
              <a:t>not</a:t>
            </a:r>
            <a:r>
              <a:rPr lang="en-US" b="1" dirty="0"/>
              <a:t> be the only item relied on when making a bail decision.</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p:txBody>
          <a:bodyPr/>
          <a:lstStyle/>
          <a:p>
            <a:pPr lvl="0"/>
            <a:r>
              <a:rPr lang="en-US" dirty="0"/>
              <a:t>Public Safety Report</a:t>
            </a:r>
          </a:p>
        </p:txBody>
      </p:sp>
      <p:pic>
        <p:nvPicPr>
          <p:cNvPr id="5" name="Picture 4" descr="Shape&#10;&#10;Description automatically generated with low confidence">
            <a:extLst>
              <a:ext uri="{FF2B5EF4-FFF2-40B4-BE49-F238E27FC236}">
                <a16:creationId xmlns:a16="http://schemas.microsoft.com/office/drawing/2014/main" id="{3A60EF29-FD75-4F88-8E2F-7C4396F7E8EE}"/>
              </a:ext>
            </a:extLst>
          </p:cNvPr>
          <p:cNvPicPr>
            <a:picLocks noChangeAspect="1"/>
          </p:cNvPicPr>
          <p:nvPr/>
        </p:nvPicPr>
        <p:blipFill>
          <a:blip r:embed="rId3"/>
          <a:stretch>
            <a:fillRect/>
          </a:stretch>
        </p:blipFill>
        <p:spPr>
          <a:xfrm>
            <a:off x="2952226" y="4391635"/>
            <a:ext cx="1695275" cy="1695275"/>
          </a:xfrm>
          <a:prstGeom prst="rect">
            <a:avLst/>
          </a:prstGeom>
        </p:spPr>
      </p:pic>
      <p:sp>
        <p:nvSpPr>
          <p:cNvPr id="18" name="Content Placeholder 15">
            <a:extLst>
              <a:ext uri="{FF2B5EF4-FFF2-40B4-BE49-F238E27FC236}">
                <a16:creationId xmlns:a16="http://schemas.microsoft.com/office/drawing/2014/main" id="{1D2FC439-F5D1-4938-9FF7-84D0027B5DE3}"/>
              </a:ext>
            </a:extLst>
          </p:cNvPr>
          <p:cNvSpPr>
            <a:spLocks noGrp="1"/>
          </p:cNvSpPr>
          <p:nvPr>
            <p:ph sz="half" idx="2"/>
          </p:nvPr>
        </p:nvSpPr>
        <p:spPr>
          <a:xfrm>
            <a:off x="7067963" y="2330824"/>
            <a:ext cx="4693727" cy="3846139"/>
          </a:xfrm>
        </p:spPr>
        <p:txBody>
          <a:bodyPr/>
          <a:lstStyle/>
          <a:p>
            <a:r>
              <a:rPr lang="en-US" dirty="0"/>
              <a:t>Local Law Enforcement</a:t>
            </a:r>
          </a:p>
          <a:p>
            <a:r>
              <a:rPr lang="en-US" dirty="0"/>
              <a:t>Jail</a:t>
            </a:r>
          </a:p>
          <a:p>
            <a:r>
              <a:rPr lang="en-US" dirty="0"/>
              <a:t>Court Staff</a:t>
            </a:r>
          </a:p>
          <a:p>
            <a:r>
              <a:rPr lang="en-US" b="1" dirty="0"/>
              <a:t>This should be decided at the local level*</a:t>
            </a:r>
          </a:p>
          <a:p>
            <a:pPr marL="0" indent="0">
              <a:buNone/>
            </a:pPr>
            <a:endParaRPr lang="en-US" dirty="0"/>
          </a:p>
        </p:txBody>
      </p:sp>
      <p:sp>
        <p:nvSpPr>
          <p:cNvPr id="19" name="Text Placeholder 6">
            <a:extLst>
              <a:ext uri="{FF2B5EF4-FFF2-40B4-BE49-F238E27FC236}">
                <a16:creationId xmlns:a16="http://schemas.microsoft.com/office/drawing/2014/main" id="{13A33E87-4F14-4284-8150-A77F61676E96}"/>
              </a:ext>
            </a:extLst>
          </p:cNvPr>
          <p:cNvSpPr>
            <a:spLocks noGrp="1"/>
          </p:cNvSpPr>
          <p:nvPr>
            <p:ph type="body" sz="quarter" idx="3"/>
          </p:nvPr>
        </p:nvSpPr>
        <p:spPr>
          <a:xfrm>
            <a:off x="7067963" y="1468740"/>
            <a:ext cx="4695165" cy="823912"/>
          </a:xfrm>
        </p:spPr>
        <p:txBody>
          <a:bodyPr/>
          <a:lstStyle/>
          <a:p>
            <a:pPr lvl="0"/>
            <a:r>
              <a:rPr lang="en-US" dirty="0"/>
              <a:t>Who is responsible?</a:t>
            </a:r>
          </a:p>
        </p:txBody>
      </p:sp>
    </p:spTree>
    <p:extLst>
      <p:ext uri="{BB962C8B-B14F-4D97-AF65-F5344CB8AC3E}">
        <p14:creationId xmlns:p14="http://schemas.microsoft.com/office/powerpoint/2010/main" val="348816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p:txBody>
          <a:bodyPr/>
          <a:lstStyle/>
          <a:p>
            <a:r>
              <a:rPr lang="en-US" dirty="0" err="1"/>
              <a:t>magistration</a:t>
            </a:r>
            <a:endParaRPr lang="en-US" dirty="0"/>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627321" y="2758663"/>
            <a:ext cx="4693727" cy="1972727"/>
          </a:xfrm>
        </p:spPr>
        <p:txBody>
          <a:bodyPr>
            <a:normAutofit/>
          </a:bodyPr>
          <a:lstStyle/>
          <a:p>
            <a:r>
              <a:rPr lang="en-US" dirty="0"/>
              <a:t>Defendant is presented to the magistrate </a:t>
            </a:r>
            <a:r>
              <a:rPr lang="en-US" u="sng" dirty="0"/>
              <a:t>no later than 48 hours.</a:t>
            </a:r>
          </a:p>
          <a:p>
            <a:r>
              <a:rPr lang="en-US" b="1" dirty="0"/>
              <a:t>Note: the PSRS may </a:t>
            </a:r>
            <a:r>
              <a:rPr lang="en-US" b="1" u="sng" dirty="0"/>
              <a:t>not</a:t>
            </a:r>
            <a:r>
              <a:rPr lang="en-US" b="1" dirty="0"/>
              <a:t> be the only item relied on when making a bail decision.</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a:xfrm>
            <a:off x="1627322" y="1896579"/>
            <a:ext cx="4672156" cy="823912"/>
          </a:xfrm>
        </p:spPr>
        <p:txBody>
          <a:bodyPr>
            <a:normAutofit fontScale="92500" lnSpcReduction="20000"/>
          </a:bodyPr>
          <a:lstStyle/>
          <a:p>
            <a:pPr lvl="0"/>
            <a:r>
              <a:rPr lang="en-US" dirty="0" err="1"/>
              <a:t>Magistration</a:t>
            </a:r>
            <a:endParaRPr lang="en-US" dirty="0"/>
          </a:p>
          <a:p>
            <a:pPr lvl="0"/>
            <a:r>
              <a:rPr lang="en-US" dirty="0"/>
              <a:t>Art. 15.17 Hearing</a:t>
            </a:r>
          </a:p>
        </p:txBody>
      </p:sp>
      <p:pic>
        <p:nvPicPr>
          <p:cNvPr id="10" name="Picture 9" descr="Shape&#10;&#10;Description automatically generated with low confidence">
            <a:extLst>
              <a:ext uri="{FF2B5EF4-FFF2-40B4-BE49-F238E27FC236}">
                <a16:creationId xmlns:a16="http://schemas.microsoft.com/office/drawing/2014/main" id="{0B931D28-878E-4A95-AEF8-719A4836BD00}"/>
              </a:ext>
            </a:extLst>
          </p:cNvPr>
          <p:cNvPicPr>
            <a:picLocks noChangeAspect="1"/>
          </p:cNvPicPr>
          <p:nvPr/>
        </p:nvPicPr>
        <p:blipFill>
          <a:blip r:embed="rId3"/>
          <a:stretch>
            <a:fillRect/>
          </a:stretch>
        </p:blipFill>
        <p:spPr>
          <a:xfrm>
            <a:off x="2602826" y="4248953"/>
            <a:ext cx="2044675" cy="2044675"/>
          </a:xfrm>
          <a:prstGeom prst="rect">
            <a:avLst/>
          </a:prstGeom>
        </p:spPr>
      </p:pic>
      <p:sp>
        <p:nvSpPr>
          <p:cNvPr id="13" name="Text Placeholder 16">
            <a:extLst>
              <a:ext uri="{FF2B5EF4-FFF2-40B4-BE49-F238E27FC236}">
                <a16:creationId xmlns:a16="http://schemas.microsoft.com/office/drawing/2014/main" id="{FC5BDDF0-D397-40F1-BCE2-A8D212845A27}"/>
              </a:ext>
            </a:extLst>
          </p:cNvPr>
          <p:cNvSpPr txBox="1">
            <a:spLocks/>
          </p:cNvSpPr>
          <p:nvPr/>
        </p:nvSpPr>
        <p:spPr>
          <a:xfrm>
            <a:off x="6912385" y="1567376"/>
            <a:ext cx="467215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Who is Responsible?</a:t>
            </a:r>
          </a:p>
        </p:txBody>
      </p:sp>
      <p:sp>
        <p:nvSpPr>
          <p:cNvPr id="14" name="Content Placeholder 2">
            <a:extLst>
              <a:ext uri="{FF2B5EF4-FFF2-40B4-BE49-F238E27FC236}">
                <a16:creationId xmlns:a16="http://schemas.microsoft.com/office/drawing/2014/main" id="{63E57D1E-925A-46E7-98F9-5C22BA35009A}"/>
              </a:ext>
            </a:extLst>
          </p:cNvPr>
          <p:cNvSpPr txBox="1">
            <a:spLocks/>
          </p:cNvSpPr>
          <p:nvPr/>
        </p:nvSpPr>
        <p:spPr>
          <a:xfrm>
            <a:off x="6912386" y="2503645"/>
            <a:ext cx="4693727" cy="14596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j-lt"/>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Law enforcement officer or jailer brings defendant to magistrate.</a:t>
            </a:r>
          </a:p>
          <a:p>
            <a:r>
              <a:rPr lang="en-US" dirty="0"/>
              <a:t>Magistrate performs </a:t>
            </a:r>
            <a:r>
              <a:rPr lang="en-US" dirty="0" err="1"/>
              <a:t>magistration</a:t>
            </a:r>
            <a:r>
              <a:rPr lang="en-US" dirty="0"/>
              <a:t>.</a:t>
            </a:r>
          </a:p>
        </p:txBody>
      </p:sp>
    </p:spTree>
    <p:extLst>
      <p:ext uri="{BB962C8B-B14F-4D97-AF65-F5344CB8AC3E}">
        <p14:creationId xmlns:p14="http://schemas.microsoft.com/office/powerpoint/2010/main" val="3605546125"/>
      </p:ext>
    </p:extLst>
  </p:cSld>
  <p:clrMapOvr>
    <a:masterClrMapping/>
  </p:clrMapOvr>
</p:sld>
</file>

<file path=ppt/theme/theme1.xml><?xml version="1.0" encoding="utf-8"?>
<a:theme xmlns:a="http://schemas.openxmlformats.org/drawingml/2006/main" name="Office Them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A_PPTX_Template 2020_0715_v1" id="{EB4801DF-D7E2-4E82-B59E-0C12714440A8}" vid="{0719685A-0A47-432B-98C6-A702A7CAAB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12107</TotalTime>
  <Words>7447</Words>
  <Application>Microsoft Office PowerPoint</Application>
  <PresentationFormat>Widescreen</PresentationFormat>
  <Paragraphs>496</Paragraphs>
  <Slides>57</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Calibri Light</vt:lpstr>
      <vt:lpstr>Courier New</vt:lpstr>
      <vt:lpstr>Open Sans</vt:lpstr>
      <vt:lpstr>Sagona ExtraLight</vt:lpstr>
      <vt:lpstr>Speak Pro</vt:lpstr>
      <vt:lpstr>Symbol</vt:lpstr>
      <vt:lpstr>Office Theme</vt:lpstr>
      <vt:lpstr>SB 6 and the  Public Safety Report System</vt:lpstr>
      <vt:lpstr>Senate Bill 6- Damon Allen Act</vt:lpstr>
      <vt:lpstr>Senate Bill 6</vt:lpstr>
      <vt:lpstr>What is the psrs?</vt:lpstr>
      <vt:lpstr>PSRS integration in  local processes</vt:lpstr>
      <vt:lpstr>Arrest and processing</vt:lpstr>
      <vt:lpstr>Defendant entry in psrs</vt:lpstr>
      <vt:lpstr>Public Safety report</vt:lpstr>
      <vt:lpstr>magistration</vt:lpstr>
      <vt:lpstr>Bail decisions and bail form</vt:lpstr>
      <vt:lpstr>Bail form is published</vt:lpstr>
      <vt:lpstr>Overview</vt:lpstr>
      <vt:lpstr>PSRS integration in  local processes</vt:lpstr>
      <vt:lpstr>Modifications  after initial magistration</vt:lpstr>
      <vt:lpstr>Modifications  after initial magistration</vt:lpstr>
      <vt:lpstr>Overview</vt:lpstr>
      <vt:lpstr>DPS required certification</vt:lpstr>
      <vt:lpstr>Additional information</vt:lpstr>
      <vt:lpstr>Information for County and District Court Judges</vt:lpstr>
      <vt:lpstr>      When Does a Judge of the County Court or District Court have to consider a public safety report generated by the PSRS or submit a bail form?</vt:lpstr>
      <vt:lpstr>SB 6’s Public Safety Report System Information for District and County Court Judges </vt:lpstr>
      <vt:lpstr>     Are there training requirements For County and DistriCt Judge imposed by SB 6? </vt:lpstr>
      <vt:lpstr>     Are there training requirements For County and DistriCt Judge imposed by SB 6? </vt:lpstr>
      <vt:lpstr>     Are there training requirements For County and DistriCt Judge imposed by SB 6? </vt:lpstr>
      <vt:lpstr>     Are there training requirements For County and DistriCt Judge imposed by SB 6? </vt:lpstr>
      <vt:lpstr>     Are there training requirements For County and DistriCt Judges imposed by SB 6? </vt:lpstr>
      <vt:lpstr>     Are there training requirements For County and DistriCt Judges imposed by SB 6? </vt:lpstr>
      <vt:lpstr>   new Felony offense while released on Bail from a Pending Felony Offense </vt:lpstr>
      <vt:lpstr>   new Felony offense while released on Bail from a Pending Felony Offense </vt:lpstr>
      <vt:lpstr>Basic Rules: </vt:lpstr>
      <vt:lpstr>Specific Case Scenarios</vt:lpstr>
      <vt:lpstr>Specific Case Scenarios</vt:lpstr>
      <vt:lpstr>Specific Case Scenarios</vt:lpstr>
      <vt:lpstr>Information for County and District Courts and Clerk’s</vt:lpstr>
      <vt:lpstr>    </vt:lpstr>
      <vt:lpstr>   Additional Reporting Requirements </vt:lpstr>
      <vt:lpstr>   Additional Reporting Requirements </vt:lpstr>
      <vt:lpstr>   chief of Police or Sheriff Requirements of reported bond conditions </vt:lpstr>
      <vt:lpstr>Additional Reporting Requirements  Judicial Council Monthly Court Activity Report Requirements</vt:lpstr>
      <vt:lpstr>Additional Reporting Requirements</vt:lpstr>
      <vt:lpstr>Additional Reporting Requirements</vt:lpstr>
      <vt:lpstr>Additional Reporting Requirements</vt:lpstr>
      <vt:lpstr>Additional Reporting Requirements</vt:lpstr>
      <vt:lpstr>Additional Reporting Requirements</vt:lpstr>
      <vt:lpstr>Additional Reporting Requirements</vt:lpstr>
      <vt:lpstr>Additional Reporting Requirements</vt:lpstr>
      <vt:lpstr>Additional Reporting Requirements</vt:lpstr>
      <vt:lpstr>Additional Reporting Requirements</vt:lpstr>
      <vt:lpstr>Charitable Bail Bond Information</vt:lpstr>
      <vt:lpstr>Charitable Bail Bond Information</vt:lpstr>
      <vt:lpstr>Motion and Order for Release of Bail</vt:lpstr>
      <vt:lpstr>Motion and Order for Release of Bail</vt:lpstr>
      <vt:lpstr>Motion and Order for Release of Bail</vt:lpstr>
      <vt:lpstr>Questions?</vt:lpstr>
      <vt:lpstr>Extra- PSRS (modified Bail Form)</vt:lpstr>
      <vt:lpstr>Extra- PSRS (Modified Bail Form)</vt:lpstr>
      <vt:lpstr>Extra- PSRS (modified bail form)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goes Here</dc:title>
  <dc:creator>Meredith Higgins</dc:creator>
  <cp:lastModifiedBy>Sheri Woodfin</cp:lastModifiedBy>
  <cp:revision>41</cp:revision>
  <cp:lastPrinted>2022-04-06T14:32:44Z</cp:lastPrinted>
  <dcterms:created xsi:type="dcterms:W3CDTF">2020-07-15T19:48:57Z</dcterms:created>
  <dcterms:modified xsi:type="dcterms:W3CDTF">2022-11-10T16:58:13Z</dcterms:modified>
</cp:coreProperties>
</file>