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34" r:id="rId5"/>
    <p:sldId id="335" r:id="rId6"/>
    <p:sldId id="336" r:id="rId7"/>
    <p:sldId id="259" r:id="rId8"/>
    <p:sldId id="260" r:id="rId9"/>
    <p:sldId id="261" r:id="rId10"/>
    <p:sldId id="331" r:id="rId11"/>
    <p:sldId id="290" r:id="rId12"/>
    <p:sldId id="332" r:id="rId13"/>
    <p:sldId id="294" r:id="rId14"/>
    <p:sldId id="297" r:id="rId15"/>
    <p:sldId id="304" r:id="rId16"/>
    <p:sldId id="333" r:id="rId17"/>
    <p:sldId id="32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58BEC-B689-9AAF-47DC-1312CA29B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90E3A0-1782-291B-CECD-6E486E0B0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126E-9DC4-F657-8C8E-5603227CC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C36C-85D3-4999-9D40-BB14D6AC04C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B469A-65C7-CBF8-216A-66DD8C524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5B925-4958-2A33-4920-F5CA0F898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B230-D5D4-48CA-A654-D99A27D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9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7A934-6B66-81BE-4D7E-96C716E4A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E676F-CB2B-9AC3-5FC1-46D92965D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ABCBE-8075-7942-9DDB-9DB1B419F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C36C-85D3-4999-9D40-BB14D6AC04C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7BEA3-F068-3A93-5D1F-FD8E3D03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0889F-3E4D-52E6-4AF4-A70C9EF6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B230-D5D4-48CA-A654-D99A27D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0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50503F-1381-1FF7-B910-AC04E9AE1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72967-66C0-A10B-6D19-3C425C30E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D8B1E-D1CA-9653-54E3-4AF075D50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C36C-85D3-4999-9D40-BB14D6AC04C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4B8A1-B70A-19B3-F5F2-954A1407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79D5E-38C1-95CA-E131-A227D9A8F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B230-D5D4-48CA-A654-D99A27D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09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FBB10-361B-20D0-C51B-08D8D5EC7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B1C41-E37E-E53A-2488-F6A87BA918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E23C0-1A8B-7401-CCBF-C54D6D14E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91F8-578C-4E46-B928-E9F12A08F2C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544DA-A191-405E-7CCF-2484034A7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F1591-90D1-3A43-404B-9A57D6AF2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65DC0-52C1-45D8-ACD1-6436A62A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9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0C896-A631-8171-AD66-576AF5E59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69E55-B261-2721-4ECE-16D4F266A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AB0C2-C43E-2F2C-0C0A-072EB0159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C36C-85D3-4999-9D40-BB14D6AC04C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BAD7A-C1B7-C6BA-96C9-345E9BDD5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8EB6B-8B2F-4C30-2D13-B32064E24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B230-D5D4-48CA-A654-D99A27D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3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3983D-E26B-B5BE-801B-937EBE804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3DBD6-5CD2-B006-04B8-975F48488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1C358-FC52-76C1-0014-6DD9FDAF0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C36C-85D3-4999-9D40-BB14D6AC04C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62308-59FB-B1F8-9344-2DB24434D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C91FA-FE97-1CEC-B604-22C189827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B230-D5D4-48CA-A654-D99A27D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8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7B4B-B617-55DA-490E-18F890A6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A4B7F-C61C-4687-41CE-FD5EC1606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9374D-BDA0-4AA1-D30D-815D39D4C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E43FA-F88E-F83D-18C8-991D3B8A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C36C-85D3-4999-9D40-BB14D6AC04C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3A425-0A72-618E-2372-5EE508A02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F55CAD-B3C9-5E58-A863-BB7135F95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B230-D5D4-48CA-A654-D99A27D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3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DE0A9-637E-7EAA-7B57-52B5CC436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0A55C-35B0-2D07-761A-13FD50F94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268DF6-6628-295B-B585-DA8FB18CA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E0F8D5-81E7-B710-AC77-6DA98D1B05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E5ADF3-5DBE-4DC1-A8A3-C86B5745BD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7B5CC0-78FD-6BFC-F321-2A738BEC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C36C-85D3-4999-9D40-BB14D6AC04C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CBCA0D-1D23-792F-0632-2BF1702EF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3C486F-C545-9A12-75C1-4B3D0BE8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B230-D5D4-48CA-A654-D99A27D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4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38776-9BD5-3AC6-693F-465EB0841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E52A85-68E9-2D30-B9F5-5A06F33AE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C36C-85D3-4999-9D40-BB14D6AC04C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D64E4C-A34E-FE21-08A6-C4E532D4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BFD6BF-CEFA-0308-AF7B-C5A6BAF34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B230-D5D4-48CA-A654-D99A27D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2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4B4933-3CAE-DA7C-BC08-AC2C3FDDA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C36C-85D3-4999-9D40-BB14D6AC04C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1DFAFD-FD69-4DA2-0A1E-99E933059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C42039-D7B7-8A41-2CED-3C237A89C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B230-D5D4-48CA-A654-D99A27D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6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B06C-E055-57CB-CB8E-AF4ACC97B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87DB9-71D4-89EC-A27B-FCAFF8BB4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A166E-EB7C-59C7-B32A-A02063E82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4CB70-7E94-E3CE-B135-E05CA9C2F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C36C-85D3-4999-9D40-BB14D6AC04C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B63CC-702A-A183-3A75-E9B28EED3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E83C6-355E-DF53-1837-F43ED45C8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B230-D5D4-48CA-A654-D99A27D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8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97C26-81E1-9A56-8843-6E8F268D8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0AF682-CA7B-5841-9AA7-770E7EFE2E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16224-DDA0-FCEF-AF44-1E888AC7C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2C0EF-B864-FA92-924B-62011F05F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C36C-85D3-4999-9D40-BB14D6AC04C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510C1-DE6A-D893-4E08-9CEAF53F1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350AD-CAC5-6E41-A410-F0259A8C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B230-D5D4-48CA-A654-D99A27D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3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564530-AC3E-A33C-FF38-D4D5D936F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70C00-2A75-CCC7-1088-6D7390C5C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41A12-0DBD-2A4C-9867-1DAF0CC68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EC36C-85D3-4999-9D40-BB14D6AC04C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F3322-4EDF-41CB-64A7-06C4ADD93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75B6D-3739-0C16-2F4D-B64D26DF1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B230-D5D4-48CA-A654-D99A27D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4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514D0-4305-3BCE-D414-20A03A5546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Galveston County Mental Health Court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50DDE8-20A7-802D-3DC3-2A2F061C90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792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2315D-3E71-8509-DA1B-1BF83F708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990" y="365125"/>
            <a:ext cx="10311809" cy="1229759"/>
          </a:xfrm>
        </p:spPr>
        <p:txBody>
          <a:bodyPr/>
          <a:lstStyle/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Special conditions mainly consist of: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3AC8C-30D1-580D-749A-8BD4BD5B8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6297" y="1488557"/>
            <a:ext cx="10407501" cy="4901609"/>
          </a:xfrm>
        </p:spPr>
        <p:txBody>
          <a:bodyPr>
            <a:normAutofit lnSpcReduction="10000"/>
          </a:bodyPr>
          <a:lstStyle/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Go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to the Gulf Coast Center (GCC) for an evaluation and assessment and follow all recommendations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,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which usually consist of outpatient treatment</a:t>
            </a:r>
          </a:p>
          <a:p>
            <a:r>
              <a:rPr lang="en-US" dirty="0">
                <a:latin typeface="Calibri" panose="020F0502020204030204" pitchFamily="34" charset="0"/>
              </a:rPr>
              <a:t>S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ee a psychiatrist and take prescribed medication. 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No weapons, alcohol or drugs and submit to random drug and alcohol testing. 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Report to MHCPO as directed by MHCPO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I require pickup arrangements be made for when D is released</a:t>
            </a:r>
          </a:p>
          <a:p>
            <a:r>
              <a:rPr lang="en-US" b="0" i="0" u="none" strike="noStrike" baseline="0" dirty="0">
                <a:highlight>
                  <a:srgbClr val="FFFF00"/>
                </a:highlight>
                <a:latin typeface="Calibri" panose="020F0502020204030204" pitchFamily="34" charset="0"/>
              </a:rPr>
              <a:t>I will put pickup arrangements in Release Order given to jail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Any defendant who is already out on bond will have the special conditions of bond added to their bond.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767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B3A7C-9088-23AC-F96E-17C8B0B1E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latin typeface="Calibri" panose="020F0502020204030204" pitchFamily="34" charset="0"/>
              </a:rPr>
              <a:t>Have a </a:t>
            </a:r>
            <a:r>
              <a:rPr lang="en-US" b="0" i="0" u="none" strike="noStrike" baseline="0">
                <a:highlight>
                  <a:srgbClr val="00FFFF"/>
                </a:highlight>
                <a:latin typeface="Calibri" panose="020F0502020204030204" pitchFamily="34" charset="0"/>
              </a:rPr>
              <a:t>DIVERSION DOCKET: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8A71B-903D-75C0-02E5-A19C36516B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Appropriate cases determined by DA’s Office are dismissed based on the defendant’s compliance with the bond conditions, making 2-3 treatment appointments and compliant on Rx. 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Some cases, not a whole lot, are resolved via pleas to time served. Even those defendants are given an appointment with GCC for evaluation and assessment and treatment if they choose to.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167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FCF2A-4A41-E56E-3E0B-8BEED2325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Stats: Meadows Mental Health Policy Institute </a:t>
            </a:r>
            <a:br>
              <a:rPr lang="en-US" dirty="0"/>
            </a:br>
            <a:r>
              <a:rPr lang="en-US" dirty="0"/>
              <a:t>Evaluation of MMHPDO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8436B-C0C4-F0D1-B76F-ADAF55C514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 the cases disposed, those in the MMHPD Group took an average of 103 days to disposed compared to 23 days for Baseline Group</a:t>
            </a:r>
          </a:p>
          <a:p>
            <a:pPr marL="0" indent="0">
              <a:buNone/>
            </a:pPr>
            <a:r>
              <a:rPr lang="en-US" dirty="0"/>
              <a:t>--However--</a:t>
            </a:r>
          </a:p>
          <a:p>
            <a:r>
              <a:rPr lang="en-US" dirty="0"/>
              <a:t>64% MMHPD Group had a dismissal of their cases as their outcome compared to 17% for the Baseline Group; and</a:t>
            </a:r>
          </a:p>
          <a:p>
            <a:r>
              <a:rPr lang="en-US" dirty="0"/>
              <a:t>36% of MMHPD dispositions were guilty on at least one offenses compared to 83% of the baseline</a:t>
            </a:r>
          </a:p>
        </p:txBody>
      </p:sp>
    </p:spTree>
    <p:extLst>
      <p:ext uri="{BB962C8B-B14F-4D97-AF65-F5344CB8AC3E}">
        <p14:creationId xmlns:p14="http://schemas.microsoft.com/office/powerpoint/2010/main" val="3175751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48EE6-C66B-80E0-2DA8-0796809F7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>
                <a:highlight>
                  <a:srgbClr val="00FFFF"/>
                </a:highlight>
                <a:latin typeface="Calibri" panose="020F0502020204030204" pitchFamily="34" charset="0"/>
              </a:rPr>
              <a:t>Felony Mental Health Bonds</a:t>
            </a:r>
            <a:endParaRPr lang="en-US" b="0" i="0" u="none" strike="noStrike" baseline="0" dirty="0">
              <a:highlight>
                <a:srgbClr val="00FFFF"/>
              </a:highlight>
              <a:latin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A9C1A-00C9-7757-CDB9-FCCA18BA4B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Under CCP Article 17.032, certain defendants with mental illness or intellectual disability may be released on a personal bond. 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However, there are certain requirements that must be met for this to apply.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08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7F876-D62A-F811-009B-60897F4AB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sng" strike="noStrike" baseline="0" dirty="0">
                <a:latin typeface="Calibri" panose="020F0502020204030204" pitchFamily="34" charset="0"/>
              </a:rPr>
              <a:t>Basic requirements: </a:t>
            </a:r>
            <a:br>
              <a:rPr lang="en-US" b="0" i="0" u="sng" strike="noStrike" baseline="0" dirty="0">
                <a:latin typeface="Calibri" panose="020F0502020204030204" pitchFamily="34" charset="0"/>
              </a:rPr>
            </a:br>
            <a:endParaRPr lang="en-US" b="0" i="0" u="sng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31C52B-8916-A4DD-3A04-FB31FDD802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Basically, current charge is not a violent offense or convictions for violent offenses in the past = no violent history. [See list in 17.032(a) &amp; 17.03(b-3)(2)]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16.22 form or other documentation of Mental </a:t>
            </a:r>
            <a:r>
              <a:rPr lang="en-US" dirty="0">
                <a:latin typeface="Calibri" panose="020F0502020204030204" pitchFamily="34" charset="0"/>
              </a:rPr>
              <a:t>Illness</a:t>
            </a:r>
            <a:r>
              <a:rPr lang="en-US" b="1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or IDD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Court concludes there is mental illness or intellectual disability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Expert for MH recommends treatment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Services are available from the community provider 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No risk to community and Personal bond ensures appearance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75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D4F0A-B458-19C2-D255-94327840F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0" i="0" u="none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F7657-BEB3-8700-0D65-A9175E040B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MHCPO supervises all defendants on Felony MH Bonds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MHCPO and clinician or case manager usually in courtroom when grant bond for defendant to meet 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I make sure an appointment is made or will be made with GCC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I require pickup arrangements be made for when D is released</a:t>
            </a:r>
          </a:p>
          <a:p>
            <a:r>
              <a:rPr lang="en-US" b="0" i="0" u="none" strike="noStrike" baseline="0" dirty="0">
                <a:highlight>
                  <a:srgbClr val="FFFF00"/>
                </a:highlight>
                <a:latin typeface="Calibri" panose="020F0502020204030204" pitchFamily="34" charset="0"/>
              </a:rPr>
              <a:t>I will put pickup arrangements in Release Order given to jail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I do check statuses about every month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However, </a:t>
            </a:r>
            <a:r>
              <a:rPr lang="en-US" b="0" i="0" u="none" strike="noStrike" baseline="0" dirty="0">
                <a:highlight>
                  <a:srgbClr val="FFFF00"/>
                </a:highlight>
                <a:latin typeface="Calibri" panose="020F0502020204030204" pitchFamily="34" charset="0"/>
              </a:rPr>
              <a:t>case remains in home court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03982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CD767-2077-7D5C-69AD-D2A901B45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From Participants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FE726-63E7-2D6E-B77C-C2E8BD25BD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“Thank you.” (Not something a judge usually hears from a defendant!)</a:t>
            </a:r>
          </a:p>
          <a:p>
            <a:r>
              <a:rPr lang="en-US" dirty="0"/>
              <a:t>“Thank you. No one has ever asked me what help I need”.</a:t>
            </a:r>
          </a:p>
          <a:p>
            <a:r>
              <a:rPr lang="en-US" dirty="0"/>
              <a:t>“Thank you. I feel so much better now. I have a job now and I want to go to college”.</a:t>
            </a:r>
          </a:p>
          <a:p>
            <a:r>
              <a:rPr lang="en-US" dirty="0"/>
              <a:t>“Thank you. When I first came, I was in a very dark place. Now I have a new life. My mental and physical health are getting better and now I have more motivation than ever”.</a:t>
            </a:r>
          </a:p>
          <a:p>
            <a:r>
              <a:rPr lang="en-US" dirty="0"/>
              <a:t>“Thank you. I can see my children now and I’m working on getting them back”.</a:t>
            </a:r>
          </a:p>
        </p:txBody>
      </p:sp>
    </p:spTree>
    <p:extLst>
      <p:ext uri="{BB962C8B-B14F-4D97-AF65-F5344CB8AC3E}">
        <p14:creationId xmlns:p14="http://schemas.microsoft.com/office/powerpoint/2010/main" val="3928606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45EFC-3DFC-EB56-1AEC-0B6617853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highlight>
                  <a:srgbClr val="00FFFF"/>
                </a:highlight>
                <a:latin typeface="Calibri" panose="020F0502020204030204" pitchFamily="34" charset="0"/>
              </a:rPr>
              <a:t>Resources Needed: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BD6B4-90E5-2132-7FD1-F0A697CEF0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Housing-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-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Temporary and Long Term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Transportation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Jobs</a:t>
            </a:r>
          </a:p>
          <a:p>
            <a:r>
              <a:rPr lang="en-US" dirty="0">
                <a:latin typeface="Calibri" panose="020F0502020204030204" pitchFamily="34" charset="0"/>
              </a:rPr>
              <a:t>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25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8A224-201D-93A5-3D9B-219EFA331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Names for MH initiatives</a:t>
            </a:r>
            <a:endParaRPr lang="en-US" b="1" i="0" u="none" strike="noStrike" baseline="0" dirty="0">
              <a:latin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6A44B-62CA-6A7A-22E7-C2EDAD5A48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Felony Mental Health Specialty Court—FELONIES ONLY</a:t>
            </a:r>
          </a:p>
          <a:p>
            <a:pPr marL="0" indent="0">
              <a:buNone/>
            </a:pPr>
            <a:endParaRPr lang="en-US" b="0" i="0" u="none" strike="noStrike" baseline="0" dirty="0">
              <a:latin typeface="Calibri" panose="020F0502020204030204" pitchFamily="34" charset="0"/>
            </a:endParaRP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Misdemeanor Mental Health Docket (MMHD)</a:t>
            </a:r>
          </a:p>
          <a:p>
            <a:pPr marL="0" indent="0">
              <a:buNone/>
            </a:pPr>
            <a:endParaRPr lang="en-US" b="0" i="0" u="none" strike="noStrike" baseline="0" dirty="0">
              <a:latin typeface="Calibri" panose="020F0502020204030204" pitchFamily="34" charset="0"/>
            </a:endParaRP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Felony Mental Health Bonds (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TxCCP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17.032)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5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B2646-B706-7741-790C-8917C355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>
                <a:highlight>
                  <a:srgbClr val="00FFFF"/>
                </a:highlight>
                <a:latin typeface="Calibri" panose="020F0502020204030204" pitchFamily="34" charset="0"/>
              </a:rPr>
              <a:t>Felony Mental Health (MH) Specialty Court—</a:t>
            </a:r>
            <a:r>
              <a:rPr lang="en-US" b="0" i="0" u="none" strike="noStrike" baseline="0" dirty="0">
                <a:highlight>
                  <a:srgbClr val="FFFF00"/>
                </a:highlight>
                <a:latin typeface="Calibri" panose="020F0502020204030204" pitchFamily="34" charset="0"/>
              </a:rPr>
              <a:t>Voluntary Program</a:t>
            </a:r>
            <a:endParaRPr lang="en-US" b="0" i="0" u="none" strike="noStrike" baseline="0" dirty="0">
              <a:highlight>
                <a:srgbClr val="00FFFF"/>
              </a:highlight>
              <a:latin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24B60-DCF1-26CE-989B-821527485A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A Specialty Court like Drug Court or Veterans Court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Also called Problem Solving Court &amp; Treatments Court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Designed to address the mental illness and get participant to point they’re able to function as a productive citizen and improve their quality of life so they can exit the revolving door of our criminal justice system</a:t>
            </a:r>
          </a:p>
          <a:p>
            <a:r>
              <a:rPr lang="en-US" b="0" i="0" u="sng" strike="noStrike" baseline="0" dirty="0">
                <a:latin typeface="Times New Roman" panose="02020603050405020304" pitchFamily="18" charset="0"/>
              </a:rPr>
              <a:t>The Felony MHC Team: </a:t>
            </a:r>
            <a:r>
              <a:rPr lang="en-US" dirty="0">
                <a:latin typeface="Times New Roman" panose="02020603050405020304" pitchFamily="18" charset="0"/>
              </a:rPr>
              <a:t>J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udge, ADA, Defense Attorney, Program </a:t>
            </a:r>
            <a:r>
              <a:rPr lang="en-US" dirty="0">
                <a:latin typeface="Times New Roman" panose="02020603050405020304" pitchFamily="18" charset="0"/>
              </a:rPr>
              <a:t>M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anager, Probation </a:t>
            </a:r>
            <a:r>
              <a:rPr lang="en-US" dirty="0">
                <a:latin typeface="Times New Roman" panose="02020603050405020304" pitchFamily="18" charset="0"/>
              </a:rPr>
              <a:t>O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fficer, Clinician, Case </a:t>
            </a:r>
            <a:r>
              <a:rPr lang="en-US" dirty="0">
                <a:latin typeface="Times New Roman" panose="02020603050405020304" pitchFamily="18" charset="0"/>
              </a:rPr>
              <a:t>M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anager &amp; Peer Specialist</a:t>
            </a:r>
          </a:p>
          <a:p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</a:rPr>
              <a:t>Non-adversarial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34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B2D2-837D-3696-33C5-E078D395E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Structured and Intense Program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89B7F-012C-A27F-C1CC-192A4D17B7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Program consists of </a:t>
            </a:r>
            <a:r>
              <a:rPr lang="en-US" dirty="0">
                <a:highlight>
                  <a:srgbClr val="FFFF00"/>
                </a:highlight>
              </a:rPr>
              <a:t>4 phases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Engagement—4 weeks</a:t>
            </a:r>
          </a:p>
          <a:p>
            <a:pPr lvl="1"/>
            <a:r>
              <a:rPr lang="en-US" dirty="0"/>
              <a:t>Active Treatment—3 months</a:t>
            </a:r>
          </a:p>
          <a:p>
            <a:pPr lvl="1"/>
            <a:r>
              <a:rPr lang="en-US" dirty="0"/>
              <a:t>Stabilization—4 months</a:t>
            </a:r>
          </a:p>
          <a:p>
            <a:pPr lvl="1"/>
            <a:r>
              <a:rPr lang="en-US" dirty="0"/>
              <a:t>Reintegration—6 months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Total = 14 months</a:t>
            </a:r>
          </a:p>
          <a:p>
            <a:pPr marL="457200" lvl="1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To advance from each phase must:</a:t>
            </a:r>
          </a:p>
          <a:p>
            <a:pPr lvl="1"/>
            <a:r>
              <a:rPr lang="en-US" dirty="0"/>
              <a:t>Have all negative UAs</a:t>
            </a:r>
          </a:p>
          <a:p>
            <a:pPr lvl="1"/>
            <a:r>
              <a:rPr lang="en-US" dirty="0"/>
              <a:t>Have attended all scheduled treatment and MHC Team appointments</a:t>
            </a:r>
          </a:p>
          <a:p>
            <a:pPr lvl="1"/>
            <a:r>
              <a:rPr lang="en-US" dirty="0"/>
              <a:t>Have only excused absences from court appearances</a:t>
            </a:r>
          </a:p>
          <a:p>
            <a:pPr lvl="1"/>
            <a:r>
              <a:rPr lang="en-US" dirty="0"/>
              <a:t>Be medication compliant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33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2EA1C-67AC-7CE0-50B8-658C4E4F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Violation of Rules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904C8-320E-5139-8072-6D4EEC01FB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Discussed by Team in </a:t>
            </a:r>
            <a:r>
              <a:rPr lang="en-US" dirty="0" err="1"/>
              <a:t>staffings</a:t>
            </a:r>
            <a:r>
              <a:rPr lang="en-US" dirty="0"/>
              <a:t> prior to court</a:t>
            </a:r>
          </a:p>
          <a:p>
            <a:r>
              <a:rPr lang="en-US" dirty="0"/>
              <a:t>Most common violations are positive drug screen and missed court dates</a:t>
            </a:r>
          </a:p>
          <a:p>
            <a:r>
              <a:rPr lang="en-US" dirty="0"/>
              <a:t>Range of responses:</a:t>
            </a:r>
          </a:p>
          <a:p>
            <a:pPr lvl="1"/>
            <a:r>
              <a:rPr lang="en-US" dirty="0"/>
              <a:t>Start phase over</a:t>
            </a:r>
          </a:p>
          <a:p>
            <a:pPr lvl="1"/>
            <a:r>
              <a:rPr lang="en-US" dirty="0"/>
              <a:t>Go back to previous phase</a:t>
            </a:r>
          </a:p>
          <a:p>
            <a:pPr lvl="1"/>
            <a:r>
              <a:rPr lang="en-US" dirty="0"/>
              <a:t>Appropriate treatment or therapy to address problem</a:t>
            </a:r>
          </a:p>
          <a:p>
            <a:pPr lvl="1"/>
            <a:r>
              <a:rPr lang="en-US" dirty="0"/>
              <a:t>Rarely use jail time or termination from program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74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0F951-8FF3-A908-0E6B-C0E695E06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Reinforcement Very Important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DAFE3-8182-9B58-00E1-A21FF396CB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Verbal praise</a:t>
            </a:r>
          </a:p>
          <a:p>
            <a:r>
              <a:rPr lang="en-US" dirty="0"/>
              <a:t>Applause in open court</a:t>
            </a:r>
          </a:p>
          <a:p>
            <a:r>
              <a:rPr lang="en-US" dirty="0"/>
              <a:t>Reduced frequency of Court appearances</a:t>
            </a:r>
          </a:p>
          <a:p>
            <a:r>
              <a:rPr lang="en-US" dirty="0"/>
              <a:t>Fewer meetings with Community Supervision Officer</a:t>
            </a:r>
          </a:p>
          <a:p>
            <a:r>
              <a:rPr lang="en-US" dirty="0"/>
              <a:t>Decreased drug testing</a:t>
            </a:r>
          </a:p>
          <a:p>
            <a:r>
              <a:rPr lang="en-US" dirty="0"/>
              <a:t>Waiver of fees</a:t>
            </a:r>
          </a:p>
          <a:p>
            <a:r>
              <a:rPr lang="en-US" dirty="0"/>
              <a:t>Reduced Community Service Restitution Hours</a:t>
            </a:r>
          </a:p>
          <a:p>
            <a:r>
              <a:rPr lang="en-US" dirty="0"/>
              <a:t>Granting of privileges (e.g. travel permit)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37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04BD-303A-BED0-3E6A-84E94489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>
                <a:highlight>
                  <a:srgbClr val="00FFFF"/>
                </a:highlight>
                <a:latin typeface="Calibri" panose="020F0502020204030204" pitchFamily="34" charset="0"/>
              </a:rPr>
              <a:t>Misdemeanor Mental Health Public Defenders Office (MMHPDO)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023FE-F9E1-3586-1045-98F0CD68A6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Galveston County received grant from TIDC in September 2020 for MMHPDO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Office consists of a Chief, 2 attorneys, 3 case workers and 1 administrative assistant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Represent indigent defendants charged with A or B misdemeanor and have a mental illness</a:t>
            </a:r>
          </a:p>
          <a:p>
            <a:r>
              <a:rPr lang="en-US" dirty="0">
                <a:latin typeface="Calibri" panose="020F0502020204030204" pitchFamily="34" charset="0"/>
              </a:rPr>
              <a:t>Office started receiving appointments on October 12, 2021</a:t>
            </a:r>
            <a:endParaRPr lang="en-US" b="0" i="0" u="none" strike="noStrike" baseline="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790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F5CBA-CE31-802A-BECE-48A23C4D8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>
                <a:highlight>
                  <a:srgbClr val="00FFFF"/>
                </a:highlight>
                <a:latin typeface="Calibri" panose="020F0502020204030204" pitchFamily="34" charset="0"/>
              </a:rPr>
              <a:t>MMHD—Misdemeanor Mental Health Docket</a:t>
            </a:r>
            <a:endParaRPr lang="en-US" b="0" i="0" u="none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AE0DF-2CA4-6BA4-6A07-60C8B49869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County Court Judges signed Administrative Order referring all A &amp; B Misdemeanors with mental illness (MI) to me. 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Different from MH Specialty Court: </a:t>
            </a:r>
            <a:r>
              <a:rPr lang="en-US" b="0" i="0" u="none" strike="noStrike" baseline="0" dirty="0">
                <a:highlight>
                  <a:srgbClr val="FFFF00"/>
                </a:highlight>
                <a:latin typeface="Calibri" panose="020F0502020204030204" pitchFamily="34" charset="0"/>
              </a:rPr>
              <a:t>not specialty court &amp; not voluntarily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MMHD handles cases from filing to disposition unless it’s a jury trial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   Jury trail cases go back to home court.</a:t>
            </a:r>
            <a:endParaRPr lang="en-US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The Misdemeanor Mental Health Docket (MMHD) meets every Tuesday, Wednesday, and Thursday morning at 9:00 in the Constitutional Courtroom 4</a:t>
            </a:r>
            <a:r>
              <a:rPr lang="en-US" b="0" i="0" u="none" strike="noStrike" baseline="30000" dirty="0">
                <a:latin typeface="Calibri" panose="020F0502020204030204" pitchFamily="34" charset="0"/>
              </a:rPr>
              <a:t>th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Floor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3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FF394-99B0-1413-DBF4-BBAC5F433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0" i="0" u="none" strike="noStrike" baseline="0" dirty="0">
              <a:latin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21F81-F9A6-0F99-C6AB-F7717CCB6C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Also present for docket are GCC clinician, case manager, peer specialist and Mental Health Court Probation Officer (MHCPO).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Defendants that are released on MH Bond or all other types of bonds are monitored weekly by MHCPO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.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This docket started October 19, 2021. 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At this point most defendants have been released on a MH Bond or Pretrial Release bond with special conditions of bond.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6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1069</Words>
  <Application>Microsoft Office PowerPoint</Application>
  <PresentationFormat>Widescreen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Galveston County Mental Health Court</vt:lpstr>
      <vt:lpstr>Names for MH initiatives</vt:lpstr>
      <vt:lpstr>Felony Mental Health (MH) Specialty Court—Voluntary Program</vt:lpstr>
      <vt:lpstr>Very Structured and Intense Program</vt:lpstr>
      <vt:lpstr>Violation of Rules</vt:lpstr>
      <vt:lpstr>Positive Reinforcement Very Important  </vt:lpstr>
      <vt:lpstr>Misdemeanor Mental Health Public Defenders Office (MMHPDO)</vt:lpstr>
      <vt:lpstr>MMHD—Misdemeanor Mental Health Docket</vt:lpstr>
      <vt:lpstr>PowerPoint Presentation</vt:lpstr>
      <vt:lpstr>Special conditions mainly consist of:</vt:lpstr>
      <vt:lpstr>Have a DIVERSION DOCKET:</vt:lpstr>
      <vt:lpstr>Stats: Meadows Mental Health Policy Institute  Evaluation of MMHPDO</vt:lpstr>
      <vt:lpstr>Felony Mental Health Bonds</vt:lpstr>
      <vt:lpstr>Basic requirements:  </vt:lpstr>
      <vt:lpstr>PowerPoint Presentation</vt:lpstr>
      <vt:lpstr>Comments From Participants</vt:lpstr>
      <vt:lpstr>Resources Needed: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Galveston County Mental Health Court</dc:title>
  <dc:creator>Wayne Mallia</dc:creator>
  <cp:lastModifiedBy>Wayne Mallia</cp:lastModifiedBy>
  <cp:revision>15</cp:revision>
  <dcterms:created xsi:type="dcterms:W3CDTF">2022-10-26T20:15:50Z</dcterms:created>
  <dcterms:modified xsi:type="dcterms:W3CDTF">2022-11-15T19:19:23Z</dcterms:modified>
</cp:coreProperties>
</file>