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8"/>
  </p:notesMasterIdLst>
  <p:handoutMasterIdLst>
    <p:handoutMasterId r:id="rId29"/>
  </p:handoutMasterIdLst>
  <p:sldIdLst>
    <p:sldId id="256" r:id="rId5"/>
    <p:sldId id="277" r:id="rId6"/>
    <p:sldId id="257" r:id="rId7"/>
    <p:sldId id="258" r:id="rId8"/>
    <p:sldId id="259" r:id="rId9"/>
    <p:sldId id="260" r:id="rId10"/>
    <p:sldId id="261" r:id="rId11"/>
    <p:sldId id="262" r:id="rId12"/>
    <p:sldId id="263" r:id="rId13"/>
    <p:sldId id="264" r:id="rId14"/>
    <p:sldId id="265" r:id="rId15"/>
    <p:sldId id="266" r:id="rId16"/>
    <p:sldId id="267" r:id="rId17"/>
    <p:sldId id="279" r:id="rId18"/>
    <p:sldId id="268" r:id="rId19"/>
    <p:sldId id="269" r:id="rId20"/>
    <p:sldId id="278" r:id="rId21"/>
    <p:sldId id="272" r:id="rId22"/>
    <p:sldId id="273" r:id="rId23"/>
    <p:sldId id="274" r:id="rId24"/>
    <p:sldId id="275" r:id="rId25"/>
    <p:sldId id="276" r:id="rId26"/>
    <p:sldId id="271"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A0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B188FF-102F-4303-891F-AA4BB82A46B2}" v="4" dt="2022-11-10T16:40:18.8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29" autoAdjust="0"/>
    <p:restoredTop sz="90787" autoAdjust="0"/>
  </p:normalViewPr>
  <p:slideViewPr>
    <p:cSldViewPr snapToGrid="0">
      <p:cViewPr varScale="1">
        <p:scale>
          <a:sx n="89" d="100"/>
          <a:sy n="89" d="100"/>
        </p:scale>
        <p:origin x="1258" y="86"/>
      </p:cViewPr>
      <p:guideLst>
        <p:guide orient="horz" pos="2160"/>
        <p:guide pos="2880"/>
      </p:guideLst>
    </p:cSldViewPr>
  </p:slideViewPr>
  <p:notesTextViewPr>
    <p:cViewPr>
      <p:scale>
        <a:sx n="3" d="2"/>
        <a:sy n="3" d="2"/>
      </p:scale>
      <p:origin x="0" y="0"/>
    </p:cViewPr>
  </p:notesTextViewPr>
  <p:notesViewPr>
    <p:cSldViewPr snapToGrid="0">
      <p:cViewPr varScale="1">
        <p:scale>
          <a:sx n="66" d="100"/>
          <a:sy n="66" d="100"/>
        </p:scale>
        <p:origin x="248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F4640C-3796-4CDC-81E7-2F7148370A41}" type="datetimeFigureOut">
              <a:rPr lang="en-US" smtClean="0"/>
              <a:t>11/15/2022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7850D1-F9FA-446F-93F3-7865304C24FB}" type="slidenum">
              <a:rPr lang="en-US" smtClean="0"/>
              <a:t>‹#›</a:t>
            </a:fld>
            <a:endParaRPr lang="en-US"/>
          </a:p>
        </p:txBody>
      </p:sp>
    </p:spTree>
    <p:extLst>
      <p:ext uri="{BB962C8B-B14F-4D97-AF65-F5344CB8AC3E}">
        <p14:creationId xmlns:p14="http://schemas.microsoft.com/office/powerpoint/2010/main" val="3404546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DCC4A8-79C1-4A45-882B-33EE84D472E9}" type="datetimeFigureOut">
              <a:rPr lang="en-US" smtClean="0"/>
              <a:t>11/15/2022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9B6F01-2F4F-49D3-984A-95F70D8A18B5}" type="slidenum">
              <a:rPr lang="en-US" smtClean="0"/>
              <a:t>‹#›</a:t>
            </a:fld>
            <a:endParaRPr lang="en-US"/>
          </a:p>
        </p:txBody>
      </p:sp>
    </p:spTree>
    <p:extLst>
      <p:ext uri="{BB962C8B-B14F-4D97-AF65-F5344CB8AC3E}">
        <p14:creationId xmlns:p14="http://schemas.microsoft.com/office/powerpoint/2010/main" val="3910705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rulescomments@txcourts.gov"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Local Rules, Forms and Standing Order Webinar.  My name is Sheri Woodfin and I am a Court Consultant for the Office of Court Admin.  Also joining and assisting in this presentation is Kelly </a:t>
            </a:r>
            <a:r>
              <a:rPr lang="en-US" dirty="0" err="1"/>
              <a:t>Tibedoaux</a:t>
            </a:r>
            <a:r>
              <a:rPr lang="en-US" dirty="0"/>
              <a:t>, Executive Assistant to Megan Lavoie and Samuel Nichols, who is the project manager.</a:t>
            </a:r>
          </a:p>
          <a:p>
            <a:endParaRPr lang="en-US" dirty="0"/>
          </a:p>
          <a:p>
            <a:r>
              <a:rPr lang="en-US" dirty="0"/>
              <a:t>I would like to remind everyone that this is being recorded.  If you have questions we encourage you to place them in the chat. We have built Frequently asked Q &amp; A into the presentation, so you may want to hold your questions to the end.  Later in the presentation, Mr. Nichols will be doing a demonstration of the Court tools, where these documents will be uploaded.</a:t>
            </a:r>
          </a:p>
          <a:p>
            <a:endParaRPr lang="en-US" dirty="0"/>
          </a:p>
        </p:txBody>
      </p:sp>
      <p:sp>
        <p:nvSpPr>
          <p:cNvPr id="4" name="Slide Number Placeholder 3"/>
          <p:cNvSpPr>
            <a:spLocks noGrp="1"/>
          </p:cNvSpPr>
          <p:nvPr>
            <p:ph type="sldNum" sz="quarter" idx="5"/>
          </p:nvPr>
        </p:nvSpPr>
        <p:spPr/>
        <p:txBody>
          <a:bodyPr/>
          <a:lstStyle/>
          <a:p>
            <a:fld id="{3C9B6F01-2F4F-49D3-984A-95F70D8A18B5}" type="slidenum">
              <a:rPr lang="en-US" smtClean="0"/>
              <a:t>1</a:t>
            </a:fld>
            <a:endParaRPr lang="en-US"/>
          </a:p>
        </p:txBody>
      </p:sp>
    </p:spTree>
    <p:extLst>
      <p:ext uri="{BB962C8B-B14F-4D97-AF65-F5344CB8AC3E}">
        <p14:creationId xmlns:p14="http://schemas.microsoft.com/office/powerpoint/2010/main" val="1140942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Conflict resolution is important to mention as rule 10 of the Rules of Administration e &amp; f, set out a review process.  Upon completion of the public website where the rules, forms and standing order will be </a:t>
            </a:r>
            <a:r>
              <a:rPr lang="en-US" dirty="0" err="1"/>
              <a:t>avialable</a:t>
            </a:r>
            <a:r>
              <a:rPr lang="en-US" dirty="0"/>
              <a:t> for the public, the messaging will provide: </a:t>
            </a:r>
            <a:r>
              <a:rPr lang="en-US" sz="1200" dirty="0">
                <a:solidFill>
                  <a:srgbClr val="FF0000"/>
                </a:solidFill>
                <a:effectLst/>
                <a:latin typeface="Century Schoolbook" panose="02040604050505020304" pitchFamily="18" charset="0"/>
                <a:ea typeface="Calibri" panose="020F0502020204030204" pitchFamily="34" charset="0"/>
              </a:rPr>
              <a:t>“Complaints that a local rule, form, or standing order conflicts with other laws or rules, is ineffective, or is unfair or unduly burdensome may be presented first in writing to the presiding judge of the administrative judicial region in which the court is located, then in writing to the Supreme Court of Texas at </a:t>
            </a:r>
            <a:r>
              <a:rPr lang="en-US" sz="1200" u="sng" dirty="0">
                <a:solidFill>
                  <a:srgbClr val="FF0000"/>
                </a:solidFill>
                <a:effectLst/>
                <a:latin typeface="Century Schoolbook" panose="02040604050505020304" pitchFamily="18" charset="0"/>
                <a:ea typeface="Calibri" panose="020F0502020204030204" pitchFamily="34" charset="0"/>
                <a:hlinkClick r:id="rId3" tooltip="mailto:rulescomments@txcourts.gov">
                  <a:extLst>
                    <a:ext uri="{A12FA001-AC4F-418D-AE19-62706E023703}">
                      <ahyp:hlinkClr xmlns:ahyp="http://schemas.microsoft.com/office/drawing/2018/hyperlinkcolor" val="tx"/>
                    </a:ext>
                  </a:extLst>
                </a:hlinkClick>
              </a:rPr>
              <a:t>rulescomments@txcourts.gov</a:t>
            </a:r>
            <a:r>
              <a:rPr lang="en-US" sz="1200" dirty="0">
                <a:solidFill>
                  <a:srgbClr val="FF0000"/>
                </a:solidFill>
                <a:effectLst/>
                <a:latin typeface="Century Schoolbook" panose="02040604050505020304" pitchFamily="18" charset="0"/>
                <a:ea typeface="Calibri" panose="020F0502020204030204" pitchFamily="34" charset="0"/>
              </a:rPr>
              <a:t>.”</a:t>
            </a:r>
            <a:endParaRPr lang="en-US" sz="1200" dirty="0">
              <a:solidFill>
                <a:srgbClr val="FF0000"/>
              </a:solidFill>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3C9B6F01-2F4F-49D3-984A-95F70D8A18B5}" type="slidenum">
              <a:rPr lang="en-US" smtClean="0"/>
              <a:t>14</a:t>
            </a:fld>
            <a:endParaRPr lang="en-US"/>
          </a:p>
        </p:txBody>
      </p:sp>
    </p:spTree>
    <p:extLst>
      <p:ext uri="{BB962C8B-B14F-4D97-AF65-F5344CB8AC3E}">
        <p14:creationId xmlns:p14="http://schemas.microsoft.com/office/powerpoint/2010/main" val="742160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OCA website txcourts.gov under the Rules &amp; Forms Tab and under Clerk Information and Instruction is where you can locate access to the link to upload documents.  </a:t>
            </a:r>
          </a:p>
        </p:txBody>
      </p:sp>
      <p:sp>
        <p:nvSpPr>
          <p:cNvPr id="4" name="Slide Number Placeholder 3"/>
          <p:cNvSpPr>
            <a:spLocks noGrp="1"/>
          </p:cNvSpPr>
          <p:nvPr>
            <p:ph type="sldNum" sz="quarter" idx="5"/>
          </p:nvPr>
        </p:nvSpPr>
        <p:spPr/>
        <p:txBody>
          <a:bodyPr/>
          <a:lstStyle/>
          <a:p>
            <a:fld id="{3C9B6F01-2F4F-49D3-984A-95F70D8A18B5}" type="slidenum">
              <a:rPr lang="en-US" smtClean="0"/>
              <a:t>16</a:t>
            </a:fld>
            <a:endParaRPr lang="en-US"/>
          </a:p>
        </p:txBody>
      </p:sp>
    </p:spTree>
    <p:extLst>
      <p:ext uri="{BB962C8B-B14F-4D97-AF65-F5344CB8AC3E}">
        <p14:creationId xmlns:p14="http://schemas.microsoft.com/office/powerpoint/2010/main" val="1645919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system is for authorized users only.  Attorneys, paralegal and members of the general public cannot be added to the system as authorized users.  They would be able to review documents through the public website at https://topics.txcourts.gov</a:t>
            </a:r>
          </a:p>
          <a:p>
            <a:r>
              <a:rPr lang="en-US" b="0" i="0" dirty="0">
                <a:solidFill>
                  <a:srgbClr val="242424"/>
                </a:solidFill>
                <a:effectLst/>
                <a:latin typeface="-apple-system"/>
              </a:rPr>
              <a:t>For clerks who already use the system with PO and </a:t>
            </a:r>
            <a:r>
              <a:rPr lang="en-US" b="0" i="0" dirty="0" err="1">
                <a:solidFill>
                  <a:srgbClr val="242424"/>
                </a:solidFill>
                <a:effectLst/>
                <a:latin typeface="-apple-system"/>
              </a:rPr>
              <a:t>CitP</a:t>
            </a:r>
            <a:r>
              <a:rPr lang="en-US" b="0" i="0" dirty="0">
                <a:solidFill>
                  <a:srgbClr val="242424"/>
                </a:solidFill>
                <a:effectLst/>
                <a:latin typeface="-apple-system"/>
              </a:rPr>
              <a:t>  is just another module within the </a:t>
            </a:r>
            <a:r>
              <a:rPr lang="en-US" b="0" i="0" dirty="0" err="1">
                <a:solidFill>
                  <a:srgbClr val="242424"/>
                </a:solidFill>
                <a:effectLst/>
                <a:latin typeface="-apple-system"/>
              </a:rPr>
              <a:t>Courtal</a:t>
            </a:r>
            <a:r>
              <a:rPr lang="en-US" b="0" i="0" dirty="0">
                <a:solidFill>
                  <a:srgbClr val="242424"/>
                </a:solidFill>
                <a:effectLst/>
                <a:latin typeface="-apple-system"/>
              </a:rPr>
              <a:t>.  Access to this module can be set up in the user account (or someone who can manage user rights can go to their account) and </a:t>
            </a:r>
            <a:r>
              <a:rPr lang="en-US" b="0" i="0">
                <a:solidFill>
                  <a:srgbClr val="242424"/>
                </a:solidFill>
                <a:effectLst/>
                <a:latin typeface="-apple-system"/>
              </a:rPr>
              <a:t>assign the </a:t>
            </a:r>
            <a:r>
              <a:rPr lang="en-US" b="0" i="0" dirty="0">
                <a:solidFill>
                  <a:srgbClr val="242424"/>
                </a:solidFill>
                <a:effectLst/>
                <a:latin typeface="-apple-system"/>
              </a:rPr>
              <a:t>role to manage their local rules. As soon as their record is saved, the option will appear in the menu bar at the top of the screen (if they change it for themselves) or they can log off and back in to see the role (if updated by another user)</a:t>
            </a:r>
            <a:r>
              <a:rPr lang="en-US" dirty="0"/>
              <a:t>Mr. Nichols is going to provide a demonstration of the site for clerks to upload documents.(Sam takes this for demonstration. ) </a:t>
            </a:r>
          </a:p>
        </p:txBody>
      </p:sp>
      <p:sp>
        <p:nvSpPr>
          <p:cNvPr id="4" name="Slide Number Placeholder 3"/>
          <p:cNvSpPr>
            <a:spLocks noGrp="1"/>
          </p:cNvSpPr>
          <p:nvPr>
            <p:ph type="sldNum" sz="quarter" idx="5"/>
          </p:nvPr>
        </p:nvSpPr>
        <p:spPr/>
        <p:txBody>
          <a:bodyPr/>
          <a:lstStyle/>
          <a:p>
            <a:fld id="{3C9B6F01-2F4F-49D3-984A-95F70D8A18B5}" type="slidenum">
              <a:rPr lang="en-US" smtClean="0"/>
              <a:t>17</a:t>
            </a:fld>
            <a:endParaRPr lang="en-US"/>
          </a:p>
        </p:txBody>
      </p:sp>
    </p:spTree>
    <p:extLst>
      <p:ext uri="{BB962C8B-B14F-4D97-AF65-F5344CB8AC3E}">
        <p14:creationId xmlns:p14="http://schemas.microsoft.com/office/powerpoint/2010/main" val="746082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Frequently asked questions can be covered as well as any additional questions after presentation.</a:t>
            </a:r>
          </a:p>
        </p:txBody>
      </p:sp>
      <p:sp>
        <p:nvSpPr>
          <p:cNvPr id="4" name="Slide Number Placeholder 3"/>
          <p:cNvSpPr>
            <a:spLocks noGrp="1"/>
          </p:cNvSpPr>
          <p:nvPr>
            <p:ph type="sldNum" sz="quarter" idx="5"/>
          </p:nvPr>
        </p:nvSpPr>
        <p:spPr/>
        <p:txBody>
          <a:bodyPr/>
          <a:lstStyle/>
          <a:p>
            <a:fld id="{3C9B6F01-2F4F-49D3-984A-95F70D8A18B5}" type="slidenum">
              <a:rPr lang="en-US" smtClean="0"/>
              <a:t>23</a:t>
            </a:fld>
            <a:endParaRPr lang="en-US"/>
          </a:p>
        </p:txBody>
      </p:sp>
    </p:spTree>
    <p:extLst>
      <p:ext uri="{BB962C8B-B14F-4D97-AF65-F5344CB8AC3E}">
        <p14:creationId xmlns:p14="http://schemas.microsoft.com/office/powerpoint/2010/main" val="58550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 and Court of Appeals entered Order on the Misc. Docket that amended- Rules of Civil Procedure 3a, Texas Rules of Appellate Procedure 1.2 and Rule 10 of  Texas Rules of Judicial Administration</a:t>
            </a:r>
          </a:p>
        </p:txBody>
      </p:sp>
      <p:sp>
        <p:nvSpPr>
          <p:cNvPr id="4" name="Slide Number Placeholder 3"/>
          <p:cNvSpPr>
            <a:spLocks noGrp="1"/>
          </p:cNvSpPr>
          <p:nvPr>
            <p:ph type="sldNum" sz="quarter" idx="5"/>
          </p:nvPr>
        </p:nvSpPr>
        <p:spPr/>
        <p:txBody>
          <a:bodyPr/>
          <a:lstStyle/>
          <a:p>
            <a:fld id="{3C9B6F01-2F4F-49D3-984A-95F70D8A18B5}" type="slidenum">
              <a:rPr lang="en-US" smtClean="0"/>
              <a:t>2</a:t>
            </a:fld>
            <a:endParaRPr lang="en-US"/>
          </a:p>
        </p:txBody>
      </p:sp>
    </p:spTree>
    <p:extLst>
      <p:ext uri="{BB962C8B-B14F-4D97-AF65-F5344CB8AC3E}">
        <p14:creationId xmlns:p14="http://schemas.microsoft.com/office/powerpoint/2010/main" val="273921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orders were signed  Sept. 2022 and are in effect beginning Jan. 1, 2023.  The website is now live for courts to begin posting documents well before the effective date.  Courts will upload their local rules, forms and standing order at: courtal.tx.courts.gov/ </a:t>
            </a:r>
          </a:p>
        </p:txBody>
      </p:sp>
      <p:sp>
        <p:nvSpPr>
          <p:cNvPr id="4" name="Slide Number Placeholder 3"/>
          <p:cNvSpPr>
            <a:spLocks noGrp="1"/>
          </p:cNvSpPr>
          <p:nvPr>
            <p:ph type="sldNum" sz="quarter" idx="5"/>
          </p:nvPr>
        </p:nvSpPr>
        <p:spPr/>
        <p:txBody>
          <a:bodyPr/>
          <a:lstStyle/>
          <a:p>
            <a:fld id="{3C9B6F01-2F4F-49D3-984A-95F70D8A18B5}" type="slidenum">
              <a:rPr lang="en-US" smtClean="0"/>
              <a:t>3</a:t>
            </a:fld>
            <a:endParaRPr lang="en-US"/>
          </a:p>
        </p:txBody>
      </p:sp>
    </p:spTree>
    <p:extLst>
      <p:ext uri="{BB962C8B-B14F-4D97-AF65-F5344CB8AC3E}">
        <p14:creationId xmlns:p14="http://schemas.microsoft.com/office/powerpoint/2010/main" val="430383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Rules of Civil Procedure - Rule 3a.</a:t>
            </a:r>
          </a:p>
        </p:txBody>
      </p:sp>
      <p:sp>
        <p:nvSpPr>
          <p:cNvPr id="4" name="Slide Number Placeholder 3"/>
          <p:cNvSpPr>
            <a:spLocks noGrp="1"/>
          </p:cNvSpPr>
          <p:nvPr>
            <p:ph type="sldNum" sz="quarter" idx="5"/>
          </p:nvPr>
        </p:nvSpPr>
        <p:spPr/>
        <p:txBody>
          <a:bodyPr/>
          <a:lstStyle/>
          <a:p>
            <a:fld id="{3C9B6F01-2F4F-49D3-984A-95F70D8A18B5}" type="slidenum">
              <a:rPr lang="en-US" smtClean="0"/>
              <a:t>4</a:t>
            </a:fld>
            <a:endParaRPr lang="en-US"/>
          </a:p>
        </p:txBody>
      </p:sp>
    </p:spTree>
    <p:extLst>
      <p:ext uri="{BB962C8B-B14F-4D97-AF65-F5344CB8AC3E}">
        <p14:creationId xmlns:p14="http://schemas.microsoft.com/office/powerpoint/2010/main" val="3054457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9B6F01-2F4F-49D3-984A-95F70D8A18B5}" type="slidenum">
              <a:rPr lang="en-US" smtClean="0"/>
              <a:t>5</a:t>
            </a:fld>
            <a:endParaRPr lang="en-US"/>
          </a:p>
        </p:txBody>
      </p:sp>
    </p:spTree>
    <p:extLst>
      <p:ext uri="{BB962C8B-B14F-4D97-AF65-F5344CB8AC3E}">
        <p14:creationId xmlns:p14="http://schemas.microsoft.com/office/powerpoint/2010/main" val="612676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Government Cde 74.093 </a:t>
            </a:r>
          </a:p>
        </p:txBody>
      </p:sp>
      <p:sp>
        <p:nvSpPr>
          <p:cNvPr id="4" name="Slide Number Placeholder 3"/>
          <p:cNvSpPr>
            <a:spLocks noGrp="1"/>
          </p:cNvSpPr>
          <p:nvPr>
            <p:ph type="sldNum" sz="quarter" idx="5"/>
          </p:nvPr>
        </p:nvSpPr>
        <p:spPr/>
        <p:txBody>
          <a:bodyPr/>
          <a:lstStyle/>
          <a:p>
            <a:fld id="{3C9B6F01-2F4F-49D3-984A-95F70D8A18B5}" type="slidenum">
              <a:rPr lang="en-US" smtClean="0"/>
              <a:t>6</a:t>
            </a:fld>
            <a:endParaRPr lang="en-US"/>
          </a:p>
        </p:txBody>
      </p:sp>
    </p:spTree>
    <p:extLst>
      <p:ext uri="{BB962C8B-B14F-4D97-AF65-F5344CB8AC3E}">
        <p14:creationId xmlns:p14="http://schemas.microsoft.com/office/powerpoint/2010/main" val="2729400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Rules of Appellate Procedure – Rule 1</a:t>
            </a:r>
          </a:p>
        </p:txBody>
      </p:sp>
      <p:sp>
        <p:nvSpPr>
          <p:cNvPr id="4" name="Slide Number Placeholder 3"/>
          <p:cNvSpPr>
            <a:spLocks noGrp="1"/>
          </p:cNvSpPr>
          <p:nvPr>
            <p:ph type="sldNum" sz="quarter" idx="5"/>
          </p:nvPr>
        </p:nvSpPr>
        <p:spPr/>
        <p:txBody>
          <a:bodyPr/>
          <a:lstStyle/>
          <a:p>
            <a:fld id="{3C9B6F01-2F4F-49D3-984A-95F70D8A18B5}" type="slidenum">
              <a:rPr lang="en-US" smtClean="0"/>
              <a:t>9</a:t>
            </a:fld>
            <a:endParaRPr lang="en-US"/>
          </a:p>
        </p:txBody>
      </p:sp>
    </p:spTree>
    <p:extLst>
      <p:ext uri="{BB962C8B-B14F-4D97-AF65-F5344CB8AC3E}">
        <p14:creationId xmlns:p14="http://schemas.microsoft.com/office/powerpoint/2010/main" val="1181471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Rules of Judicial Administration- Rule 10</a:t>
            </a:r>
          </a:p>
        </p:txBody>
      </p:sp>
      <p:sp>
        <p:nvSpPr>
          <p:cNvPr id="4" name="Slide Number Placeholder 3"/>
          <p:cNvSpPr>
            <a:spLocks noGrp="1"/>
          </p:cNvSpPr>
          <p:nvPr>
            <p:ph type="sldNum" sz="quarter" idx="5"/>
          </p:nvPr>
        </p:nvSpPr>
        <p:spPr/>
        <p:txBody>
          <a:bodyPr/>
          <a:lstStyle/>
          <a:p>
            <a:fld id="{3C9B6F01-2F4F-49D3-984A-95F70D8A18B5}" type="slidenum">
              <a:rPr lang="en-US" smtClean="0"/>
              <a:t>11</a:t>
            </a:fld>
            <a:endParaRPr lang="en-US"/>
          </a:p>
        </p:txBody>
      </p:sp>
    </p:spTree>
    <p:extLst>
      <p:ext uri="{BB962C8B-B14F-4D97-AF65-F5344CB8AC3E}">
        <p14:creationId xmlns:p14="http://schemas.microsoft.com/office/powerpoint/2010/main" val="3511391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9B6F01-2F4F-49D3-984A-95F70D8A18B5}" type="slidenum">
              <a:rPr lang="en-US" smtClean="0"/>
              <a:t>13</a:t>
            </a:fld>
            <a:endParaRPr lang="en-US"/>
          </a:p>
        </p:txBody>
      </p:sp>
    </p:spTree>
    <p:extLst>
      <p:ext uri="{BB962C8B-B14F-4D97-AF65-F5344CB8AC3E}">
        <p14:creationId xmlns:p14="http://schemas.microsoft.com/office/powerpoint/2010/main" val="2846960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09C3DB-04C7-423A-BEA3-235BD174E486}"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757D4-DA7F-4A6A-B4F6-91B18944D499}" type="slidenum">
              <a:rPr lang="en-US" smtClean="0"/>
              <a:t>‹#›</a:t>
            </a:fld>
            <a:endParaRPr lang="en-US"/>
          </a:p>
        </p:txBody>
      </p:sp>
    </p:spTree>
    <p:extLst>
      <p:ext uri="{BB962C8B-B14F-4D97-AF65-F5344CB8AC3E}">
        <p14:creationId xmlns:p14="http://schemas.microsoft.com/office/powerpoint/2010/main" val="3063216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09C3DB-04C7-423A-BEA3-235BD174E486}"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757D4-DA7F-4A6A-B4F6-91B18944D499}" type="slidenum">
              <a:rPr lang="en-US" smtClean="0"/>
              <a:t>‹#›</a:t>
            </a:fld>
            <a:endParaRPr lang="en-US"/>
          </a:p>
        </p:txBody>
      </p:sp>
    </p:spTree>
    <p:extLst>
      <p:ext uri="{BB962C8B-B14F-4D97-AF65-F5344CB8AC3E}">
        <p14:creationId xmlns:p14="http://schemas.microsoft.com/office/powerpoint/2010/main" val="2300891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09C3DB-04C7-423A-BEA3-235BD174E486}"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757D4-DA7F-4A6A-B4F6-91B18944D499}" type="slidenum">
              <a:rPr lang="en-US" smtClean="0"/>
              <a:t>‹#›</a:t>
            </a:fld>
            <a:endParaRPr lang="en-US"/>
          </a:p>
        </p:txBody>
      </p:sp>
    </p:spTree>
    <p:extLst>
      <p:ext uri="{BB962C8B-B14F-4D97-AF65-F5344CB8AC3E}">
        <p14:creationId xmlns:p14="http://schemas.microsoft.com/office/powerpoint/2010/main" val="2037696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09C3DB-04C7-423A-BEA3-235BD174E486}"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757D4-DA7F-4A6A-B4F6-91B18944D499}" type="slidenum">
              <a:rPr lang="en-US" smtClean="0"/>
              <a:t>‹#›</a:t>
            </a:fld>
            <a:endParaRPr lang="en-US"/>
          </a:p>
        </p:txBody>
      </p:sp>
    </p:spTree>
    <p:extLst>
      <p:ext uri="{BB962C8B-B14F-4D97-AF65-F5344CB8AC3E}">
        <p14:creationId xmlns:p14="http://schemas.microsoft.com/office/powerpoint/2010/main" val="3072540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09C3DB-04C7-423A-BEA3-235BD174E486}"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757D4-DA7F-4A6A-B4F6-91B18944D499}" type="slidenum">
              <a:rPr lang="en-US" smtClean="0"/>
              <a:t>‹#›</a:t>
            </a:fld>
            <a:endParaRPr lang="en-US"/>
          </a:p>
        </p:txBody>
      </p:sp>
    </p:spTree>
    <p:extLst>
      <p:ext uri="{BB962C8B-B14F-4D97-AF65-F5344CB8AC3E}">
        <p14:creationId xmlns:p14="http://schemas.microsoft.com/office/powerpoint/2010/main" val="3717424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09C3DB-04C7-423A-BEA3-235BD174E486}"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F757D4-DA7F-4A6A-B4F6-91B18944D499}" type="slidenum">
              <a:rPr lang="en-US" smtClean="0"/>
              <a:t>‹#›</a:t>
            </a:fld>
            <a:endParaRPr lang="en-US"/>
          </a:p>
        </p:txBody>
      </p:sp>
    </p:spTree>
    <p:extLst>
      <p:ext uri="{BB962C8B-B14F-4D97-AF65-F5344CB8AC3E}">
        <p14:creationId xmlns:p14="http://schemas.microsoft.com/office/powerpoint/2010/main" val="3370751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09C3DB-04C7-423A-BEA3-235BD174E486}" type="datetimeFigureOut">
              <a:rPr lang="en-US" smtClean="0"/>
              <a:t>11/15/2022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F757D4-DA7F-4A6A-B4F6-91B18944D499}" type="slidenum">
              <a:rPr lang="en-US" smtClean="0"/>
              <a:t>‹#›</a:t>
            </a:fld>
            <a:endParaRPr lang="en-US"/>
          </a:p>
        </p:txBody>
      </p:sp>
    </p:spTree>
    <p:extLst>
      <p:ext uri="{BB962C8B-B14F-4D97-AF65-F5344CB8AC3E}">
        <p14:creationId xmlns:p14="http://schemas.microsoft.com/office/powerpoint/2010/main" val="167362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09C3DB-04C7-423A-BEA3-235BD174E486}" type="datetimeFigureOut">
              <a:rPr lang="en-US" smtClean="0"/>
              <a:t>11/15/2022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F757D4-DA7F-4A6A-B4F6-91B18944D499}" type="slidenum">
              <a:rPr lang="en-US" smtClean="0"/>
              <a:t>‹#›</a:t>
            </a:fld>
            <a:endParaRPr lang="en-US"/>
          </a:p>
        </p:txBody>
      </p:sp>
    </p:spTree>
    <p:extLst>
      <p:ext uri="{BB962C8B-B14F-4D97-AF65-F5344CB8AC3E}">
        <p14:creationId xmlns:p14="http://schemas.microsoft.com/office/powerpoint/2010/main" val="3299216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9C3DB-04C7-423A-BEA3-235BD174E486}" type="datetimeFigureOut">
              <a:rPr lang="en-US" smtClean="0"/>
              <a:t>11/15/2022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F757D4-DA7F-4A6A-B4F6-91B18944D499}" type="slidenum">
              <a:rPr lang="en-US" smtClean="0"/>
              <a:t>‹#›</a:t>
            </a:fld>
            <a:endParaRPr lang="en-US"/>
          </a:p>
        </p:txBody>
      </p:sp>
    </p:spTree>
    <p:extLst>
      <p:ext uri="{BB962C8B-B14F-4D97-AF65-F5344CB8AC3E}">
        <p14:creationId xmlns:p14="http://schemas.microsoft.com/office/powerpoint/2010/main" val="718056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09C3DB-04C7-423A-BEA3-235BD174E486}"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F757D4-DA7F-4A6A-B4F6-91B18944D499}" type="slidenum">
              <a:rPr lang="en-US" smtClean="0"/>
              <a:t>‹#›</a:t>
            </a:fld>
            <a:endParaRPr lang="en-US"/>
          </a:p>
        </p:txBody>
      </p:sp>
    </p:spTree>
    <p:extLst>
      <p:ext uri="{BB962C8B-B14F-4D97-AF65-F5344CB8AC3E}">
        <p14:creationId xmlns:p14="http://schemas.microsoft.com/office/powerpoint/2010/main" val="4219947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09C3DB-04C7-423A-BEA3-235BD174E486}"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F757D4-DA7F-4A6A-B4F6-91B18944D499}" type="slidenum">
              <a:rPr lang="en-US" smtClean="0"/>
              <a:t>‹#›</a:t>
            </a:fld>
            <a:endParaRPr lang="en-US"/>
          </a:p>
        </p:txBody>
      </p:sp>
    </p:spTree>
    <p:extLst>
      <p:ext uri="{BB962C8B-B14F-4D97-AF65-F5344CB8AC3E}">
        <p14:creationId xmlns:p14="http://schemas.microsoft.com/office/powerpoint/2010/main" val="554221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9C3DB-04C7-423A-BEA3-235BD174E486}" type="datetimeFigureOut">
              <a:rPr lang="en-US" smtClean="0"/>
              <a:pPr/>
              <a:t>11/15/2022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F757D4-DA7F-4A6A-B4F6-91B18944D499}" type="slidenum">
              <a:rPr lang="en-US" smtClean="0"/>
              <a:pPr/>
              <a:t>‹#›</a:t>
            </a:fld>
            <a:endParaRPr lang="en-US"/>
          </a:p>
        </p:txBody>
      </p:sp>
      <p:sp>
        <p:nvSpPr>
          <p:cNvPr id="7" name="Rectangle 6">
            <a:extLst>
              <a:ext uri="{FF2B5EF4-FFF2-40B4-BE49-F238E27FC236}">
                <a16:creationId xmlns:a16="http://schemas.microsoft.com/office/drawing/2014/main" id="{06797ACC-9C38-4495-BC0E-396B1A62A2CF}"/>
              </a:ext>
            </a:extLst>
          </p:cNvPr>
          <p:cNvSpPr/>
          <p:nvPr userDrawn="1"/>
        </p:nvSpPr>
        <p:spPr>
          <a:xfrm>
            <a:off x="0" y="6176963"/>
            <a:ext cx="9144000" cy="712108"/>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TextBox 7">
            <a:extLst>
              <a:ext uri="{FF2B5EF4-FFF2-40B4-BE49-F238E27FC236}">
                <a16:creationId xmlns:a16="http://schemas.microsoft.com/office/drawing/2014/main" id="{2733D95B-4E4E-4EE4-844A-DC174C209814}"/>
              </a:ext>
            </a:extLst>
          </p:cNvPr>
          <p:cNvSpPr txBox="1"/>
          <p:nvPr userDrawn="1"/>
        </p:nvSpPr>
        <p:spPr>
          <a:xfrm>
            <a:off x="628651" y="6194344"/>
            <a:ext cx="4982313" cy="369332"/>
          </a:xfrm>
          <a:prstGeom prst="rect">
            <a:avLst/>
          </a:prstGeom>
          <a:noFill/>
        </p:spPr>
        <p:txBody>
          <a:bodyPr wrap="square" rtlCol="0">
            <a:spAutoFit/>
          </a:bodyPr>
          <a:lstStyle/>
          <a:p>
            <a:r>
              <a:rPr lang="en-US" sz="1800" spc="150" baseline="0" dirty="0">
                <a:solidFill>
                  <a:schemeClr val="bg1"/>
                </a:solidFill>
                <a:latin typeface="Aatrix OCRB" panose="020B0600020202020204" pitchFamily="33" charset="0"/>
                <a:cs typeface="Microsoft Sans Serif" panose="020B0604020202020204" pitchFamily="34" charset="0"/>
              </a:rPr>
              <a:t>OFFICE </a:t>
            </a:r>
            <a:r>
              <a:rPr lang="en-US" sz="1800" i="1" spc="150" baseline="0" dirty="0">
                <a:solidFill>
                  <a:schemeClr val="bg1"/>
                </a:solidFill>
                <a:latin typeface="Aatrix OCRB" panose="020B0600020202020204" pitchFamily="33" charset="0"/>
                <a:cs typeface="Microsoft Sans Serif" panose="020B0604020202020204" pitchFamily="34" charset="0"/>
              </a:rPr>
              <a:t>of</a:t>
            </a:r>
            <a:r>
              <a:rPr lang="en-US" sz="1800" spc="150" baseline="0" dirty="0">
                <a:solidFill>
                  <a:schemeClr val="bg1"/>
                </a:solidFill>
                <a:latin typeface="Aatrix OCRB" panose="020B0600020202020204" pitchFamily="33" charset="0"/>
                <a:cs typeface="Microsoft Sans Serif" panose="020B0604020202020204" pitchFamily="34" charset="0"/>
              </a:rPr>
              <a:t> COURT ADMINISTRATION</a:t>
            </a:r>
          </a:p>
        </p:txBody>
      </p:sp>
      <p:pic>
        <p:nvPicPr>
          <p:cNvPr id="9" name="Picture 8">
            <a:extLst>
              <a:ext uri="{FF2B5EF4-FFF2-40B4-BE49-F238E27FC236}">
                <a16:creationId xmlns:a16="http://schemas.microsoft.com/office/drawing/2014/main" id="{50CCCC09-9364-49A3-9D4D-C9DFA6B2FF14}"/>
              </a:ext>
            </a:extLst>
          </p:cNvPr>
          <p:cNvPicPr>
            <a:picLocks noChangeAspect="1"/>
          </p:cNvPicPr>
          <p:nvPr userDrawn="1"/>
        </p:nvPicPr>
        <p:blipFill>
          <a:blip r:embed="rId13" cstate="print">
            <a:duotone>
              <a:prstClr val="black"/>
              <a:schemeClr val="accent5">
                <a:lumMod val="50000"/>
                <a:tint val="45000"/>
                <a:satMod val="400000"/>
              </a:schemeClr>
            </a:duotone>
            <a:extLst>
              <a:ext uri="{28A0092B-C50C-407E-A947-70E740481C1C}">
                <a14:useLocalDpi xmlns:a14="http://schemas.microsoft.com/office/drawing/2010/main" val="0"/>
              </a:ext>
            </a:extLst>
          </a:blip>
          <a:stretch>
            <a:fillRect/>
          </a:stretch>
        </p:blipFill>
        <p:spPr>
          <a:xfrm>
            <a:off x="7553822" y="5948041"/>
            <a:ext cx="888851" cy="888851"/>
          </a:xfrm>
          <a:prstGeom prst="rect">
            <a:avLst/>
          </a:prstGeom>
        </p:spPr>
      </p:pic>
    </p:spTree>
    <p:extLst>
      <p:ext uri="{BB962C8B-B14F-4D97-AF65-F5344CB8AC3E}">
        <p14:creationId xmlns:p14="http://schemas.microsoft.com/office/powerpoint/2010/main" val="36410202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rulescomments@txcourts.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www.peoplematters.in/article/leadership/interview-get-an-executive-coach-to-become-a-better-leader-1730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ourtal.txcourts.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986118" y="735106"/>
            <a:ext cx="7540322" cy="1596202"/>
          </a:xfrm>
        </p:spPr>
        <p:txBody>
          <a:bodyPr anchor="b">
            <a:normAutofit/>
          </a:bodyPr>
          <a:lstStyle/>
          <a:p>
            <a:pPr algn="l"/>
            <a:r>
              <a:rPr lang="en-US" sz="5400" b="1" dirty="0">
                <a:solidFill>
                  <a:srgbClr val="FFFFFF"/>
                </a:solidFill>
              </a:rPr>
              <a:t>Local Rules, Forms, and Standing Orders</a:t>
            </a:r>
          </a:p>
        </p:txBody>
      </p:sp>
      <p:sp>
        <p:nvSpPr>
          <p:cNvPr id="3" name="Subtitle 2"/>
          <p:cNvSpPr>
            <a:spLocks noGrp="1"/>
          </p:cNvSpPr>
          <p:nvPr>
            <p:ph type="subTitle" idx="1"/>
          </p:nvPr>
        </p:nvSpPr>
        <p:spPr>
          <a:xfrm>
            <a:off x="518985" y="4870824"/>
            <a:ext cx="7998490" cy="1458258"/>
          </a:xfrm>
        </p:spPr>
        <p:txBody>
          <a:bodyPr anchor="ctr">
            <a:normAutofit/>
          </a:bodyPr>
          <a:lstStyle/>
          <a:p>
            <a:pPr algn="l"/>
            <a:r>
              <a:rPr lang="en-US" sz="3600" dirty="0">
                <a:solidFill>
                  <a:schemeClr val="accent1">
                    <a:lumMod val="50000"/>
                  </a:schemeClr>
                </a:solidFill>
              </a:rPr>
              <a:t>The Office of Court Administration</a:t>
            </a:r>
          </a:p>
          <a:p>
            <a:pPr algn="l"/>
            <a:r>
              <a:rPr lang="en-US" sz="1700" dirty="0"/>
              <a:t>11/9/2022</a:t>
            </a:r>
          </a:p>
        </p:txBody>
      </p:sp>
      <p:sp>
        <p:nvSpPr>
          <p:cNvPr id="4" name="Title 1">
            <a:extLst>
              <a:ext uri="{FF2B5EF4-FFF2-40B4-BE49-F238E27FC236}">
                <a16:creationId xmlns:a16="http://schemas.microsoft.com/office/drawing/2014/main" id="{6A2D7EE1-5052-74D7-30C2-8B6138439718}"/>
              </a:ext>
            </a:extLst>
          </p:cNvPr>
          <p:cNvSpPr txBox="1">
            <a:spLocks/>
          </p:cNvSpPr>
          <p:nvPr/>
        </p:nvSpPr>
        <p:spPr>
          <a:xfrm>
            <a:off x="986118" y="3180617"/>
            <a:ext cx="7540322" cy="85022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3200" dirty="0">
              <a:solidFill>
                <a:schemeClr val="accent1">
                  <a:lumMod val="50000"/>
                </a:schemeClr>
              </a:solidFill>
            </a:endParaRPr>
          </a:p>
        </p:txBody>
      </p:sp>
    </p:spTree>
    <p:extLst>
      <p:ext uri="{BB962C8B-B14F-4D97-AF65-F5344CB8AC3E}">
        <p14:creationId xmlns:p14="http://schemas.microsoft.com/office/powerpoint/2010/main" val="3600048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AD129-DAD2-76E8-E769-CD4967B87EFD}"/>
              </a:ext>
            </a:extLst>
          </p:cNvPr>
          <p:cNvSpPr>
            <a:spLocks noGrp="1"/>
          </p:cNvSpPr>
          <p:nvPr>
            <p:ph type="title"/>
          </p:nvPr>
        </p:nvSpPr>
        <p:spPr>
          <a:xfrm>
            <a:off x="314325" y="297295"/>
            <a:ext cx="7886700" cy="767483"/>
          </a:xfrm>
        </p:spPr>
        <p:txBody>
          <a:bodyPr/>
          <a:lstStyle/>
          <a:p>
            <a:r>
              <a:rPr lang="en-US" sz="3200" b="1" dirty="0">
                <a:latin typeface="+mn-lt"/>
              </a:rPr>
              <a:t>Texas</a:t>
            </a:r>
            <a:r>
              <a:rPr lang="en-US" sz="4000" b="1" dirty="0"/>
              <a:t> </a:t>
            </a:r>
            <a:r>
              <a:rPr lang="en-US" sz="3200" b="1" dirty="0">
                <a:latin typeface="+mn-lt"/>
              </a:rPr>
              <a:t>Rules of Appellate Procedure – Rule 1</a:t>
            </a:r>
          </a:p>
        </p:txBody>
      </p:sp>
      <p:sp>
        <p:nvSpPr>
          <p:cNvPr id="3" name="Content Placeholder 2">
            <a:extLst>
              <a:ext uri="{FF2B5EF4-FFF2-40B4-BE49-F238E27FC236}">
                <a16:creationId xmlns:a16="http://schemas.microsoft.com/office/drawing/2014/main" id="{BF39324A-0473-C08B-6FA4-69706AA976E4}"/>
              </a:ext>
            </a:extLst>
          </p:cNvPr>
          <p:cNvSpPr>
            <a:spLocks noGrp="1"/>
          </p:cNvSpPr>
          <p:nvPr>
            <p:ph idx="1"/>
          </p:nvPr>
        </p:nvSpPr>
        <p:spPr>
          <a:xfrm>
            <a:off x="628650" y="1209675"/>
            <a:ext cx="7886700" cy="4691063"/>
          </a:xfrm>
        </p:spPr>
        <p:txBody>
          <a:bodyPr>
            <a:normAutofit/>
          </a:bodyPr>
          <a:lstStyle/>
          <a:p>
            <a:pPr marL="0" indent="0">
              <a:lnSpc>
                <a:spcPct val="100000"/>
              </a:lnSpc>
              <a:buNone/>
            </a:pPr>
            <a:r>
              <a:rPr lang="en-US" dirty="0"/>
              <a:t>Comment to 2023 change: Rule 1.2 is amended to remove the requirement that the Supreme Court of Texas and Court of Criminal Appeals approve local rules and to expressly address local forms. </a:t>
            </a:r>
            <a:r>
              <a:rPr lang="en-US" dirty="0">
                <a:solidFill>
                  <a:srgbClr val="FF0000"/>
                </a:solidFill>
              </a:rPr>
              <a:t>The amended rule provides that local rules and forms must not conflict with other laws or rules and that they are not effective unless published on the Office of Court Administration’s website. </a:t>
            </a:r>
          </a:p>
        </p:txBody>
      </p:sp>
    </p:spTree>
    <p:extLst>
      <p:ext uri="{BB962C8B-B14F-4D97-AF65-F5344CB8AC3E}">
        <p14:creationId xmlns:p14="http://schemas.microsoft.com/office/powerpoint/2010/main" val="2497643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5E8B-2FE5-A85D-5907-E78226750BD0}"/>
              </a:ext>
            </a:extLst>
          </p:cNvPr>
          <p:cNvSpPr>
            <a:spLocks noGrp="1"/>
          </p:cNvSpPr>
          <p:nvPr>
            <p:ph type="title"/>
          </p:nvPr>
        </p:nvSpPr>
        <p:spPr>
          <a:xfrm>
            <a:off x="380999" y="371475"/>
            <a:ext cx="7972425" cy="1019176"/>
          </a:xfrm>
        </p:spPr>
        <p:txBody>
          <a:bodyPr>
            <a:normAutofit/>
          </a:bodyPr>
          <a:lstStyle/>
          <a:p>
            <a:r>
              <a:rPr lang="en-US" sz="3200" b="1" dirty="0">
                <a:latin typeface="+mn-lt"/>
              </a:rPr>
              <a:t>Texas Rules of Judicial Administration- Rule 10</a:t>
            </a:r>
          </a:p>
        </p:txBody>
      </p:sp>
      <p:sp>
        <p:nvSpPr>
          <p:cNvPr id="3" name="Content Placeholder 2">
            <a:extLst>
              <a:ext uri="{FF2B5EF4-FFF2-40B4-BE49-F238E27FC236}">
                <a16:creationId xmlns:a16="http://schemas.microsoft.com/office/drawing/2014/main" id="{3E9571AE-1671-B36E-77A9-F7460F65062F}"/>
              </a:ext>
            </a:extLst>
          </p:cNvPr>
          <p:cNvSpPr>
            <a:spLocks noGrp="1"/>
          </p:cNvSpPr>
          <p:nvPr>
            <p:ph idx="1"/>
          </p:nvPr>
        </p:nvSpPr>
        <p:spPr>
          <a:xfrm>
            <a:off x="628650" y="1390651"/>
            <a:ext cx="7886700" cy="4541892"/>
          </a:xfrm>
        </p:spPr>
        <p:txBody>
          <a:bodyPr>
            <a:normAutofit/>
          </a:bodyPr>
          <a:lstStyle/>
          <a:p>
            <a:pPr marL="0" indent="0">
              <a:lnSpc>
                <a:spcPct val="100000"/>
              </a:lnSpc>
              <a:buNone/>
            </a:pPr>
            <a:r>
              <a:rPr lang="en-US" dirty="0"/>
              <a:t>Rule 10. Local Rules, Forms, and Standing Orders.</a:t>
            </a:r>
          </a:p>
          <a:p>
            <a:pPr marL="0" indent="0">
              <a:lnSpc>
                <a:spcPct val="100000"/>
              </a:lnSpc>
              <a:buNone/>
            </a:pPr>
            <a:r>
              <a:rPr lang="en-US" dirty="0"/>
              <a:t>(a) </a:t>
            </a:r>
            <a:r>
              <a:rPr lang="en-US" b="1" dirty="0"/>
              <a:t>General Rule</a:t>
            </a:r>
            <a:r>
              <a:rPr lang="en-US" dirty="0"/>
              <a:t>. Local rules, forms, and standing orders must not be inconsistent with other laws or rules and must be published on the Office of Court Administration’s website.</a:t>
            </a:r>
          </a:p>
          <a:p>
            <a:pPr marL="0" indent="0">
              <a:lnSpc>
                <a:spcPct val="100000"/>
              </a:lnSpc>
              <a:buNone/>
            </a:pPr>
            <a:r>
              <a:rPr lang="en-US" dirty="0"/>
              <a:t>(b) </a:t>
            </a:r>
            <a:r>
              <a:rPr lang="en-US" b="1" dirty="0"/>
              <a:t>Multi-Court Counties</a:t>
            </a:r>
            <a:r>
              <a:rPr lang="en-US" dirty="0"/>
              <a:t>. In multi-court counties having two or more court divisions, each division must adopt a single set of local rules, forms, and standing orders that govern all courts in the division. </a:t>
            </a:r>
          </a:p>
        </p:txBody>
      </p:sp>
    </p:spTree>
    <p:extLst>
      <p:ext uri="{BB962C8B-B14F-4D97-AF65-F5344CB8AC3E}">
        <p14:creationId xmlns:p14="http://schemas.microsoft.com/office/powerpoint/2010/main" val="2231516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E2F6C-4783-CDC5-76B2-60ACD7FBE744}"/>
              </a:ext>
            </a:extLst>
          </p:cNvPr>
          <p:cNvSpPr>
            <a:spLocks noGrp="1"/>
          </p:cNvSpPr>
          <p:nvPr>
            <p:ph type="title"/>
          </p:nvPr>
        </p:nvSpPr>
        <p:spPr>
          <a:xfrm>
            <a:off x="428624" y="470394"/>
            <a:ext cx="8086725" cy="657954"/>
          </a:xfrm>
        </p:spPr>
        <p:txBody>
          <a:bodyPr>
            <a:normAutofit/>
          </a:bodyPr>
          <a:lstStyle/>
          <a:p>
            <a:r>
              <a:rPr lang="en-US" sz="3200" b="1" dirty="0">
                <a:latin typeface="+mn-lt"/>
              </a:rPr>
              <a:t>Texas Rules of Judicial Administration- Rule 10</a:t>
            </a:r>
          </a:p>
        </p:txBody>
      </p:sp>
      <p:sp>
        <p:nvSpPr>
          <p:cNvPr id="3" name="Content Placeholder 2">
            <a:extLst>
              <a:ext uri="{FF2B5EF4-FFF2-40B4-BE49-F238E27FC236}">
                <a16:creationId xmlns:a16="http://schemas.microsoft.com/office/drawing/2014/main" id="{F8FCE067-1F22-CE17-A8EA-2F8044D985F9}"/>
              </a:ext>
            </a:extLst>
          </p:cNvPr>
          <p:cNvSpPr>
            <a:spLocks noGrp="1"/>
          </p:cNvSpPr>
          <p:nvPr>
            <p:ph idx="1"/>
          </p:nvPr>
        </p:nvSpPr>
        <p:spPr>
          <a:xfrm>
            <a:off x="628650" y="1296130"/>
            <a:ext cx="7886700" cy="4486274"/>
          </a:xfrm>
        </p:spPr>
        <p:txBody>
          <a:bodyPr>
            <a:normAutofit lnSpcReduction="10000"/>
          </a:bodyPr>
          <a:lstStyle/>
          <a:p>
            <a:pPr marL="0" indent="0">
              <a:lnSpc>
                <a:spcPct val="100000"/>
              </a:lnSpc>
              <a:buNone/>
            </a:pPr>
            <a:r>
              <a:rPr lang="en-US" dirty="0"/>
              <a:t>(c) </a:t>
            </a:r>
            <a:r>
              <a:rPr lang="en-US" b="1" dirty="0"/>
              <a:t>Local Rule Contents</a:t>
            </a:r>
            <a:r>
              <a:rPr lang="en-US" dirty="0"/>
              <a:t>. Local rules must include:</a:t>
            </a:r>
          </a:p>
          <a:p>
            <a:pPr marL="0" indent="0">
              <a:lnSpc>
                <a:spcPct val="100000"/>
              </a:lnSpc>
              <a:buNone/>
            </a:pPr>
            <a:r>
              <a:rPr lang="en-US" dirty="0"/>
              <a:t>	(1) provisions for fair distribution of the caseload among the judges in the county;</a:t>
            </a:r>
          </a:p>
          <a:p>
            <a:pPr marL="0" indent="0">
              <a:lnSpc>
                <a:spcPct val="100000"/>
              </a:lnSpc>
              <a:buNone/>
            </a:pPr>
            <a:r>
              <a:rPr lang="en-US" dirty="0"/>
              <a:t>	(2) designation of the responsibility for emergency and special matters;</a:t>
            </a:r>
          </a:p>
          <a:p>
            <a:pPr marL="0" indent="0">
              <a:lnSpc>
                <a:spcPct val="100000"/>
              </a:lnSpc>
              <a:buNone/>
            </a:pPr>
            <a:r>
              <a:rPr lang="en-US" dirty="0"/>
              <a:t>	(3) plans for judicial vacation, sick leave, attendance at educational programs, and similar matters; and</a:t>
            </a:r>
          </a:p>
          <a:p>
            <a:pPr marL="0" indent="0">
              <a:lnSpc>
                <a:spcPct val="100000"/>
              </a:lnSpc>
              <a:buNone/>
            </a:pPr>
            <a:r>
              <a:rPr lang="en-US" dirty="0"/>
              <a:t>	(4) any other content required by sections 27.061 or 74.093(b) of the Texas Government Code. </a:t>
            </a:r>
          </a:p>
        </p:txBody>
      </p:sp>
    </p:spTree>
    <p:extLst>
      <p:ext uri="{BB962C8B-B14F-4D97-AF65-F5344CB8AC3E}">
        <p14:creationId xmlns:p14="http://schemas.microsoft.com/office/powerpoint/2010/main" val="953079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DB469-CB97-4FF9-1FE6-97AECA314FC4}"/>
              </a:ext>
            </a:extLst>
          </p:cNvPr>
          <p:cNvSpPr>
            <a:spLocks noGrp="1"/>
          </p:cNvSpPr>
          <p:nvPr>
            <p:ph type="title"/>
          </p:nvPr>
        </p:nvSpPr>
        <p:spPr>
          <a:xfrm>
            <a:off x="409575" y="385762"/>
            <a:ext cx="8020050" cy="728663"/>
          </a:xfrm>
        </p:spPr>
        <p:txBody>
          <a:bodyPr>
            <a:normAutofit/>
          </a:bodyPr>
          <a:lstStyle/>
          <a:p>
            <a:r>
              <a:rPr lang="en-US" sz="3200" b="1" dirty="0">
                <a:latin typeface="+mn-lt"/>
              </a:rPr>
              <a:t>Texas Rules of Judicial Administration- Rule 10</a:t>
            </a:r>
          </a:p>
        </p:txBody>
      </p:sp>
      <p:sp>
        <p:nvSpPr>
          <p:cNvPr id="3" name="Content Placeholder 2">
            <a:extLst>
              <a:ext uri="{FF2B5EF4-FFF2-40B4-BE49-F238E27FC236}">
                <a16:creationId xmlns:a16="http://schemas.microsoft.com/office/drawing/2014/main" id="{A70CD708-E0EE-DB77-0F64-ABED14B1F9BC}"/>
              </a:ext>
            </a:extLst>
          </p:cNvPr>
          <p:cNvSpPr>
            <a:spLocks noGrp="1"/>
          </p:cNvSpPr>
          <p:nvPr>
            <p:ph idx="1"/>
          </p:nvPr>
        </p:nvSpPr>
        <p:spPr>
          <a:xfrm>
            <a:off x="628650" y="1114425"/>
            <a:ext cx="7886700" cy="4976813"/>
          </a:xfrm>
        </p:spPr>
        <p:txBody>
          <a:bodyPr>
            <a:normAutofit fontScale="77500" lnSpcReduction="20000"/>
          </a:bodyPr>
          <a:lstStyle/>
          <a:p>
            <a:pPr marL="0" indent="0">
              <a:lnSpc>
                <a:spcPct val="110000"/>
              </a:lnSpc>
              <a:buNone/>
            </a:pPr>
            <a:r>
              <a:rPr lang="en-US" dirty="0"/>
              <a:t>(d) </a:t>
            </a:r>
            <a:r>
              <a:rPr lang="en-US" b="1" dirty="0"/>
              <a:t>Format</a:t>
            </a:r>
            <a:r>
              <a:rPr lang="en-US" dirty="0"/>
              <a:t>. Local rules, forms, and standing orders must be submitted in a format specified by the Office of Court Administration.</a:t>
            </a:r>
          </a:p>
          <a:p>
            <a:pPr marL="0" indent="0">
              <a:lnSpc>
                <a:spcPct val="110000"/>
              </a:lnSpc>
              <a:buNone/>
            </a:pPr>
            <a:r>
              <a:rPr lang="en-US" dirty="0">
                <a:solidFill>
                  <a:srgbClr val="FF0000"/>
                </a:solidFill>
              </a:rPr>
              <a:t>(e) </a:t>
            </a:r>
            <a:r>
              <a:rPr lang="en-US" b="1" dirty="0">
                <a:solidFill>
                  <a:srgbClr val="FF0000"/>
                </a:solidFill>
              </a:rPr>
              <a:t>Presiding Judge Authority</a:t>
            </a:r>
            <a:r>
              <a:rPr lang="en-US" dirty="0">
                <a:solidFill>
                  <a:srgbClr val="FF0000"/>
                </a:solidFill>
              </a:rPr>
              <a:t>. The presiding judge of an administrative judicial region may direct a court in the region to amend or withdraw a local rule, form, or standing order if the presiding judge determines that the rule, form, or standing order fails to comply with Rule 3a of the Texas Rules of Civil Procedure or that it is unfair or unduly burdensome. </a:t>
            </a:r>
          </a:p>
          <a:p>
            <a:pPr marL="0" indent="0">
              <a:lnSpc>
                <a:spcPct val="110000"/>
              </a:lnSpc>
              <a:buNone/>
            </a:pPr>
            <a:r>
              <a:rPr lang="en-US" dirty="0">
                <a:solidFill>
                  <a:srgbClr val="FF0000"/>
                </a:solidFill>
              </a:rPr>
              <a:t>(f) </a:t>
            </a:r>
            <a:r>
              <a:rPr lang="en-US" b="1" dirty="0">
                <a:solidFill>
                  <a:srgbClr val="FF0000"/>
                </a:solidFill>
              </a:rPr>
              <a:t>Supreme Court Authority</a:t>
            </a:r>
            <a:r>
              <a:rPr lang="en-US" dirty="0">
                <a:solidFill>
                  <a:srgbClr val="FF0000"/>
                </a:solidFill>
              </a:rPr>
              <a:t>. The Supreme Court may direct a court to amend or withdraw a local rule, form, or standing order if the Supreme Court determines that the rule, form, or standing order fails to comply with Rule 3a of the Texas Rules of Civil Procedure or Rule 1.2 of the Texas Rules of Appellate Procedure or that it is unfair or unduly burdensome. </a:t>
            </a:r>
          </a:p>
        </p:txBody>
      </p:sp>
    </p:spTree>
    <p:extLst>
      <p:ext uri="{BB962C8B-B14F-4D97-AF65-F5344CB8AC3E}">
        <p14:creationId xmlns:p14="http://schemas.microsoft.com/office/powerpoint/2010/main" val="2834713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FD482-95E8-BCB3-C86C-3C5B93F3EAD9}"/>
              </a:ext>
            </a:extLst>
          </p:cNvPr>
          <p:cNvSpPr>
            <a:spLocks noGrp="1"/>
          </p:cNvSpPr>
          <p:nvPr>
            <p:ph type="title"/>
          </p:nvPr>
        </p:nvSpPr>
        <p:spPr>
          <a:xfrm>
            <a:off x="436417" y="279254"/>
            <a:ext cx="7886700" cy="778021"/>
          </a:xfrm>
        </p:spPr>
        <p:txBody>
          <a:bodyPr>
            <a:normAutofit/>
          </a:bodyPr>
          <a:lstStyle/>
          <a:p>
            <a:r>
              <a:rPr lang="en-US" sz="3200" b="1" dirty="0">
                <a:latin typeface="+mn-lt"/>
              </a:rPr>
              <a:t>Conflict Resolution Information</a:t>
            </a:r>
          </a:p>
        </p:txBody>
      </p:sp>
      <p:sp>
        <p:nvSpPr>
          <p:cNvPr id="3" name="Content Placeholder 2">
            <a:extLst>
              <a:ext uri="{FF2B5EF4-FFF2-40B4-BE49-F238E27FC236}">
                <a16:creationId xmlns:a16="http://schemas.microsoft.com/office/drawing/2014/main" id="{4367C77D-D55F-808A-E43E-85FE6963AC92}"/>
              </a:ext>
            </a:extLst>
          </p:cNvPr>
          <p:cNvSpPr>
            <a:spLocks noGrp="1"/>
          </p:cNvSpPr>
          <p:nvPr>
            <p:ph idx="1"/>
          </p:nvPr>
        </p:nvSpPr>
        <p:spPr>
          <a:xfrm>
            <a:off x="436417" y="952501"/>
            <a:ext cx="8278957" cy="5224464"/>
          </a:xfrm>
        </p:spPr>
        <p:txBody>
          <a:bodyPr>
            <a:normAutofit lnSpcReduction="10000"/>
          </a:bodyPr>
          <a:lstStyle/>
          <a:p>
            <a:pPr>
              <a:lnSpc>
                <a:spcPct val="110000"/>
              </a:lnSpc>
            </a:pPr>
            <a:r>
              <a:rPr lang="en-US" sz="2400" dirty="0">
                <a:effectLst/>
                <a:latin typeface="Calibri" panose="020F0502020204030204" pitchFamily="34" charset="0"/>
                <a:ea typeface="Cambria" panose="02040503050406030204" pitchFamily="18" charset="0"/>
                <a:cs typeface="Calibri" panose="020F0502020204030204" pitchFamily="34" charset="0"/>
              </a:rPr>
              <a:t>Rule of Judicial Administration 10 (e) &amp; (f) set out a review process of local rules/forms/standing orders that may conflict with other rules/laws, be overly burdensome, etc., by providing the presiding administrative judge and the Supreme Court the authority to amend or withdraw local rules that do not comply.</a:t>
            </a:r>
          </a:p>
          <a:p>
            <a:pPr>
              <a:lnSpc>
                <a:spcPct val="110000"/>
              </a:lnSpc>
            </a:pPr>
            <a:r>
              <a:rPr lang="en-US" sz="2400" dirty="0">
                <a:effectLst/>
                <a:latin typeface="Calibri" panose="020F0502020204030204" pitchFamily="34" charset="0"/>
                <a:ea typeface="Cambria" panose="02040503050406030204" pitchFamily="18" charset="0"/>
                <a:cs typeface="Calibri" panose="020F0502020204030204" pitchFamily="34" charset="0"/>
              </a:rPr>
              <a:t>The </a:t>
            </a:r>
            <a:r>
              <a:rPr lang="en-US" sz="2400" b="1" dirty="0">
                <a:effectLst/>
                <a:latin typeface="Calibri" panose="020F0502020204030204" pitchFamily="34" charset="0"/>
                <a:ea typeface="Cambria" panose="02040503050406030204" pitchFamily="18" charset="0"/>
                <a:cs typeface="Calibri" panose="020F0502020204030204" pitchFamily="34" charset="0"/>
              </a:rPr>
              <a:t>public website https://topics.txcourts.gov/ </a:t>
            </a:r>
            <a:r>
              <a:rPr lang="en-US" sz="2400" b="1" dirty="0">
                <a:solidFill>
                  <a:srgbClr val="FF0000"/>
                </a:solidFill>
                <a:effectLst/>
                <a:latin typeface="Calibri" panose="020F0502020204030204" pitchFamily="34" charset="0"/>
                <a:ea typeface="Cambria" panose="02040503050406030204" pitchFamily="18" charset="0"/>
                <a:cs typeface="Calibri" panose="020F0502020204030204" pitchFamily="34" charset="0"/>
              </a:rPr>
              <a:t>(live to public on January 1, 2023) </a:t>
            </a:r>
            <a:r>
              <a:rPr lang="en-US" sz="2400" dirty="0">
                <a:effectLst/>
                <a:latin typeface="Calibri" panose="020F0502020204030204" pitchFamily="34" charset="0"/>
                <a:ea typeface="Cambria" panose="02040503050406030204" pitchFamily="18" charset="0"/>
                <a:cs typeface="Calibri" panose="020F0502020204030204" pitchFamily="34" charset="0"/>
              </a:rPr>
              <a:t>will direct attorneys and the public with the following instruction: </a:t>
            </a:r>
          </a:p>
          <a:p>
            <a:pPr marL="0" indent="0">
              <a:lnSpc>
                <a:spcPct val="110000"/>
              </a:lnSpc>
              <a:buNone/>
            </a:pPr>
            <a:r>
              <a:rPr lang="en-US" sz="2000" dirty="0">
                <a:solidFill>
                  <a:srgbClr val="FF0000"/>
                </a:solidFill>
                <a:effectLst/>
                <a:latin typeface="Century Schoolbook" panose="02040604050505020304" pitchFamily="18" charset="0"/>
                <a:ea typeface="Calibri" panose="020F0502020204030204" pitchFamily="34" charset="0"/>
              </a:rPr>
              <a:t>“Complaints that a local rule, form, or standing order conflicts with other laws or rules, is ineffective, or is unfair or unduly burdensome may be presented first in writing to the presiding judge of the administrative judicial region in which the court is located, then in writing to the Supreme Court of Texas at </a:t>
            </a:r>
            <a:r>
              <a:rPr lang="en-US" sz="2000" u="sng" dirty="0">
                <a:solidFill>
                  <a:srgbClr val="FF0000"/>
                </a:solidFill>
                <a:effectLst/>
                <a:latin typeface="Century Schoolbook" panose="02040604050505020304" pitchFamily="18" charset="0"/>
                <a:ea typeface="Calibri" panose="020F0502020204030204" pitchFamily="34" charset="0"/>
                <a:hlinkClick r:id="rId3" tooltip="mailto:rulescomments@txcourts.gov">
                  <a:extLst>
                    <a:ext uri="{A12FA001-AC4F-418D-AE19-62706E023703}">
                      <ahyp:hlinkClr xmlns:ahyp="http://schemas.microsoft.com/office/drawing/2018/hyperlinkcolor" val="tx"/>
                    </a:ext>
                  </a:extLst>
                </a:hlinkClick>
              </a:rPr>
              <a:t>rulescomments@txcourts.gov</a:t>
            </a:r>
            <a:r>
              <a:rPr lang="en-US" sz="2000" dirty="0">
                <a:solidFill>
                  <a:srgbClr val="FF0000"/>
                </a:solidFill>
                <a:effectLst/>
                <a:latin typeface="Century Schoolbook" panose="02040604050505020304" pitchFamily="18" charset="0"/>
                <a:ea typeface="Calibri" panose="020F0502020204030204" pitchFamily="34" charset="0"/>
              </a:rPr>
              <a:t>.”</a:t>
            </a:r>
            <a:endParaRPr lang="en-US" sz="2000" dirty="0">
              <a:solidFill>
                <a:srgbClr val="FF0000"/>
              </a:solidFill>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636814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CE449-967E-53D7-4150-C3A95A5ED82C}"/>
              </a:ext>
            </a:extLst>
          </p:cNvPr>
          <p:cNvSpPr>
            <a:spLocks noGrp="1"/>
          </p:cNvSpPr>
          <p:nvPr>
            <p:ph type="title"/>
          </p:nvPr>
        </p:nvSpPr>
        <p:spPr>
          <a:xfrm>
            <a:off x="495300" y="423862"/>
            <a:ext cx="8020050" cy="823913"/>
          </a:xfrm>
        </p:spPr>
        <p:txBody>
          <a:bodyPr>
            <a:normAutofit/>
          </a:bodyPr>
          <a:lstStyle/>
          <a:p>
            <a:r>
              <a:rPr lang="en-US" sz="3200" b="1" dirty="0">
                <a:latin typeface="+mn-lt"/>
              </a:rPr>
              <a:t>Texas Rules of Judicial Administration- Rule 10</a:t>
            </a:r>
          </a:p>
        </p:txBody>
      </p:sp>
      <p:sp>
        <p:nvSpPr>
          <p:cNvPr id="3" name="Content Placeholder 2">
            <a:extLst>
              <a:ext uri="{FF2B5EF4-FFF2-40B4-BE49-F238E27FC236}">
                <a16:creationId xmlns:a16="http://schemas.microsoft.com/office/drawing/2014/main" id="{BAAD91FE-BAC2-564A-713F-E76662691BAA}"/>
              </a:ext>
            </a:extLst>
          </p:cNvPr>
          <p:cNvSpPr>
            <a:spLocks noGrp="1"/>
          </p:cNvSpPr>
          <p:nvPr>
            <p:ph idx="1"/>
          </p:nvPr>
        </p:nvSpPr>
        <p:spPr>
          <a:xfrm>
            <a:off x="628650" y="1425575"/>
            <a:ext cx="7886700" cy="4351338"/>
          </a:xfrm>
        </p:spPr>
        <p:txBody>
          <a:bodyPr>
            <a:normAutofit/>
          </a:bodyPr>
          <a:lstStyle/>
          <a:p>
            <a:pPr marL="0" indent="0">
              <a:lnSpc>
                <a:spcPct val="100000"/>
              </a:lnSpc>
              <a:buNone/>
            </a:pPr>
            <a:r>
              <a:rPr lang="en-US" dirty="0"/>
              <a:t>Comment to 2023 change: Rule 10 is amended to implement the changes to Texas Rule of Civil Procedure 3a and Texas Rule of Appellate Procedure 1.2. But it also applies to local justice court rules authorized by section 27.061 of the Texas Government Code. </a:t>
            </a:r>
            <a:r>
              <a:rPr lang="en-US" dirty="0">
                <a:solidFill>
                  <a:srgbClr val="FF0000"/>
                </a:solidFill>
              </a:rPr>
              <a:t>Paragraphs (e) and (f) expressly authorize the regional presiding judges and the Supreme Court to direct changes to or the repeal of local rules, forms, and standing orders. </a:t>
            </a:r>
          </a:p>
        </p:txBody>
      </p:sp>
    </p:spTree>
    <p:extLst>
      <p:ext uri="{BB962C8B-B14F-4D97-AF65-F5344CB8AC3E}">
        <p14:creationId xmlns:p14="http://schemas.microsoft.com/office/powerpoint/2010/main" val="31614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E6D374-C596-7868-4B8F-9F90B96910F7}"/>
              </a:ext>
            </a:extLst>
          </p:cNvPr>
          <p:cNvSpPr>
            <a:spLocks noGrp="1"/>
          </p:cNvSpPr>
          <p:nvPr>
            <p:ph type="title"/>
          </p:nvPr>
        </p:nvSpPr>
        <p:spPr>
          <a:xfrm>
            <a:off x="756138" y="174032"/>
            <a:ext cx="7631723" cy="1111843"/>
          </a:xfrm>
        </p:spPr>
        <p:txBody>
          <a:bodyPr anchor="ctr">
            <a:normAutofit/>
          </a:bodyPr>
          <a:lstStyle/>
          <a:p>
            <a:pPr algn="ctr"/>
            <a:r>
              <a:rPr lang="en-US" sz="3500" dirty="0"/>
              <a:t>OCA Website Review</a:t>
            </a:r>
          </a:p>
        </p:txBody>
      </p:sp>
      <p:pic>
        <p:nvPicPr>
          <p:cNvPr id="8" name="Content Placeholder 7">
            <a:extLst>
              <a:ext uri="{FF2B5EF4-FFF2-40B4-BE49-F238E27FC236}">
                <a16:creationId xmlns:a16="http://schemas.microsoft.com/office/drawing/2014/main" id="{798B4693-697E-9AA2-8D61-A3AABCCAD657}"/>
              </a:ext>
            </a:extLst>
          </p:cNvPr>
          <p:cNvPicPr>
            <a:picLocks noGrp="1" noChangeAspect="1"/>
          </p:cNvPicPr>
          <p:nvPr>
            <p:ph idx="1"/>
          </p:nvPr>
        </p:nvPicPr>
        <p:blipFill>
          <a:blip r:embed="rId3"/>
          <a:stretch>
            <a:fillRect/>
          </a:stretch>
        </p:blipFill>
        <p:spPr>
          <a:xfrm>
            <a:off x="247135" y="1285874"/>
            <a:ext cx="8685909" cy="5324062"/>
          </a:xfrm>
        </p:spPr>
      </p:pic>
    </p:spTree>
    <p:extLst>
      <p:ext uri="{BB962C8B-B14F-4D97-AF65-F5344CB8AC3E}">
        <p14:creationId xmlns:p14="http://schemas.microsoft.com/office/powerpoint/2010/main" val="2917543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4C924-E775-C40B-F840-FB06FF2021D6}"/>
              </a:ext>
            </a:extLst>
          </p:cNvPr>
          <p:cNvSpPr>
            <a:spLocks noGrp="1"/>
          </p:cNvSpPr>
          <p:nvPr>
            <p:ph type="title"/>
          </p:nvPr>
        </p:nvSpPr>
        <p:spPr>
          <a:xfrm>
            <a:off x="485775" y="365126"/>
            <a:ext cx="8365226" cy="1054099"/>
          </a:xfrm>
        </p:spPr>
        <p:txBody>
          <a:bodyPr>
            <a:normAutofit/>
          </a:bodyPr>
          <a:lstStyle/>
          <a:p>
            <a:r>
              <a:rPr lang="en-US" sz="3300" dirty="0"/>
              <a:t>For authorized user information and user guide contact:      </a:t>
            </a:r>
            <a:r>
              <a:rPr lang="en-US" sz="2800" u="sng" dirty="0"/>
              <a:t>oca-legalsupport@txcourts.gov</a:t>
            </a:r>
            <a:endParaRPr lang="en-US" sz="2200" u="sng" dirty="0"/>
          </a:p>
        </p:txBody>
      </p:sp>
      <p:pic>
        <p:nvPicPr>
          <p:cNvPr id="11" name="Picture 10">
            <a:extLst>
              <a:ext uri="{FF2B5EF4-FFF2-40B4-BE49-F238E27FC236}">
                <a16:creationId xmlns:a16="http://schemas.microsoft.com/office/drawing/2014/main" id="{63D31A09-11D1-034A-7BDA-25290A6CFBB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92999" y="1419225"/>
            <a:ext cx="8558002" cy="4503810"/>
          </a:xfrm>
          <a:prstGeom prst="rect">
            <a:avLst/>
          </a:prstGeom>
        </p:spPr>
      </p:pic>
    </p:spTree>
    <p:extLst>
      <p:ext uri="{BB962C8B-B14F-4D97-AF65-F5344CB8AC3E}">
        <p14:creationId xmlns:p14="http://schemas.microsoft.com/office/powerpoint/2010/main" val="2791936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3DBFED4-D5D5-6D43-2555-6070CF8C2B1C}"/>
              </a:ext>
            </a:extLst>
          </p:cNvPr>
          <p:cNvSpPr txBox="1"/>
          <p:nvPr/>
        </p:nvSpPr>
        <p:spPr>
          <a:xfrm>
            <a:off x="2314832" y="164758"/>
            <a:ext cx="4193060" cy="369332"/>
          </a:xfrm>
          <a:prstGeom prst="rect">
            <a:avLst/>
          </a:prstGeom>
          <a:solidFill>
            <a:schemeClr val="accent1"/>
          </a:solidFill>
        </p:spPr>
        <p:txBody>
          <a:bodyPr wrap="square" rtlCol="0">
            <a:spAutoFit/>
          </a:bodyPr>
          <a:lstStyle/>
          <a:p>
            <a:r>
              <a:rPr lang="en-US" b="1" dirty="0"/>
              <a:t>Frequently Asked Questions &amp; Answers</a:t>
            </a:r>
          </a:p>
        </p:txBody>
      </p:sp>
      <p:pic>
        <p:nvPicPr>
          <p:cNvPr id="9" name="Picture 8">
            <a:extLst>
              <a:ext uri="{FF2B5EF4-FFF2-40B4-BE49-F238E27FC236}">
                <a16:creationId xmlns:a16="http://schemas.microsoft.com/office/drawing/2014/main" id="{B6BE6B72-4585-6533-BD30-5D071A316BC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Lst>
          </a:blip>
          <a:stretch>
            <a:fillRect/>
          </a:stretch>
        </p:blipFill>
        <p:spPr>
          <a:xfrm>
            <a:off x="1128584" y="533671"/>
            <a:ext cx="6631459" cy="5575932"/>
          </a:xfrm>
          <a:prstGeom prst="rect">
            <a:avLst/>
          </a:prstGeom>
        </p:spPr>
      </p:pic>
    </p:spTree>
    <p:extLst>
      <p:ext uri="{BB962C8B-B14F-4D97-AF65-F5344CB8AC3E}">
        <p14:creationId xmlns:p14="http://schemas.microsoft.com/office/powerpoint/2010/main" val="4183435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280B5A-618E-F269-1875-AC5B88659BF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Lst>
          </a:blip>
          <a:stretch>
            <a:fillRect/>
          </a:stretch>
        </p:blipFill>
        <p:spPr>
          <a:xfrm>
            <a:off x="840259" y="832022"/>
            <a:ext cx="7401697" cy="5031004"/>
          </a:xfrm>
          <a:prstGeom prst="rect">
            <a:avLst/>
          </a:prstGeom>
        </p:spPr>
      </p:pic>
      <p:sp>
        <p:nvSpPr>
          <p:cNvPr id="8" name="TextBox 7">
            <a:extLst>
              <a:ext uri="{FF2B5EF4-FFF2-40B4-BE49-F238E27FC236}">
                <a16:creationId xmlns:a16="http://schemas.microsoft.com/office/drawing/2014/main" id="{7C4629BA-ACA2-5B56-AF8B-45A70FD686AC}"/>
              </a:ext>
            </a:extLst>
          </p:cNvPr>
          <p:cNvSpPr txBox="1"/>
          <p:nvPr/>
        </p:nvSpPr>
        <p:spPr>
          <a:xfrm>
            <a:off x="2314832" y="164758"/>
            <a:ext cx="4193060" cy="369332"/>
          </a:xfrm>
          <a:prstGeom prst="rect">
            <a:avLst/>
          </a:prstGeom>
          <a:solidFill>
            <a:schemeClr val="accent1"/>
          </a:solidFill>
        </p:spPr>
        <p:txBody>
          <a:bodyPr wrap="square" rtlCol="0">
            <a:spAutoFit/>
          </a:bodyPr>
          <a:lstStyle/>
          <a:p>
            <a:r>
              <a:rPr lang="en-US" b="1" dirty="0"/>
              <a:t>Frequently Asked Questions &amp; Answers</a:t>
            </a:r>
          </a:p>
        </p:txBody>
      </p:sp>
    </p:spTree>
    <p:extLst>
      <p:ext uri="{BB962C8B-B14F-4D97-AF65-F5344CB8AC3E}">
        <p14:creationId xmlns:p14="http://schemas.microsoft.com/office/powerpoint/2010/main" val="3318637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C47F1-1E7B-CB13-5736-D870CFFA1CE8}"/>
              </a:ext>
            </a:extLst>
          </p:cNvPr>
          <p:cNvSpPr>
            <a:spLocks noGrp="1"/>
          </p:cNvSpPr>
          <p:nvPr>
            <p:ph type="title"/>
          </p:nvPr>
        </p:nvSpPr>
        <p:spPr/>
        <p:txBody>
          <a:bodyPr/>
          <a:lstStyle/>
          <a:p>
            <a:r>
              <a:rPr lang="en-US" b="1" dirty="0">
                <a:solidFill>
                  <a:schemeClr val="accent1">
                    <a:lumMod val="50000"/>
                  </a:schemeClr>
                </a:solidFill>
              </a:rPr>
              <a:t>The Rules &amp; Orders</a:t>
            </a:r>
          </a:p>
        </p:txBody>
      </p:sp>
      <p:sp>
        <p:nvSpPr>
          <p:cNvPr id="5" name="TextBox 4">
            <a:extLst>
              <a:ext uri="{FF2B5EF4-FFF2-40B4-BE49-F238E27FC236}">
                <a16:creationId xmlns:a16="http://schemas.microsoft.com/office/drawing/2014/main" id="{A606D3AE-4BFA-969F-42EB-502792BA51D5}"/>
              </a:ext>
            </a:extLst>
          </p:cNvPr>
          <p:cNvSpPr txBox="1"/>
          <p:nvPr/>
        </p:nvSpPr>
        <p:spPr>
          <a:xfrm>
            <a:off x="628650" y="2108887"/>
            <a:ext cx="7886700" cy="3046988"/>
          </a:xfrm>
          <a:prstGeom prst="rect">
            <a:avLst/>
          </a:prstGeom>
          <a:noFill/>
        </p:spPr>
        <p:txBody>
          <a:bodyPr wrap="square">
            <a:spAutoFit/>
          </a:bodyPr>
          <a:lstStyle/>
          <a:p>
            <a:pPr marL="571500" indent="-571500" algn="l">
              <a:buFont typeface="Arial" panose="020B0604020202020204" pitchFamily="34" charset="0"/>
              <a:buChar char="•"/>
            </a:pPr>
            <a:r>
              <a:rPr lang="en-US" sz="3200" dirty="0"/>
              <a:t>Texas Rule of Civil Procedure 3a </a:t>
            </a:r>
          </a:p>
          <a:p>
            <a:pPr marL="571500" indent="-571500" algn="l">
              <a:buFont typeface="Arial" panose="020B0604020202020204" pitchFamily="34" charset="0"/>
              <a:buChar char="•"/>
            </a:pPr>
            <a:r>
              <a:rPr lang="en-US" sz="3200" dirty="0"/>
              <a:t>Texas Rule of Appellate Procedure 1.2 </a:t>
            </a:r>
          </a:p>
          <a:p>
            <a:pPr marL="571500" indent="-571500" algn="l">
              <a:buFont typeface="Arial" panose="020B0604020202020204" pitchFamily="34" charset="0"/>
              <a:buChar char="•"/>
            </a:pPr>
            <a:r>
              <a:rPr lang="en-US" sz="3200" dirty="0"/>
              <a:t>Texas Rule of Judicial Administration 10</a:t>
            </a:r>
          </a:p>
          <a:p>
            <a:pPr marL="571500" indent="-571500" algn="l">
              <a:buFont typeface="Arial" panose="020B0604020202020204" pitchFamily="34" charset="0"/>
              <a:buChar char="•"/>
            </a:pPr>
            <a:r>
              <a:rPr lang="en-US" sz="3200" dirty="0"/>
              <a:t>Supreme Court Misc. Docket No. 22-9081, Court of Criminal Appeals Misc. Docket No. 22-006</a:t>
            </a:r>
          </a:p>
        </p:txBody>
      </p:sp>
    </p:spTree>
    <p:extLst>
      <p:ext uri="{BB962C8B-B14F-4D97-AF65-F5344CB8AC3E}">
        <p14:creationId xmlns:p14="http://schemas.microsoft.com/office/powerpoint/2010/main" val="3250355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750DB41-C550-A023-E4E8-1E116F8195F6}"/>
              </a:ext>
            </a:extLst>
          </p:cNvPr>
          <p:cNvSpPr txBox="1"/>
          <p:nvPr/>
        </p:nvSpPr>
        <p:spPr>
          <a:xfrm>
            <a:off x="2314832" y="164758"/>
            <a:ext cx="4193060" cy="369332"/>
          </a:xfrm>
          <a:prstGeom prst="rect">
            <a:avLst/>
          </a:prstGeom>
          <a:solidFill>
            <a:schemeClr val="accent1"/>
          </a:solidFill>
        </p:spPr>
        <p:txBody>
          <a:bodyPr wrap="square" rtlCol="0">
            <a:spAutoFit/>
          </a:bodyPr>
          <a:lstStyle/>
          <a:p>
            <a:r>
              <a:rPr lang="en-US" b="1" dirty="0"/>
              <a:t>Frequently Asked Questions &amp; Answers</a:t>
            </a:r>
          </a:p>
        </p:txBody>
      </p:sp>
      <p:pic>
        <p:nvPicPr>
          <p:cNvPr id="3" name="Picture 2">
            <a:extLst>
              <a:ext uri="{FF2B5EF4-FFF2-40B4-BE49-F238E27FC236}">
                <a16:creationId xmlns:a16="http://schemas.microsoft.com/office/drawing/2014/main" id="{DC8ED2E5-022D-7A83-5615-1222BAE564D7}"/>
              </a:ext>
            </a:extLst>
          </p:cNvPr>
          <p:cNvPicPr>
            <a:picLocks noChangeAspect="1"/>
          </p:cNvPicPr>
          <p:nvPr/>
        </p:nvPicPr>
        <p:blipFill>
          <a:blip r:embed="rId2"/>
          <a:stretch>
            <a:fillRect/>
          </a:stretch>
        </p:blipFill>
        <p:spPr>
          <a:xfrm>
            <a:off x="871267" y="531346"/>
            <a:ext cx="6918385" cy="5417060"/>
          </a:xfrm>
          <a:prstGeom prst="rect">
            <a:avLst/>
          </a:prstGeom>
        </p:spPr>
      </p:pic>
    </p:spTree>
    <p:extLst>
      <p:ext uri="{BB962C8B-B14F-4D97-AF65-F5344CB8AC3E}">
        <p14:creationId xmlns:p14="http://schemas.microsoft.com/office/powerpoint/2010/main" val="4074005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13ABEF-D4EE-2E02-3979-808D66C370B7}"/>
              </a:ext>
            </a:extLst>
          </p:cNvPr>
          <p:cNvSpPr txBox="1"/>
          <p:nvPr/>
        </p:nvSpPr>
        <p:spPr>
          <a:xfrm>
            <a:off x="2314832" y="164758"/>
            <a:ext cx="4193060" cy="369332"/>
          </a:xfrm>
          <a:prstGeom prst="rect">
            <a:avLst/>
          </a:prstGeom>
          <a:solidFill>
            <a:schemeClr val="accent1"/>
          </a:solidFill>
        </p:spPr>
        <p:txBody>
          <a:bodyPr wrap="square" rtlCol="0">
            <a:spAutoFit/>
          </a:bodyPr>
          <a:lstStyle/>
          <a:p>
            <a:r>
              <a:rPr lang="en-US" b="1" dirty="0"/>
              <a:t>Frequently Asked Questions &amp; Answers</a:t>
            </a:r>
          </a:p>
        </p:txBody>
      </p:sp>
      <p:pic>
        <p:nvPicPr>
          <p:cNvPr id="7" name="Picture 6">
            <a:extLst>
              <a:ext uri="{FF2B5EF4-FFF2-40B4-BE49-F238E27FC236}">
                <a16:creationId xmlns:a16="http://schemas.microsoft.com/office/drawing/2014/main" id="{DD389BFD-D932-8BED-198C-DCF3F6734DA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Lst>
          </a:blip>
          <a:stretch>
            <a:fillRect/>
          </a:stretch>
        </p:blipFill>
        <p:spPr>
          <a:xfrm>
            <a:off x="819981" y="1005016"/>
            <a:ext cx="7483759" cy="4834868"/>
          </a:xfrm>
          <a:prstGeom prst="rect">
            <a:avLst/>
          </a:prstGeom>
        </p:spPr>
      </p:pic>
    </p:spTree>
    <p:extLst>
      <p:ext uri="{BB962C8B-B14F-4D97-AF65-F5344CB8AC3E}">
        <p14:creationId xmlns:p14="http://schemas.microsoft.com/office/powerpoint/2010/main" val="3158723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37DFD2-636C-2598-A042-2F7B892ECAD0}"/>
              </a:ext>
            </a:extLst>
          </p:cNvPr>
          <p:cNvSpPr txBox="1"/>
          <p:nvPr/>
        </p:nvSpPr>
        <p:spPr>
          <a:xfrm>
            <a:off x="2314832" y="164758"/>
            <a:ext cx="4193060" cy="369332"/>
          </a:xfrm>
          <a:prstGeom prst="rect">
            <a:avLst/>
          </a:prstGeom>
          <a:solidFill>
            <a:schemeClr val="accent1"/>
          </a:solidFill>
        </p:spPr>
        <p:txBody>
          <a:bodyPr wrap="square" rtlCol="0">
            <a:spAutoFit/>
          </a:bodyPr>
          <a:lstStyle/>
          <a:p>
            <a:r>
              <a:rPr lang="en-US" b="1" dirty="0"/>
              <a:t>Frequently Asked Questions &amp; Answers</a:t>
            </a:r>
          </a:p>
        </p:txBody>
      </p:sp>
      <p:pic>
        <p:nvPicPr>
          <p:cNvPr id="6" name="Picture 5">
            <a:extLst>
              <a:ext uri="{FF2B5EF4-FFF2-40B4-BE49-F238E27FC236}">
                <a16:creationId xmlns:a16="http://schemas.microsoft.com/office/drawing/2014/main" id="{D3E92A72-8C90-0280-0612-396CC700140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Lst>
          </a:blip>
          <a:stretch>
            <a:fillRect/>
          </a:stretch>
        </p:blipFill>
        <p:spPr>
          <a:xfrm>
            <a:off x="1606378" y="738900"/>
            <a:ext cx="5964195" cy="5410090"/>
          </a:xfrm>
          <a:prstGeom prst="rect">
            <a:avLst/>
          </a:prstGeom>
        </p:spPr>
      </p:pic>
    </p:spTree>
    <p:extLst>
      <p:ext uri="{BB962C8B-B14F-4D97-AF65-F5344CB8AC3E}">
        <p14:creationId xmlns:p14="http://schemas.microsoft.com/office/powerpoint/2010/main" val="129901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clipart&#10;&#10;Description automatically generated">
            <a:extLst>
              <a:ext uri="{FF2B5EF4-FFF2-40B4-BE49-F238E27FC236}">
                <a16:creationId xmlns:a16="http://schemas.microsoft.com/office/drawing/2014/main" id="{20FCA295-63C9-D02B-DED4-51DEEFA7A99F}"/>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00200" y="1229276"/>
            <a:ext cx="5943600" cy="3343275"/>
          </a:xfrm>
        </p:spPr>
      </p:pic>
      <p:sp>
        <p:nvSpPr>
          <p:cNvPr id="6" name="TextBox 5">
            <a:extLst>
              <a:ext uri="{FF2B5EF4-FFF2-40B4-BE49-F238E27FC236}">
                <a16:creationId xmlns:a16="http://schemas.microsoft.com/office/drawing/2014/main" id="{799FFF1D-4473-AD7C-ED07-CDA44FA1341F}"/>
              </a:ext>
            </a:extLst>
          </p:cNvPr>
          <p:cNvSpPr txBox="1"/>
          <p:nvPr/>
        </p:nvSpPr>
        <p:spPr>
          <a:xfrm>
            <a:off x="1600200" y="5672931"/>
            <a:ext cx="5943600" cy="230832"/>
          </a:xfrm>
          <a:prstGeom prst="rect">
            <a:avLst/>
          </a:prstGeom>
          <a:noFill/>
        </p:spPr>
        <p:txBody>
          <a:bodyPr wrap="square" rtlCol="0">
            <a:spAutoFit/>
          </a:bodyPr>
          <a:lstStyle/>
          <a:p>
            <a:r>
              <a:rPr lang="en-US" sz="900">
                <a:hlinkClick r:id="rId4" tooltip="https://www.peoplematters.in/article/leadership/interview-get-an-executive-coach-to-become-a-better-leader-17300"/>
              </a:rPr>
              <a:t>This Photo</a:t>
            </a:r>
            <a:r>
              <a:rPr lang="en-US" sz="900"/>
              <a:t> by Unknown Author is licensed under </a:t>
            </a:r>
            <a:r>
              <a:rPr lang="en-US" sz="900">
                <a:hlinkClick r:id="rId5" tooltip="https://creativecommons.org/licenses/by-nc-sa/3.0/"/>
              </a:rPr>
              <a:t>CC BY-SA-NC</a:t>
            </a:r>
            <a:endParaRPr lang="en-US" sz="900"/>
          </a:p>
        </p:txBody>
      </p:sp>
    </p:spTree>
    <p:extLst>
      <p:ext uri="{BB962C8B-B14F-4D97-AF65-F5344CB8AC3E}">
        <p14:creationId xmlns:p14="http://schemas.microsoft.com/office/powerpoint/2010/main" val="1557646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762EF-E25B-C53E-6E13-5D81897EFC86}"/>
              </a:ext>
            </a:extLst>
          </p:cNvPr>
          <p:cNvSpPr>
            <a:spLocks noGrp="1"/>
          </p:cNvSpPr>
          <p:nvPr>
            <p:ph type="title"/>
          </p:nvPr>
        </p:nvSpPr>
        <p:spPr/>
        <p:txBody>
          <a:bodyPr>
            <a:normAutofit/>
          </a:bodyPr>
          <a:lstStyle/>
          <a:p>
            <a:r>
              <a:rPr lang="en-US" sz="4000" b="1" dirty="0"/>
              <a:t>TX Rules of Civil Procedure –Rule 3a </a:t>
            </a:r>
            <a:r>
              <a:rPr lang="en-US" sz="3100" b="1" dirty="0"/>
              <a:t>Local Rules, Forms, and Standing Orders</a:t>
            </a:r>
          </a:p>
        </p:txBody>
      </p:sp>
      <p:sp>
        <p:nvSpPr>
          <p:cNvPr id="3" name="Content Placeholder 2">
            <a:extLst>
              <a:ext uri="{FF2B5EF4-FFF2-40B4-BE49-F238E27FC236}">
                <a16:creationId xmlns:a16="http://schemas.microsoft.com/office/drawing/2014/main" id="{77FC9F8C-2A7F-9ECA-F1DE-751342989A7F}"/>
              </a:ext>
            </a:extLst>
          </p:cNvPr>
          <p:cNvSpPr>
            <a:spLocks noGrp="1"/>
          </p:cNvSpPr>
          <p:nvPr>
            <p:ph idx="1"/>
          </p:nvPr>
        </p:nvSpPr>
        <p:spPr>
          <a:xfrm>
            <a:off x="628650" y="1785939"/>
            <a:ext cx="8029575" cy="4186236"/>
          </a:xfrm>
        </p:spPr>
        <p:txBody>
          <a:bodyPr/>
          <a:lstStyle/>
          <a:p>
            <a:r>
              <a:rPr lang="en-US" dirty="0"/>
              <a:t>Misc. Docket Orders signed September 20 &amp;23, 2022 </a:t>
            </a:r>
          </a:p>
          <a:p>
            <a:r>
              <a:rPr lang="en-US" dirty="0"/>
              <a:t>Effective January 1, 2023</a:t>
            </a:r>
          </a:p>
          <a:p>
            <a:r>
              <a:rPr lang="en-US" dirty="0"/>
              <a:t>Office of Court Administration(OCA) website is live to clerks and courts beginning 11/1/2022 to provide adequate time for posting documents before the effective date.</a:t>
            </a:r>
          </a:p>
          <a:p>
            <a:pPr lvl="1"/>
            <a:r>
              <a:rPr lang="en-US" dirty="0"/>
              <a:t>Courts will upload their local rules, forms and standing orders to the OCA website here:</a:t>
            </a:r>
          </a:p>
          <a:p>
            <a:pPr marL="457200" lvl="1" indent="0">
              <a:buNone/>
            </a:pPr>
            <a:r>
              <a:rPr lang="en-US" dirty="0"/>
              <a:t>		</a:t>
            </a:r>
            <a:r>
              <a:rPr lang="en-US" dirty="0">
                <a:hlinkClick r:id="rId3"/>
              </a:rPr>
              <a:t>https://courtal.txcourts.gov/</a:t>
            </a:r>
            <a:r>
              <a:rPr lang="en-US" dirty="0"/>
              <a:t> </a:t>
            </a:r>
            <a:endParaRPr lang="en-US" sz="1800" u="sng" dirty="0">
              <a:solidFill>
                <a:srgbClr val="0563C1"/>
              </a:solidFill>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966834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F8334CE-7C3B-9378-9229-99BF2116AED2}"/>
              </a:ext>
            </a:extLst>
          </p:cNvPr>
          <p:cNvSpPr>
            <a:spLocks noGrp="1"/>
          </p:cNvSpPr>
          <p:nvPr>
            <p:ph idx="1"/>
          </p:nvPr>
        </p:nvSpPr>
        <p:spPr>
          <a:xfrm>
            <a:off x="370704" y="234360"/>
            <a:ext cx="8373246" cy="5843749"/>
          </a:xfrm>
        </p:spPr>
        <p:txBody>
          <a:bodyPr>
            <a:normAutofit fontScale="77500" lnSpcReduction="20000"/>
          </a:bodyPr>
          <a:lstStyle/>
          <a:p>
            <a:pPr marL="0" indent="0">
              <a:lnSpc>
                <a:spcPct val="120000"/>
              </a:lnSpc>
              <a:buNone/>
            </a:pPr>
            <a:r>
              <a:rPr lang="en-US" sz="3500" b="1" dirty="0"/>
              <a:t>RULE 3a. LOCAL RULES, FORMS, AND STANDING ORDERS</a:t>
            </a:r>
          </a:p>
          <a:p>
            <a:pPr marL="0" indent="0">
              <a:lnSpc>
                <a:spcPct val="120000"/>
              </a:lnSpc>
              <a:buNone/>
            </a:pPr>
            <a:r>
              <a:rPr lang="en-US" sz="3100" dirty="0"/>
              <a:t>(a) </a:t>
            </a:r>
            <a:r>
              <a:rPr lang="en-US" sz="3100" b="1" dirty="0"/>
              <a:t>General Rule. </a:t>
            </a:r>
            <a:r>
              <a:rPr lang="en-US" sz="3100" dirty="0"/>
              <a:t>An administrative judicial region or a court governed by these rules may promulgate local rules, forms, and standing orders that govern local practice.</a:t>
            </a:r>
          </a:p>
          <a:p>
            <a:pPr marL="0" indent="0">
              <a:lnSpc>
                <a:spcPct val="120000"/>
              </a:lnSpc>
              <a:buNone/>
            </a:pPr>
            <a:r>
              <a:rPr lang="en-US" sz="3100" dirty="0"/>
              <a:t>(b) </a:t>
            </a:r>
            <a:r>
              <a:rPr lang="en-US" sz="3100" b="1" dirty="0"/>
              <a:t>Relationship with Other Authorities. </a:t>
            </a:r>
            <a:r>
              <a:rPr lang="en-US" sz="3100" dirty="0"/>
              <a:t>Local rules, forms, and standing orders must not be inconsistent with state or federal law or rules adopted by the Supreme Court of Texas. This requirement extends to any time period provided by these rules. If adopted by a court, local rules, forms, and standing orders must not be inconsistent with any rule of the administrative judicial region in which the court is located.</a:t>
            </a:r>
          </a:p>
          <a:p>
            <a:pPr marL="0" indent="0">
              <a:lnSpc>
                <a:spcPct val="120000"/>
              </a:lnSpc>
              <a:buNone/>
            </a:pPr>
            <a:r>
              <a:rPr lang="en-US" sz="3100" dirty="0"/>
              <a:t>(c) </a:t>
            </a:r>
            <a:r>
              <a:rPr lang="en-US" sz="3100" b="1" dirty="0">
                <a:solidFill>
                  <a:srgbClr val="FF0000"/>
                </a:solidFill>
              </a:rPr>
              <a:t>Publication Required. </a:t>
            </a:r>
            <a:r>
              <a:rPr lang="en-US" sz="3100" dirty="0"/>
              <a:t>To be effective, local rules, forms, and standing orders must be published on the Office of Court Administration’s website.</a:t>
            </a:r>
          </a:p>
        </p:txBody>
      </p:sp>
    </p:spTree>
    <p:extLst>
      <p:ext uri="{BB962C8B-B14F-4D97-AF65-F5344CB8AC3E}">
        <p14:creationId xmlns:p14="http://schemas.microsoft.com/office/powerpoint/2010/main" val="1126947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FB19D2-6E84-F6E6-532C-A7BDC13A3B27}"/>
              </a:ext>
            </a:extLst>
          </p:cNvPr>
          <p:cNvSpPr>
            <a:spLocks noGrp="1"/>
          </p:cNvSpPr>
          <p:nvPr>
            <p:ph idx="1"/>
          </p:nvPr>
        </p:nvSpPr>
        <p:spPr>
          <a:xfrm>
            <a:off x="523876" y="568411"/>
            <a:ext cx="8239124" cy="5213136"/>
          </a:xfrm>
        </p:spPr>
        <p:txBody>
          <a:bodyPr>
            <a:normAutofit/>
          </a:bodyPr>
          <a:lstStyle/>
          <a:p>
            <a:pPr marL="0" indent="0">
              <a:lnSpc>
                <a:spcPct val="110000"/>
              </a:lnSpc>
              <a:buNone/>
            </a:pPr>
            <a:r>
              <a:rPr lang="en-US" sz="2700" b="1" dirty="0"/>
              <a:t>RULE 3a. LOCAL RULES, FORMS, AND STANDING ORDERS</a:t>
            </a:r>
          </a:p>
          <a:p>
            <a:pPr>
              <a:lnSpc>
                <a:spcPct val="100000"/>
              </a:lnSpc>
            </a:pPr>
            <a:r>
              <a:rPr lang="en-US" sz="2700" dirty="0"/>
              <a:t>Comment to 2023 change: Rule 3a is amended to remove the requirement that the Supreme Court of Texas approve local rules and to expressly address local forms and standing orders. </a:t>
            </a:r>
            <a:r>
              <a:rPr lang="en-US" sz="2700" dirty="0">
                <a:solidFill>
                  <a:srgbClr val="FF0000"/>
                </a:solidFill>
              </a:rPr>
              <a:t>The amended rule provides that local rules, forms, and standing orders must not conflict with other laws or rules and that they are not effective unless published on the Office of Court Administration’s website</a:t>
            </a:r>
            <a:r>
              <a:rPr lang="en-US" sz="2700" dirty="0"/>
              <a:t>. Section 74.093(b) of the Texas Government Code imposes additional requirements for local rules.</a:t>
            </a:r>
          </a:p>
          <a:p>
            <a:endParaRPr lang="en-US" dirty="0"/>
          </a:p>
        </p:txBody>
      </p:sp>
    </p:spTree>
    <p:extLst>
      <p:ext uri="{BB962C8B-B14F-4D97-AF65-F5344CB8AC3E}">
        <p14:creationId xmlns:p14="http://schemas.microsoft.com/office/powerpoint/2010/main" val="1243973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F97B-11E9-7FF6-CD3E-389E8273CE28}"/>
              </a:ext>
            </a:extLst>
          </p:cNvPr>
          <p:cNvSpPr>
            <a:spLocks noGrp="1"/>
          </p:cNvSpPr>
          <p:nvPr>
            <p:ph type="title"/>
          </p:nvPr>
        </p:nvSpPr>
        <p:spPr>
          <a:xfrm>
            <a:off x="728662" y="336552"/>
            <a:ext cx="7886700" cy="987424"/>
          </a:xfrm>
        </p:spPr>
        <p:txBody>
          <a:bodyPr>
            <a:normAutofit/>
          </a:bodyPr>
          <a:lstStyle/>
          <a:p>
            <a:r>
              <a:rPr lang="en-US" sz="3200" b="1" dirty="0">
                <a:latin typeface="+mn-lt"/>
              </a:rPr>
              <a:t>Texas Government Code 74.093 </a:t>
            </a:r>
            <a:endParaRPr lang="en-US" sz="2800" b="1" dirty="0">
              <a:latin typeface="+mn-lt"/>
            </a:endParaRPr>
          </a:p>
        </p:txBody>
      </p:sp>
      <p:sp>
        <p:nvSpPr>
          <p:cNvPr id="3" name="Content Placeholder 2">
            <a:extLst>
              <a:ext uri="{FF2B5EF4-FFF2-40B4-BE49-F238E27FC236}">
                <a16:creationId xmlns:a16="http://schemas.microsoft.com/office/drawing/2014/main" id="{56136C31-3F2E-66E4-1617-B0752157DFC8}"/>
              </a:ext>
            </a:extLst>
          </p:cNvPr>
          <p:cNvSpPr>
            <a:spLocks noGrp="1"/>
          </p:cNvSpPr>
          <p:nvPr>
            <p:ph idx="1"/>
          </p:nvPr>
        </p:nvSpPr>
        <p:spPr>
          <a:xfrm>
            <a:off x="628650" y="1200150"/>
            <a:ext cx="8086725" cy="4910138"/>
          </a:xfrm>
        </p:spPr>
        <p:txBody>
          <a:bodyPr>
            <a:normAutofit fontScale="85000" lnSpcReduction="20000"/>
          </a:bodyPr>
          <a:lstStyle/>
          <a:p>
            <a:pPr marL="0" indent="0">
              <a:lnSpc>
                <a:spcPct val="110000"/>
              </a:lnSpc>
              <a:buNone/>
            </a:pPr>
            <a:r>
              <a:rPr lang="en-US" dirty="0"/>
              <a:t>Sec. 74.093.  RULES OF ADMINISTRATION.  (a)  The district and statutory county court judges in each county shall, by majority vote, adopt local rules of administration.</a:t>
            </a:r>
          </a:p>
          <a:p>
            <a:pPr marL="0" indent="0">
              <a:lnSpc>
                <a:spcPct val="110000"/>
              </a:lnSpc>
              <a:buNone/>
            </a:pPr>
            <a:r>
              <a:rPr lang="en-US" dirty="0">
                <a:solidFill>
                  <a:srgbClr val="FF0000"/>
                </a:solidFill>
              </a:rPr>
              <a:t>(b)  The rules must provide for:</a:t>
            </a:r>
          </a:p>
          <a:p>
            <a:pPr marL="0" indent="0">
              <a:lnSpc>
                <a:spcPct val="110000"/>
              </a:lnSpc>
              <a:buNone/>
            </a:pPr>
            <a:r>
              <a:rPr lang="en-US" dirty="0">
                <a:solidFill>
                  <a:srgbClr val="FF0000"/>
                </a:solidFill>
              </a:rPr>
              <a:t>	(1)  assignment, docketing, transfer, and hearing of all cases, subject to jurisdictional limitations of the district courts and statutory county courts;</a:t>
            </a:r>
          </a:p>
          <a:p>
            <a:pPr marL="0" indent="0">
              <a:lnSpc>
                <a:spcPct val="110000"/>
              </a:lnSpc>
              <a:buNone/>
            </a:pPr>
            <a:r>
              <a:rPr lang="en-US" dirty="0">
                <a:solidFill>
                  <a:srgbClr val="FF0000"/>
                </a:solidFill>
              </a:rPr>
              <a:t>	(2)  designation of court divisions or branches responsible for certain matters;</a:t>
            </a:r>
          </a:p>
          <a:p>
            <a:pPr marL="0" indent="0">
              <a:lnSpc>
                <a:spcPct val="110000"/>
              </a:lnSpc>
              <a:buNone/>
            </a:pPr>
            <a:r>
              <a:rPr lang="en-US" dirty="0">
                <a:solidFill>
                  <a:srgbClr val="FF0000"/>
                </a:solidFill>
              </a:rPr>
              <a:t>	(3)  holding court at least once a week in the county unless in the opinion of the local administrative judge sessions at other intervals will result in more efficient court administration;</a:t>
            </a:r>
          </a:p>
        </p:txBody>
      </p:sp>
    </p:spTree>
    <p:extLst>
      <p:ext uri="{BB962C8B-B14F-4D97-AF65-F5344CB8AC3E}">
        <p14:creationId xmlns:p14="http://schemas.microsoft.com/office/powerpoint/2010/main" val="3765551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A8DFF-218F-5146-9A41-A5731629C4D6}"/>
              </a:ext>
            </a:extLst>
          </p:cNvPr>
          <p:cNvSpPr>
            <a:spLocks noGrp="1"/>
          </p:cNvSpPr>
          <p:nvPr>
            <p:ph type="title"/>
          </p:nvPr>
        </p:nvSpPr>
        <p:spPr>
          <a:xfrm>
            <a:off x="379268" y="266701"/>
            <a:ext cx="7886700" cy="857250"/>
          </a:xfrm>
        </p:spPr>
        <p:txBody>
          <a:bodyPr/>
          <a:lstStyle/>
          <a:p>
            <a:r>
              <a:rPr lang="en-US" sz="3200" b="1" dirty="0">
                <a:latin typeface="+mn-lt"/>
              </a:rPr>
              <a:t>Texas Government Code 74.093</a:t>
            </a:r>
          </a:p>
        </p:txBody>
      </p:sp>
      <p:sp>
        <p:nvSpPr>
          <p:cNvPr id="3" name="Content Placeholder 2">
            <a:extLst>
              <a:ext uri="{FF2B5EF4-FFF2-40B4-BE49-F238E27FC236}">
                <a16:creationId xmlns:a16="http://schemas.microsoft.com/office/drawing/2014/main" id="{31F870EE-319E-95B9-3CDE-978A5EEFF6D3}"/>
              </a:ext>
            </a:extLst>
          </p:cNvPr>
          <p:cNvSpPr>
            <a:spLocks noGrp="1"/>
          </p:cNvSpPr>
          <p:nvPr>
            <p:ph idx="1"/>
          </p:nvPr>
        </p:nvSpPr>
        <p:spPr>
          <a:xfrm>
            <a:off x="628650" y="1000126"/>
            <a:ext cx="8058150" cy="5000624"/>
          </a:xfrm>
        </p:spPr>
        <p:txBody>
          <a:bodyPr>
            <a:normAutofit fontScale="62500" lnSpcReduction="20000"/>
          </a:bodyPr>
          <a:lstStyle/>
          <a:p>
            <a:pPr marL="0" indent="0">
              <a:lnSpc>
                <a:spcPct val="110000"/>
              </a:lnSpc>
              <a:buNone/>
            </a:pPr>
            <a:r>
              <a:rPr lang="en-US" dirty="0"/>
              <a:t>	</a:t>
            </a:r>
            <a:r>
              <a:rPr lang="en-US" sz="3400" dirty="0">
                <a:solidFill>
                  <a:srgbClr val="FF0000"/>
                </a:solidFill>
              </a:rPr>
              <a:t>(4)  fair and equitable division of caseloads;  and</a:t>
            </a:r>
          </a:p>
          <a:p>
            <a:pPr marL="0" indent="0">
              <a:lnSpc>
                <a:spcPct val="110000"/>
              </a:lnSpc>
              <a:buNone/>
            </a:pPr>
            <a:r>
              <a:rPr lang="en-US" sz="3400" dirty="0">
                <a:solidFill>
                  <a:srgbClr val="FF0000"/>
                </a:solidFill>
              </a:rPr>
              <a:t>	(5)  plans for judicial vacation, sick leave, attendance at educational programs, and similar matters.</a:t>
            </a:r>
          </a:p>
          <a:p>
            <a:pPr marL="0" indent="0">
              <a:lnSpc>
                <a:spcPct val="110000"/>
              </a:lnSpc>
              <a:buNone/>
            </a:pPr>
            <a:r>
              <a:rPr lang="en-US" sz="3400" dirty="0"/>
              <a:t>(c)  The rules may provide for:</a:t>
            </a:r>
          </a:p>
          <a:p>
            <a:pPr marL="0" indent="0">
              <a:lnSpc>
                <a:spcPct val="110000"/>
              </a:lnSpc>
              <a:buNone/>
            </a:pPr>
            <a:r>
              <a:rPr lang="en-US" sz="3400" dirty="0"/>
              <a:t>	(1)  the selection and authority of a presiding judge of the courts giving preference to a specified class of cases, such as civil, criminal, juvenile, or family law cases;</a:t>
            </a:r>
          </a:p>
          <a:p>
            <a:pPr marL="0" indent="0">
              <a:lnSpc>
                <a:spcPct val="110000"/>
              </a:lnSpc>
              <a:buNone/>
            </a:pPr>
            <a:r>
              <a:rPr lang="en-US" sz="3400" dirty="0"/>
              <a:t>	(2)  other strategies for managing cases that require special judicial attention;</a:t>
            </a:r>
          </a:p>
          <a:p>
            <a:pPr marL="0" indent="0">
              <a:lnSpc>
                <a:spcPct val="110000"/>
              </a:lnSpc>
              <a:buNone/>
            </a:pPr>
            <a:r>
              <a:rPr lang="en-US" sz="3400" dirty="0"/>
              <a:t>	(3)  a coordinated response for the transaction of essential judicial functions in the event of a disaster; and</a:t>
            </a:r>
          </a:p>
          <a:p>
            <a:pPr marL="0" indent="0">
              <a:lnSpc>
                <a:spcPct val="110000"/>
              </a:lnSpc>
              <a:buNone/>
            </a:pPr>
            <a:r>
              <a:rPr lang="en-US" sz="3400" dirty="0"/>
              <a:t>	(4)  any other matter necessary to carry out this chapter or to improve the administration and management of the court system and its auxiliary services.</a:t>
            </a:r>
          </a:p>
        </p:txBody>
      </p:sp>
    </p:spTree>
    <p:extLst>
      <p:ext uri="{BB962C8B-B14F-4D97-AF65-F5344CB8AC3E}">
        <p14:creationId xmlns:p14="http://schemas.microsoft.com/office/powerpoint/2010/main" val="1746877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05357-DAFE-7432-340C-3861271F90C1}"/>
              </a:ext>
            </a:extLst>
          </p:cNvPr>
          <p:cNvSpPr>
            <a:spLocks noGrp="1"/>
          </p:cNvSpPr>
          <p:nvPr>
            <p:ph type="title"/>
          </p:nvPr>
        </p:nvSpPr>
        <p:spPr>
          <a:xfrm>
            <a:off x="405245" y="266699"/>
            <a:ext cx="7886700" cy="828675"/>
          </a:xfrm>
        </p:spPr>
        <p:txBody>
          <a:bodyPr/>
          <a:lstStyle/>
          <a:p>
            <a:r>
              <a:rPr lang="en-US" sz="3200" b="1" dirty="0">
                <a:latin typeface="+mn-lt"/>
              </a:rPr>
              <a:t>Texas Government Code 74.093</a:t>
            </a:r>
          </a:p>
        </p:txBody>
      </p:sp>
      <p:sp>
        <p:nvSpPr>
          <p:cNvPr id="3" name="Content Placeholder 2">
            <a:extLst>
              <a:ext uri="{FF2B5EF4-FFF2-40B4-BE49-F238E27FC236}">
                <a16:creationId xmlns:a16="http://schemas.microsoft.com/office/drawing/2014/main" id="{43C3B418-6AF0-D447-C821-447EFFB8B02D}"/>
              </a:ext>
            </a:extLst>
          </p:cNvPr>
          <p:cNvSpPr>
            <a:spLocks noGrp="1"/>
          </p:cNvSpPr>
          <p:nvPr>
            <p:ph idx="1"/>
          </p:nvPr>
        </p:nvSpPr>
        <p:spPr>
          <a:xfrm>
            <a:off x="649432" y="1095374"/>
            <a:ext cx="8089323" cy="4840216"/>
          </a:xfrm>
        </p:spPr>
        <p:txBody>
          <a:bodyPr>
            <a:noAutofit/>
          </a:bodyPr>
          <a:lstStyle/>
          <a:p>
            <a:pPr marL="0" indent="0">
              <a:lnSpc>
                <a:spcPct val="100000"/>
              </a:lnSpc>
              <a:buNone/>
            </a:pPr>
            <a:r>
              <a:rPr lang="en-US" sz="2200" dirty="0"/>
              <a:t>(c-1)  The rules may provide for the establishment and maintenance of the lists required by Section 37.003, including the establishment and maintenance of more than one of a list required by that section that is categorized by the type of case, such as family law or probate law, and the person's qualifications.</a:t>
            </a:r>
          </a:p>
          <a:p>
            <a:pPr marL="0" indent="0">
              <a:lnSpc>
                <a:spcPct val="100000"/>
              </a:lnSpc>
              <a:buNone/>
            </a:pPr>
            <a:r>
              <a:rPr lang="en-US" sz="2200" dirty="0"/>
              <a:t>(d)  Rules relating to the transfer of cases or proceedings shall not allow the transfer of cases from one court to another unless the cases are within the jurisdiction of the court to which it is transferred.  When a case is transferred from one court to another as provided under this section, all processes, writs, bonds, recognizances, or other obligations issued from the transferring court are returnable to the court to which the case is transferred as if originally issued by that court.</a:t>
            </a:r>
          </a:p>
        </p:txBody>
      </p:sp>
    </p:spTree>
    <p:extLst>
      <p:ext uri="{BB962C8B-B14F-4D97-AF65-F5344CB8AC3E}">
        <p14:creationId xmlns:p14="http://schemas.microsoft.com/office/powerpoint/2010/main" val="3902566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31715-09DC-5CAC-C1ED-76BE58B8CED4}"/>
              </a:ext>
            </a:extLst>
          </p:cNvPr>
          <p:cNvSpPr>
            <a:spLocks noGrp="1"/>
          </p:cNvSpPr>
          <p:nvPr>
            <p:ph type="title"/>
          </p:nvPr>
        </p:nvSpPr>
        <p:spPr>
          <a:xfrm>
            <a:off x="218209" y="202394"/>
            <a:ext cx="8821882" cy="815915"/>
          </a:xfrm>
        </p:spPr>
        <p:txBody>
          <a:bodyPr>
            <a:normAutofit/>
          </a:bodyPr>
          <a:lstStyle/>
          <a:p>
            <a:r>
              <a:rPr lang="en-US" sz="3200" b="1" dirty="0">
                <a:latin typeface="+mn-lt"/>
              </a:rPr>
              <a:t>Texas Rules of Appellate Procedure – Rule 1</a:t>
            </a:r>
          </a:p>
        </p:txBody>
      </p:sp>
      <p:sp>
        <p:nvSpPr>
          <p:cNvPr id="3" name="Content Placeholder 2">
            <a:extLst>
              <a:ext uri="{FF2B5EF4-FFF2-40B4-BE49-F238E27FC236}">
                <a16:creationId xmlns:a16="http://schemas.microsoft.com/office/drawing/2014/main" id="{C9B6C8F4-2C16-EBB4-08EE-3C4CFA31D939}"/>
              </a:ext>
            </a:extLst>
          </p:cNvPr>
          <p:cNvSpPr>
            <a:spLocks noGrp="1"/>
          </p:cNvSpPr>
          <p:nvPr>
            <p:ph idx="1"/>
          </p:nvPr>
        </p:nvSpPr>
        <p:spPr>
          <a:xfrm>
            <a:off x="623455" y="849673"/>
            <a:ext cx="8302336" cy="5158654"/>
          </a:xfrm>
        </p:spPr>
        <p:txBody>
          <a:bodyPr>
            <a:noAutofit/>
          </a:bodyPr>
          <a:lstStyle/>
          <a:p>
            <a:pPr marL="0" indent="0">
              <a:lnSpc>
                <a:spcPct val="100000"/>
              </a:lnSpc>
              <a:buNone/>
            </a:pPr>
            <a:r>
              <a:rPr lang="en-US" sz="2100" dirty="0"/>
              <a:t>Rule 1. Scope of Rule; Local Rules of Courts of Appeals</a:t>
            </a:r>
          </a:p>
          <a:p>
            <a:pPr marL="0" indent="0">
              <a:lnSpc>
                <a:spcPct val="100000"/>
              </a:lnSpc>
              <a:spcBef>
                <a:spcPts val="600"/>
              </a:spcBef>
              <a:buNone/>
            </a:pPr>
            <a:r>
              <a:rPr lang="en-US" sz="2100" dirty="0"/>
              <a:t>1.1. Scope</a:t>
            </a:r>
          </a:p>
          <a:p>
            <a:pPr marL="0" indent="0">
              <a:lnSpc>
                <a:spcPct val="100000"/>
              </a:lnSpc>
              <a:spcBef>
                <a:spcPts val="600"/>
              </a:spcBef>
              <a:buNone/>
            </a:pPr>
            <a:r>
              <a:rPr lang="en-US" sz="2100" dirty="0"/>
              <a:t>	These rules govern procedure in appellate courts and before appellate judges and post-trial procedure in trial courts in criminal cases.</a:t>
            </a:r>
          </a:p>
          <a:p>
            <a:pPr marL="0" indent="0">
              <a:lnSpc>
                <a:spcPct val="100000"/>
              </a:lnSpc>
              <a:spcBef>
                <a:spcPts val="600"/>
              </a:spcBef>
              <a:buNone/>
            </a:pPr>
            <a:r>
              <a:rPr lang="en-US" sz="2100" dirty="0"/>
              <a:t>1.2. Local Rules and Forms</a:t>
            </a:r>
          </a:p>
          <a:p>
            <a:pPr marL="0" indent="0">
              <a:lnSpc>
                <a:spcPct val="100000"/>
              </a:lnSpc>
              <a:spcBef>
                <a:spcPts val="600"/>
              </a:spcBef>
              <a:buNone/>
            </a:pPr>
            <a:r>
              <a:rPr lang="en-US" sz="2100" dirty="0"/>
              <a:t>	(a) Promulgation. A court of appeals may promulgate rules and forms governing its practice that are not inconsistent with state or federal law or rules adopted by the Supreme Court or the Court of Criminal Appeals. </a:t>
            </a:r>
            <a:r>
              <a:rPr lang="en-US" sz="2100" dirty="0">
                <a:solidFill>
                  <a:srgbClr val="FF0000"/>
                </a:solidFill>
              </a:rPr>
              <a:t>To be effective, local rules and forms must be published on the Office of Court Administration’s website.</a:t>
            </a:r>
          </a:p>
          <a:p>
            <a:pPr marL="0" indent="0">
              <a:lnSpc>
                <a:spcPct val="100000"/>
              </a:lnSpc>
              <a:spcBef>
                <a:spcPts val="600"/>
              </a:spcBef>
              <a:buNone/>
            </a:pPr>
            <a:r>
              <a:rPr lang="en-US" sz="2100" dirty="0"/>
              <a:t>	(b) Party’s Noncompliance. A court must not dismiss an appeal due to a party’s failure to comply with a local rule or form without giving the noncomplying party notice and a reasonable opportunity to cure the noncompliance.</a:t>
            </a:r>
          </a:p>
        </p:txBody>
      </p:sp>
    </p:spTree>
    <p:extLst>
      <p:ext uri="{BB962C8B-B14F-4D97-AF65-F5344CB8AC3E}">
        <p14:creationId xmlns:p14="http://schemas.microsoft.com/office/powerpoint/2010/main" val="39272772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564A4D83CB6DD40B6B152398890F01C" ma:contentTypeVersion="10" ma:contentTypeDescription="Create a new document." ma:contentTypeScope="" ma:versionID="e9c79741acd2d50a409d13c062f8ad9c">
  <xsd:schema xmlns:xsd="http://www.w3.org/2001/XMLSchema" xmlns:xs="http://www.w3.org/2001/XMLSchema" xmlns:p="http://schemas.microsoft.com/office/2006/metadata/properties" xmlns:ns2="6c4f29ea-4a86-4eb1-91a3-4d0d33d083f8" xmlns:ns3="388e4e47-d060-4b5d-bf5c-7f451123a2d0" targetNamespace="http://schemas.microsoft.com/office/2006/metadata/properties" ma:root="true" ma:fieldsID="a13eeb0262b455fd2533845ad92e379e" ns2:_="" ns3:_="">
    <xsd:import namespace="6c4f29ea-4a86-4eb1-91a3-4d0d33d083f8"/>
    <xsd:import namespace="388e4e47-d060-4b5d-bf5c-7f451123a2d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4f29ea-4a86-4eb1-91a3-4d0d33d083f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88e4e47-d060-4b5d-bf5c-7f451123a2d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7F3EEE-2E08-4D5C-A03E-371DB5595A4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12CF121-F26E-473B-87DE-FC60C93BD8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4f29ea-4a86-4eb1-91a3-4d0d33d083f8"/>
    <ds:schemaRef ds:uri="388e4e47-d060-4b5d-bf5c-7f451123a2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008FFE7-9864-4EA1-9A23-B9E76FB2A8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12991</TotalTime>
  <Words>2318</Words>
  <Application>Microsoft Office PowerPoint</Application>
  <PresentationFormat>On-screen Show (4:3)</PresentationFormat>
  <Paragraphs>101</Paragraphs>
  <Slides>23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Aatrix OCRB</vt:lpstr>
      <vt:lpstr>-apple-system</vt:lpstr>
      <vt:lpstr>Arial</vt:lpstr>
      <vt:lpstr>Calibri</vt:lpstr>
      <vt:lpstr>Calibri Light</vt:lpstr>
      <vt:lpstr>Century Schoolbook</vt:lpstr>
      <vt:lpstr>Office Theme</vt:lpstr>
      <vt:lpstr>Local Rules, Forms, and Standing Orders</vt:lpstr>
      <vt:lpstr>The Rules &amp; Orders</vt:lpstr>
      <vt:lpstr>TX Rules of Civil Procedure –Rule 3a Local Rules, Forms, and Standing Orders</vt:lpstr>
      <vt:lpstr>PowerPoint Presentation</vt:lpstr>
      <vt:lpstr>PowerPoint Presentation</vt:lpstr>
      <vt:lpstr>Texas Government Code 74.093 </vt:lpstr>
      <vt:lpstr>Texas Government Code 74.093</vt:lpstr>
      <vt:lpstr>Texas Government Code 74.093</vt:lpstr>
      <vt:lpstr>Texas Rules of Appellate Procedure – Rule 1</vt:lpstr>
      <vt:lpstr>Texas Rules of Appellate Procedure – Rule 1</vt:lpstr>
      <vt:lpstr>Texas Rules of Judicial Administration- Rule 10</vt:lpstr>
      <vt:lpstr>Texas Rules of Judicial Administration- Rule 10</vt:lpstr>
      <vt:lpstr>Texas Rules of Judicial Administration- Rule 10</vt:lpstr>
      <vt:lpstr>Conflict Resolution Information</vt:lpstr>
      <vt:lpstr>Texas Rules of Judicial Administration- Rule 10</vt:lpstr>
      <vt:lpstr>OCA Website Review</vt:lpstr>
      <vt:lpstr>For authorized user information and user guide contact:      oca-legalsupport@txcourts.gov</vt:lpstr>
      <vt:lpstr>PowerPoint Presentation</vt:lpstr>
      <vt:lpstr>PowerPoint Presentation</vt:lpstr>
      <vt:lpstr>PowerPoint Presentation</vt:lpstr>
      <vt:lpstr>PowerPoint Presentation</vt:lpstr>
      <vt:lpstr>PowerPoint Presentation</vt:lpstr>
      <vt:lpstr>PowerPoint Presentation</vt:lpstr>
    </vt:vector>
  </TitlesOfParts>
  <Company>State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Meredith Higgins</dc:creator>
  <cp:lastModifiedBy>Sheri Woodfin</cp:lastModifiedBy>
  <cp:revision>31</cp:revision>
  <dcterms:created xsi:type="dcterms:W3CDTF">2014-07-15T19:58:57Z</dcterms:created>
  <dcterms:modified xsi:type="dcterms:W3CDTF">2022-11-15T06:22:23Z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0x010100C564A4D83CB6DD40B6B152398890F01C</vt:lpwstr>
  </property>
</Properties>
</file>